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906000" cy="6858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F7"/>
    <a:srgbClr val="FFDDDD"/>
    <a:srgbClr val="FFEFEF"/>
    <a:srgbClr val="FFFFB9"/>
    <a:srgbClr val="FF9900"/>
    <a:srgbClr val="FFFF6D"/>
    <a:srgbClr val="FF5757"/>
    <a:srgbClr val="FFFF66"/>
    <a:srgbClr val="FFFF99"/>
    <a:srgbClr val="FF7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7" autoAdjust="0"/>
    <p:restoredTop sz="91712" autoAdjust="0"/>
  </p:normalViewPr>
  <p:slideViewPr>
    <p:cSldViewPr snapToGrid="0">
      <p:cViewPr varScale="1">
        <p:scale>
          <a:sx n="89" d="100"/>
          <a:sy n="89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6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03E2B4F-9E00-828A-5B46-15742F4991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621" cy="501497"/>
          </a:xfrm>
          <a:prstGeom prst="rect">
            <a:avLst/>
          </a:prstGeom>
        </p:spPr>
        <p:txBody>
          <a:bodyPr vert="horz" lIns="92408" tIns="46204" rIns="92408" bIns="462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8A4B3A-B032-0FB2-2EDC-0FA79B9C51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517219"/>
            <a:ext cx="2985621" cy="501497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1B2581-30C1-761D-9D51-C6E2BEDD05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0934" y="9517219"/>
            <a:ext cx="2985621" cy="501497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r">
              <a:defRPr sz="1200"/>
            </a:lvl1pPr>
          </a:lstStyle>
          <a:p>
            <a:fld id="{137846B4-F8A5-4125-B259-2718D5CA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57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621" cy="501497"/>
          </a:xfrm>
          <a:prstGeom prst="rect">
            <a:avLst/>
          </a:prstGeom>
        </p:spPr>
        <p:txBody>
          <a:bodyPr vert="horz" lIns="92396" tIns="46197" rIns="92396" bIns="461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0934" y="2"/>
            <a:ext cx="2985621" cy="501497"/>
          </a:xfrm>
          <a:prstGeom prst="rect">
            <a:avLst/>
          </a:prstGeom>
        </p:spPr>
        <p:txBody>
          <a:bodyPr vert="horz" lIns="92396" tIns="46197" rIns="92396" bIns="46197" rtlCol="0"/>
          <a:lstStyle>
            <a:lvl1pPr algn="r">
              <a:defRPr sz="1200"/>
            </a:lvl1pPr>
          </a:lstStyle>
          <a:p>
            <a:fld id="{8D4DF146-2D8B-492F-8B0F-BD2C6176103A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0950"/>
            <a:ext cx="48847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6" tIns="46197" rIns="92396" bIns="461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498" y="4821099"/>
            <a:ext cx="5511174" cy="3944678"/>
          </a:xfrm>
          <a:prstGeom prst="rect">
            <a:avLst/>
          </a:prstGeom>
        </p:spPr>
        <p:txBody>
          <a:bodyPr vert="horz" lIns="92396" tIns="46197" rIns="92396" bIns="461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221"/>
            <a:ext cx="2985621" cy="501497"/>
          </a:xfrm>
          <a:prstGeom prst="rect">
            <a:avLst/>
          </a:prstGeom>
        </p:spPr>
        <p:txBody>
          <a:bodyPr vert="horz" lIns="92396" tIns="46197" rIns="92396" bIns="461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0934" y="9517221"/>
            <a:ext cx="2985621" cy="501497"/>
          </a:xfrm>
          <a:prstGeom prst="rect">
            <a:avLst/>
          </a:prstGeom>
        </p:spPr>
        <p:txBody>
          <a:bodyPr vert="horz" lIns="92396" tIns="46197" rIns="92396" bIns="46197" rtlCol="0" anchor="b"/>
          <a:lstStyle>
            <a:lvl1pPr algn="r">
              <a:defRPr sz="1200"/>
            </a:lvl1pPr>
          </a:lstStyle>
          <a:p>
            <a:fld id="{B1D47294-779E-4DCC-9FBC-2EBCBCC80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0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D47294-779E-4DCC-9FBC-2EBCBCC8014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37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972E-FF6A-45E4-BBC1-15236B9BE4E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55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48AE-58AB-4013-B6D2-2FA2CC29CAD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19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0F0D-A2A6-4955-952D-40723CCE58C6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E643-AAB8-4DD8-9345-01C5A26A12F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5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E646-5925-4455-88D8-6E2C1DE9071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5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2A9C-38FD-498C-AF92-5A7873CE3240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16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C42E9-38B3-41D3-AF35-B0114FB88C1F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4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499A-C8CB-4082-8537-094118E17735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54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E5DC-0608-4492-8248-7CCD8FE86D75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0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6D1-F997-42BD-8685-59683E10F4AF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56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9C61-7AF0-45DB-A804-AEF3D0D4F1E5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42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008-D9D2-40F6-99FB-DFCEDB619E04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046F-F732-45F6-B0E1-3A2717E96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5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角丸四角形 58"/>
          <p:cNvSpPr/>
          <p:nvPr/>
        </p:nvSpPr>
        <p:spPr>
          <a:xfrm>
            <a:off x="328713" y="5503826"/>
            <a:ext cx="2352739" cy="6964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493344" y="1734001"/>
            <a:ext cx="8904004" cy="4741659"/>
          </a:xfrm>
          <a:prstGeom prst="ellipse">
            <a:avLst/>
          </a:prstGeom>
          <a:noFill/>
          <a:ln w="28575">
            <a:solidFill>
              <a:srgbClr val="92D050">
                <a:alpha val="71000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8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43048" y="5286115"/>
            <a:ext cx="1415244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■地域生活支援拠点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面的１、多機能型１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-6538" y="-8143"/>
            <a:ext cx="9917715" cy="470697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精神障害にも対応した地域包括ケアシステム</a:t>
            </a:r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（練馬区版）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5564" y="479723"/>
            <a:ext cx="98114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区における福祉サービス、社会資源等の状況　　　　　　　　　　　　　　　　　　　　　　　</a:t>
            </a:r>
            <a:r>
              <a:rPr kumimoji="1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R7.2.20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554070" y="3752886"/>
            <a:ext cx="1332000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総合福祉事務所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</a:t>
            </a:r>
            <a:r>
              <a:rPr lang="ja-JP" altLang="en-US" sz="929" dirty="0">
                <a:solidFill>
                  <a:prstClr val="black"/>
                </a:solidFill>
              </a:rPr>
              <a:t>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207738" y="2279925"/>
            <a:ext cx="2483747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障害者就労支援センターレインボーワーク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07738" y="2921862"/>
            <a:ext cx="2155427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居場所・若者サポートステーション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695834" y="3133163"/>
            <a:ext cx="1244353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明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日葉ステーション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00390" y="2022775"/>
            <a:ext cx="2081292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障害者地域生活支援センター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か所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243991" y="3569587"/>
            <a:ext cx="1702798" cy="807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就労系サービス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就労継支援（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A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型）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6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就労継続支援（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B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型）</a:t>
            </a:r>
            <a:r>
              <a:rPr lang="en-US" altLang="ja-JP" sz="929" noProof="0" dirty="0">
                <a:latin typeface="游ゴシック" panose="020F0502020204030204"/>
                <a:ea typeface="游ゴシック" panose="020B0400000000000000" pitchFamily="50" charset="-128"/>
              </a:rPr>
              <a:t>39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就労</a:t>
            </a: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移行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支援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自立訓練</a:t>
            </a:r>
            <a:r>
              <a:rPr lang="en-US" altLang="ja-JP" sz="929" noProof="0" dirty="0">
                <a:latin typeface="游ゴシック" panose="020F0502020204030204"/>
                <a:ea typeface="游ゴシック" panose="020B0400000000000000" pitchFamily="50" charset="-128"/>
              </a:rPr>
              <a:t>4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07738" y="2734459"/>
            <a:ext cx="1623239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地域活動支援センター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Ⅲ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型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195517" y="2521698"/>
            <a:ext cx="2235904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中村橋福祉ケアセンター（だんだん）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47407" y="3436139"/>
            <a:ext cx="505116" cy="676077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2743039" y="5911513"/>
            <a:ext cx="2709484" cy="80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■相談系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サービス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自立生活援助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計画相談支援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43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カ所（う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ち精神対応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32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か所）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地域相談支援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6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施設入所支援</a:t>
            </a:r>
            <a:r>
              <a:rPr lang="en-US" altLang="ja-JP" sz="929" noProof="0" dirty="0">
                <a:latin typeface="游ゴシック" panose="020F0502020204030204"/>
                <a:ea typeface="游ゴシック" panose="020B0400000000000000" pitchFamily="50" charset="-128"/>
              </a:rPr>
              <a:t>5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729798" y="1149915"/>
            <a:ext cx="2834166" cy="10291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3170" y="1187795"/>
            <a:ext cx="1656000" cy="2902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精神医療の提供体制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3917727" y="1117115"/>
            <a:ext cx="2756419" cy="6419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573864" y="1667947"/>
            <a:ext cx="1512000" cy="19787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人材育成・普及啓発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7084001" y="1561180"/>
            <a:ext cx="2607484" cy="26047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75249" y="1627383"/>
            <a:ext cx="1428105" cy="2908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社会参加・就労</a:t>
            </a:r>
            <a:endParaRPr kumimoji="1" lang="ja-JP" altLang="en-US" sz="129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04898" y="1301408"/>
            <a:ext cx="807758" cy="682708"/>
          </a:xfrm>
          <a:prstGeom prst="rect">
            <a:avLst/>
          </a:prstGeom>
        </p:spPr>
      </p:pic>
      <p:sp>
        <p:nvSpPr>
          <p:cNvPr id="69" name="角丸四角形 68"/>
          <p:cNvSpPr/>
          <p:nvPr/>
        </p:nvSpPr>
        <p:spPr>
          <a:xfrm>
            <a:off x="2749877" y="5748719"/>
            <a:ext cx="2448348" cy="9688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696467" y="4097684"/>
            <a:ext cx="525798" cy="29084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当事者</a:t>
            </a:r>
            <a:endParaRPr kumimoji="1" lang="en-US" altLang="ja-JP" sz="129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5314618" y="4901525"/>
            <a:ext cx="4402069" cy="1425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43585" y="4757704"/>
            <a:ext cx="684000" cy="2902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住まい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228819" y="3490110"/>
            <a:ext cx="2696532" cy="12675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8200" y="3325727"/>
            <a:ext cx="1152000" cy="25200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様々な相談窓口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334937" y="5619572"/>
            <a:ext cx="2639530" cy="521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■在宅系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サービス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居宅介護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156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生活介護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25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か所（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うち精神対応１か所）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32667" y="3428788"/>
            <a:ext cx="571429" cy="720320"/>
          </a:xfrm>
          <a:prstGeom prst="rect">
            <a:avLst/>
          </a:prstGeom>
        </p:spPr>
      </p:pic>
      <p:sp>
        <p:nvSpPr>
          <p:cNvPr id="52" name="テキスト ボックス 51"/>
          <p:cNvSpPr txBox="1"/>
          <p:nvPr/>
        </p:nvSpPr>
        <p:spPr>
          <a:xfrm>
            <a:off x="480758" y="5300287"/>
            <a:ext cx="1846001" cy="28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精神障害を有する方等の</a:t>
            </a:r>
            <a:endParaRPr kumimoji="1" lang="en-US" altLang="ja-JP" sz="129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494071" y="4975557"/>
            <a:ext cx="2483259" cy="148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施設・居住系サービス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施設入所支援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5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共同生活援助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noProof="0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区内の施設数　知障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90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カ所　</a:t>
            </a:r>
            <a:endParaRPr lang="en-US" altLang="ja-JP" sz="929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　　　　　　　　精神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84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カ所　</a:t>
            </a:r>
            <a:endParaRPr lang="en-US" altLang="ja-JP" sz="929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dirty="0">
                <a:latin typeface="游ゴシック" panose="020F0502020204030204"/>
                <a:ea typeface="游ゴシック" panose="020B0400000000000000" pitchFamily="50" charset="-128"/>
              </a:rPr>
              <a:t>運営事業所区内</a:t>
            </a:r>
            <a:r>
              <a:rPr lang="ja-JP" altLang="en-US" sz="800" noProof="0" dirty="0">
                <a:latin typeface="游ゴシック" panose="020F0502020204030204"/>
                <a:ea typeface="游ゴシック" panose="020B0400000000000000" pitchFamily="50" charset="-128"/>
              </a:rPr>
              <a:t>　知障</a:t>
            </a:r>
            <a:r>
              <a:rPr lang="en-US" altLang="ja-JP" sz="800" noProof="0" dirty="0">
                <a:latin typeface="游ゴシック" panose="020F0502020204030204"/>
                <a:ea typeface="游ゴシック" panose="020B0400000000000000" pitchFamily="50" charset="-128"/>
              </a:rPr>
              <a:t>24</a:t>
            </a:r>
            <a:r>
              <a:rPr lang="ja-JP" altLang="en-US" sz="800" noProof="0" dirty="0">
                <a:latin typeface="游ゴシック" panose="020F0502020204030204"/>
                <a:ea typeface="游ゴシック" panose="020B0400000000000000" pitchFamily="50" charset="-128"/>
              </a:rPr>
              <a:t>　精神</a:t>
            </a:r>
            <a:r>
              <a:rPr lang="en-US" altLang="ja-JP" sz="800" noProof="0" dirty="0">
                <a:latin typeface="游ゴシック" panose="020F0502020204030204"/>
                <a:ea typeface="游ゴシック" panose="020B0400000000000000" pitchFamily="50" charset="-128"/>
              </a:rPr>
              <a:t>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dirty="0">
                <a:latin typeface="游ゴシック" panose="020F0502020204030204"/>
                <a:ea typeface="游ゴシック" panose="020B0400000000000000" pitchFamily="50" charset="-128"/>
              </a:rPr>
              <a:t>　　同　　区外　知障</a:t>
            </a:r>
            <a:r>
              <a:rPr lang="en-US" altLang="ja-JP" sz="800" dirty="0">
                <a:latin typeface="游ゴシック" panose="020F0502020204030204"/>
                <a:ea typeface="游ゴシック" panose="020B0400000000000000" pitchFamily="50" charset="-128"/>
              </a:rPr>
              <a:t>6</a:t>
            </a:r>
            <a:r>
              <a:rPr lang="ja-JP" altLang="en-US" sz="800" dirty="0">
                <a:latin typeface="游ゴシック" panose="020F0502020204030204"/>
                <a:ea typeface="游ゴシック" panose="020B0400000000000000" pitchFamily="50" charset="-128"/>
              </a:rPr>
              <a:t>　  精神</a:t>
            </a:r>
            <a:r>
              <a:rPr lang="en-US" altLang="ja-JP" sz="800" dirty="0"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endParaRPr kumimoji="1" lang="en-US" altLang="ja-JP" sz="8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宿泊型自立訓練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0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短期入所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15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カ所（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うち精神対応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カ所）</a:t>
            </a:r>
            <a:endParaRPr lang="en-US" altLang="ja-JP" sz="929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929" dirty="0"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715475" y="6452917"/>
            <a:ext cx="3080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800" dirty="0"/>
              <a:t>【</a:t>
            </a:r>
            <a:r>
              <a:rPr lang="ja-JP" altLang="en-US" sz="800" dirty="0"/>
              <a:t>参考</a:t>
            </a:r>
            <a:r>
              <a:rPr lang="en-US" altLang="ja-JP" sz="800" dirty="0"/>
              <a:t>】</a:t>
            </a:r>
            <a:r>
              <a:rPr lang="ja-JP" altLang="en-US" sz="800" dirty="0"/>
              <a:t>指定事業者一覧（</a:t>
            </a:r>
            <a:r>
              <a:rPr lang="en-US" altLang="ja-JP" sz="800" dirty="0"/>
              <a:t>R6.8</a:t>
            </a:r>
            <a:r>
              <a:rPr lang="ja-JP" altLang="en-US" sz="800" dirty="0"/>
              <a:t>）、東京都障害者サービス情報</a:t>
            </a:r>
            <a:endParaRPr lang="en-US" altLang="ja-JP" sz="800" dirty="0"/>
          </a:p>
          <a:p>
            <a:pPr lvl="0">
              <a:defRPr/>
            </a:pPr>
            <a:r>
              <a:rPr lang="ja-JP" altLang="en-US" sz="800" dirty="0"/>
              <a:t>　　　　道しる</a:t>
            </a:r>
            <a:r>
              <a:rPr lang="ja-JP" altLang="en-US" sz="800" dirty="0" err="1"/>
              <a:t>べ</a:t>
            </a:r>
            <a:r>
              <a:rPr lang="en-US" altLang="ja-JP" sz="800" dirty="0"/>
              <a:t>R6.3</a:t>
            </a:r>
            <a:r>
              <a:rPr lang="ja-JP" altLang="en-US" sz="800" dirty="0"/>
              <a:t>別冊、　障害者福祉のしおり</a:t>
            </a:r>
            <a:r>
              <a:rPr lang="en-US" altLang="ja-JP" sz="800" dirty="0"/>
              <a:t>R5.3</a:t>
            </a:r>
            <a:r>
              <a:rPr lang="ja-JP" altLang="en-US" sz="800" dirty="0"/>
              <a:t> </a:t>
            </a:r>
            <a:endParaRPr lang="en-US" altLang="ja-JP" sz="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36112" y="3145926"/>
            <a:ext cx="1362130" cy="29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290" b="1" dirty="0">
                <a:solidFill>
                  <a:prstClr val="black"/>
                </a:solidFill>
              </a:rPr>
              <a:t>ピアサポーター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453820" y="1186075"/>
            <a:ext cx="1965762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練馬福祉人材育成研修センター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保健相談所・地活センターの講座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54063" y="5576421"/>
            <a:ext cx="1512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練馬福祉</a:t>
            </a:r>
            <a:r>
              <a:rPr lang="ja-JP" altLang="en-US" sz="929" dirty="0">
                <a:solidFill>
                  <a:prstClr val="black"/>
                </a:solidFill>
              </a:rPr>
              <a:t>家族会 他</a:t>
            </a:r>
            <a:endParaRPr lang="en-US" altLang="ja-JP" sz="929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家族のつどい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支援団体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 </a:t>
            </a:r>
            <a:r>
              <a:rPr lang="en-US" altLang="ja-JP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(</a:t>
            </a: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ひきこもり・発達障害</a:t>
            </a:r>
            <a:r>
              <a:rPr lang="en-US" altLang="ja-JP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)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50762" y="3596784"/>
            <a:ext cx="2049202" cy="2353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基幹相談支援センター（</a:t>
            </a:r>
            <a:r>
              <a:rPr lang="en-US" altLang="ja-JP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4</a:t>
            </a: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か所）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3161" y="3970442"/>
            <a:ext cx="1955651" cy="2353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ほっとサポートねり</a:t>
            </a:r>
            <a:r>
              <a:rPr lang="ja-JP" altLang="en-US" sz="929" dirty="0" err="1">
                <a:solidFill>
                  <a:prstClr val="black"/>
                </a:solidFill>
              </a:rPr>
              <a:t>ま</a:t>
            </a:r>
            <a:r>
              <a:rPr lang="ja-JP" altLang="en-US" sz="929" dirty="0">
                <a:solidFill>
                  <a:prstClr val="black"/>
                </a:solidFill>
              </a:rPr>
              <a:t> </a:t>
            </a:r>
            <a:r>
              <a:rPr lang="en-US" altLang="ja-JP" sz="929" dirty="0">
                <a:solidFill>
                  <a:prstClr val="black"/>
                </a:solidFill>
              </a:rPr>
              <a:t>(</a:t>
            </a:r>
            <a:r>
              <a:rPr lang="ja-JP" altLang="en-US" sz="929" dirty="0">
                <a:solidFill>
                  <a:prstClr val="black"/>
                </a:solidFill>
              </a:rPr>
              <a:t>権利擁護</a:t>
            </a:r>
            <a:r>
              <a:rPr lang="en-US" altLang="ja-JP" sz="929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6410" y="4118790"/>
            <a:ext cx="2541363" cy="521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生活サポートセンター</a:t>
            </a:r>
            <a:endParaRPr lang="en-US" altLang="ja-JP" sz="929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ボランティア・地域福祉推進センター</a:t>
            </a:r>
            <a:endParaRPr lang="en-US" altLang="ja-JP" sz="929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計画相談支援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43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カ所（う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ち精神対応</a:t>
            </a:r>
            <a:r>
              <a:rPr lang="en-US" altLang="ja-JP" sz="929" dirty="0">
                <a:latin typeface="游ゴシック" panose="020F0502020204030204"/>
                <a:ea typeface="游ゴシック" panose="020B0400000000000000" pitchFamily="50" charset="-128"/>
              </a:rPr>
              <a:t>32</a:t>
            </a:r>
            <a:r>
              <a:rPr lang="ja-JP" altLang="en-US" sz="929" dirty="0">
                <a:latin typeface="游ゴシック" panose="020F0502020204030204"/>
                <a:ea typeface="游ゴシック" panose="020B0400000000000000" pitchFamily="50" charset="-128"/>
              </a:rPr>
              <a:t>か所</a:t>
            </a:r>
            <a:endParaRPr lang="en-US" altLang="ja-JP" sz="929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6213" y="3781266"/>
            <a:ext cx="1152000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保健相談所６カ所</a:t>
            </a:r>
            <a:endParaRPr lang="en-US" altLang="ja-JP" sz="929" dirty="0">
              <a:solidFill>
                <a:prstClr val="black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929658" y="5493177"/>
            <a:ext cx="1828594" cy="428707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生活支援</a:t>
            </a:r>
            <a:endParaRPr kumimoji="1" lang="en-US" altLang="ja-JP" sz="128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ja-JP" altLang="en-US" sz="900" b="1" dirty="0"/>
              <a:t>（自立支援給付利用者向け）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969307" y="1395817"/>
            <a:ext cx="2317354" cy="95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■医療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区内３病院（陽和、慈雲堂、大泉）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隣接区病院</a:t>
            </a:r>
            <a:endParaRPr lang="en-US" altLang="ja-JP" sz="929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クリニック</a:t>
            </a:r>
            <a:r>
              <a:rPr lang="en-US" altLang="ja-JP" sz="929" dirty="0">
                <a:solidFill>
                  <a:prstClr val="black"/>
                </a:solidFill>
              </a:rPr>
              <a:t>23</a:t>
            </a:r>
            <a:r>
              <a:rPr lang="ja-JP" altLang="en-US" sz="929" dirty="0">
                <a:solidFill>
                  <a:prstClr val="black"/>
                </a:solidFill>
              </a:rPr>
              <a:t>カ所 　    精神科デイケア</a:t>
            </a:r>
            <a:endParaRPr lang="en-US" altLang="ja-JP" sz="929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往診　　　　　　  　　訪問看護 </a:t>
            </a:r>
            <a:r>
              <a:rPr lang="en-US" altLang="ja-JP" sz="929" dirty="0">
                <a:solidFill>
                  <a:prstClr val="black"/>
                </a:solidFill>
              </a:rPr>
              <a:t>82</a:t>
            </a:r>
            <a:r>
              <a:rPr lang="ja-JP" altLang="en-US" sz="929" dirty="0">
                <a:solidFill>
                  <a:prstClr val="black"/>
                </a:solidFill>
              </a:rPr>
              <a:t>カ所</a:t>
            </a:r>
          </a:p>
          <a:p>
            <a:pPr lvl="0">
              <a:defRPr/>
            </a:pPr>
            <a:endParaRPr lang="en-US" altLang="ja-JP" sz="929" dirty="0">
              <a:solidFill>
                <a:prstClr val="black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371086" y="5050751"/>
            <a:ext cx="1415244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住まい確保支援事業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1936" y="1071788"/>
            <a:ext cx="605342" cy="385405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2043203" y="5489666"/>
            <a:ext cx="360000" cy="19851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家族</a:t>
            </a:r>
            <a:endParaRPr kumimoji="1" lang="en-US" altLang="ja-JP" sz="129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9" name="円形吹き出し 88"/>
          <p:cNvSpPr/>
          <p:nvPr/>
        </p:nvSpPr>
        <p:spPr>
          <a:xfrm>
            <a:off x="2127984" y="2335579"/>
            <a:ext cx="2097115" cy="422088"/>
          </a:xfrm>
          <a:prstGeom prst="wedgeEllipseCallout">
            <a:avLst>
              <a:gd name="adj1" fmla="val -4845"/>
              <a:gd name="adj2" fmla="val -92990"/>
            </a:avLst>
          </a:prstGeom>
          <a:solidFill>
            <a:srgbClr val="FFF7F7"/>
          </a:solidFill>
          <a:ln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角丸四角形 91"/>
          <p:cNvSpPr/>
          <p:nvPr/>
        </p:nvSpPr>
        <p:spPr>
          <a:xfrm>
            <a:off x="347978" y="2462441"/>
            <a:ext cx="2062127" cy="6265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46595" y="2353704"/>
            <a:ext cx="1548000" cy="25200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86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地域移行・地域定着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07924" y="2839686"/>
            <a:ext cx="684000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スワロウ</a:t>
            </a:r>
            <a:endParaRPr kumimoji="1" lang="en-US" altLang="ja-JP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97007" y="2629128"/>
            <a:ext cx="2081292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障害者地域生活支援センター</a:t>
            </a:r>
            <a:r>
              <a:rPr kumimoji="1" lang="en-US" altLang="ja-JP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か所</a:t>
            </a:r>
          </a:p>
        </p:txBody>
      </p:sp>
      <p:sp>
        <p:nvSpPr>
          <p:cNvPr id="97" name="大かっこ 96"/>
          <p:cNvSpPr/>
          <p:nvPr/>
        </p:nvSpPr>
        <p:spPr>
          <a:xfrm>
            <a:off x="7526344" y="5729259"/>
            <a:ext cx="1656000" cy="252000"/>
          </a:xfrm>
          <a:prstGeom prst="bracketPair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7201" y="5702115"/>
            <a:ext cx="571024" cy="384344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13475" y="4469852"/>
            <a:ext cx="572980" cy="57298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 rot="16200000">
            <a:off x="552662" y="4731170"/>
            <a:ext cx="350837" cy="340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138" y="4607988"/>
            <a:ext cx="698270" cy="569089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2003799" y="5885658"/>
            <a:ext cx="603481" cy="273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4992" y="5894287"/>
            <a:ext cx="593416" cy="293949"/>
          </a:xfrm>
          <a:prstGeom prst="rect">
            <a:avLst/>
          </a:prstGeom>
        </p:spPr>
      </p:pic>
      <p:sp>
        <p:nvSpPr>
          <p:cNvPr id="38" name="正方形/長方形 37"/>
          <p:cNvSpPr/>
          <p:nvPr/>
        </p:nvSpPr>
        <p:spPr>
          <a:xfrm>
            <a:off x="3924838" y="1366592"/>
            <a:ext cx="449442" cy="513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34244" y="1356540"/>
            <a:ext cx="612640" cy="615585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6693963" y="3419251"/>
            <a:ext cx="727836" cy="342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2421" y="3325727"/>
            <a:ext cx="693245" cy="47660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69142" y="1911097"/>
            <a:ext cx="401909" cy="276452"/>
          </a:xfrm>
          <a:prstGeom prst="rect">
            <a:avLst/>
          </a:prstGeom>
        </p:spPr>
      </p:pic>
      <p:sp>
        <p:nvSpPr>
          <p:cNvPr id="95" name="テキスト ボックス 94"/>
          <p:cNvSpPr txBox="1"/>
          <p:nvPr/>
        </p:nvSpPr>
        <p:spPr>
          <a:xfrm>
            <a:off x="2326759" y="2425816"/>
            <a:ext cx="1799415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区内病院との連携体制が充実</a:t>
            </a:r>
            <a:endParaRPr lang="en-US" altLang="ja-JP" sz="929" dirty="0">
              <a:solidFill>
                <a:prstClr val="black"/>
              </a:solidFill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51619" y="1965459"/>
            <a:ext cx="432402" cy="379632"/>
          </a:xfrm>
          <a:prstGeom prst="rect">
            <a:avLst/>
          </a:prstGeom>
        </p:spPr>
      </p:pic>
      <p:sp>
        <p:nvSpPr>
          <p:cNvPr id="103" name="円形吹き出し 102"/>
          <p:cNvSpPr/>
          <p:nvPr/>
        </p:nvSpPr>
        <p:spPr>
          <a:xfrm>
            <a:off x="2940117" y="4901525"/>
            <a:ext cx="1832997" cy="560658"/>
          </a:xfrm>
          <a:prstGeom prst="wedgeEllipseCallout">
            <a:avLst>
              <a:gd name="adj1" fmla="val -9713"/>
              <a:gd name="adj2" fmla="val 10650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172866" y="5014302"/>
            <a:ext cx="1600299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ja-JP" sz="930" dirty="0"/>
              <a:t>相談支援事業所の不足。（利用者の増加による。）</a:t>
            </a:r>
            <a:endParaRPr lang="en-US" altLang="ja-JP" sz="930" b="1" dirty="0">
              <a:solidFill>
                <a:prstClr val="black"/>
              </a:solidFill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87605" y="4087796"/>
            <a:ext cx="401909" cy="317928"/>
          </a:xfrm>
          <a:prstGeom prst="rect">
            <a:avLst/>
          </a:prstGeom>
        </p:spPr>
      </p:pic>
      <p:sp>
        <p:nvSpPr>
          <p:cNvPr id="83" name="円形吹き出し 82"/>
          <p:cNvSpPr/>
          <p:nvPr/>
        </p:nvSpPr>
        <p:spPr>
          <a:xfrm>
            <a:off x="1873078" y="2977999"/>
            <a:ext cx="1606154" cy="531226"/>
          </a:xfrm>
          <a:prstGeom prst="wedgeEllipseCallout">
            <a:avLst>
              <a:gd name="adj1" fmla="val -59643"/>
              <a:gd name="adj2" fmla="val -4689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918727" y="3073631"/>
            <a:ext cx="1622284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ja-JP" sz="930" dirty="0"/>
              <a:t>地域定着や地域移行を行っている事業所が少ない</a:t>
            </a:r>
            <a:endParaRPr lang="en-US" altLang="ja-JP" sz="930" dirty="0">
              <a:solidFill>
                <a:prstClr val="black"/>
              </a:solidFill>
            </a:endParaRPr>
          </a:p>
        </p:txBody>
      </p:sp>
      <p:sp>
        <p:nvSpPr>
          <p:cNvPr id="85" name="円形吹き出し 84"/>
          <p:cNvSpPr/>
          <p:nvPr/>
        </p:nvSpPr>
        <p:spPr>
          <a:xfrm>
            <a:off x="3132224" y="3826510"/>
            <a:ext cx="1417415" cy="418188"/>
          </a:xfrm>
          <a:prstGeom prst="wedgeEllipseCallout">
            <a:avLst>
              <a:gd name="adj1" fmla="val -54017"/>
              <a:gd name="adj2" fmla="val 3902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077956" y="3855260"/>
            <a:ext cx="125699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just">
              <a:spcAft>
                <a:spcPts val="0"/>
              </a:spcAft>
            </a:pPr>
            <a:r>
              <a:rPr lang="en-US" altLang="ja-JP" sz="93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24</a:t>
            </a:r>
            <a:r>
              <a:rPr lang="ja-JP" altLang="ja-JP" sz="93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時間相談窓口</a:t>
            </a:r>
            <a:r>
              <a:rPr lang="ja-JP" altLang="en-US" sz="93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がない</a:t>
            </a:r>
            <a:endParaRPr lang="ja-JP" altLang="ja-JP" sz="93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7" name="円形吹き出し 86"/>
          <p:cNvSpPr/>
          <p:nvPr/>
        </p:nvSpPr>
        <p:spPr>
          <a:xfrm>
            <a:off x="3153414" y="893611"/>
            <a:ext cx="1041145" cy="306058"/>
          </a:xfrm>
          <a:prstGeom prst="wedgeEllipseCallout">
            <a:avLst>
              <a:gd name="adj1" fmla="val -54017"/>
              <a:gd name="adj2" fmla="val 3902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209385" y="942540"/>
            <a:ext cx="888396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929" dirty="0">
                <a:solidFill>
                  <a:prstClr val="black"/>
                </a:solidFill>
              </a:rPr>
              <a:t>往診が少ない</a:t>
            </a:r>
            <a:endParaRPr lang="en-US" altLang="ja-JP" sz="929" dirty="0">
              <a:solidFill>
                <a:prstClr val="black"/>
              </a:solidFill>
            </a:endParaRPr>
          </a:p>
        </p:txBody>
      </p:sp>
      <p:sp>
        <p:nvSpPr>
          <p:cNvPr id="90" name="円形吹き出し 89"/>
          <p:cNvSpPr/>
          <p:nvPr/>
        </p:nvSpPr>
        <p:spPr>
          <a:xfrm>
            <a:off x="3789702" y="2031826"/>
            <a:ext cx="2422547" cy="473930"/>
          </a:xfrm>
          <a:prstGeom prst="wedgeEllipseCallout">
            <a:avLst>
              <a:gd name="adj1" fmla="val -60964"/>
              <a:gd name="adj2" fmla="val -5220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891257" y="2142696"/>
            <a:ext cx="25142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930" dirty="0">
                <a:latin typeface="游明朝" panose="02020400000000000000" pitchFamily="18" charset="-128"/>
                <a:cs typeface="Times New Roman" panose="02020603050405020304" pitchFamily="18" charset="0"/>
              </a:rPr>
              <a:t>24</a:t>
            </a:r>
            <a:r>
              <a:rPr lang="ja-JP" altLang="ja-JP" sz="930" dirty="0">
                <a:ea typeface="游明朝" panose="02020400000000000000" pitchFamily="18" charset="-128"/>
                <a:cs typeface="Times New Roman" panose="02020603050405020304" pitchFamily="18" charset="0"/>
              </a:rPr>
              <a:t>時間</a:t>
            </a:r>
            <a:r>
              <a:rPr lang="ja-JP" altLang="en-US" sz="930" dirty="0">
                <a:ea typeface="游明朝" panose="02020400000000000000" pitchFamily="18" charset="-128"/>
                <a:cs typeface="Times New Roman" panose="02020603050405020304" pitchFamily="18" charset="0"/>
              </a:rPr>
              <a:t>対応　精神医療の相談窓口がない。</a:t>
            </a:r>
            <a:endParaRPr lang="en-US" altLang="ja-JP" sz="93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ja-JP" altLang="en-US" sz="930" dirty="0"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930" dirty="0">
                <a:ea typeface="游明朝" panose="02020400000000000000" pitchFamily="18" charset="-128"/>
                <a:cs typeface="Times New Roman" panose="02020603050405020304" pitchFamily="18" charset="0"/>
              </a:rPr>
              <a:t>訪問看護</a:t>
            </a:r>
            <a:r>
              <a:rPr lang="ja-JP" altLang="en-US" sz="930" dirty="0">
                <a:ea typeface="游明朝" panose="02020400000000000000" pitchFamily="18" charset="-128"/>
                <a:cs typeface="Times New Roman" panose="02020603050405020304" pitchFamily="18" charset="0"/>
              </a:rPr>
              <a:t>は少ない</a:t>
            </a:r>
            <a:endParaRPr lang="en-US" altLang="ja-JP" sz="93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7612" y="4574512"/>
            <a:ext cx="1831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地域包括支援センター（高齢）</a:t>
            </a:r>
          </a:p>
        </p:txBody>
      </p:sp>
      <p:sp>
        <p:nvSpPr>
          <p:cNvPr id="82" name="円形吹き出し 81"/>
          <p:cNvSpPr/>
          <p:nvPr/>
        </p:nvSpPr>
        <p:spPr>
          <a:xfrm>
            <a:off x="6212249" y="4534789"/>
            <a:ext cx="1732398" cy="382109"/>
          </a:xfrm>
          <a:prstGeom prst="wedgeEllipseCallout">
            <a:avLst>
              <a:gd name="adj1" fmla="val 29388"/>
              <a:gd name="adj2" fmla="val 15494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054722" y="4567059"/>
            <a:ext cx="1897366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just">
              <a:spcAft>
                <a:spcPts val="0"/>
              </a:spcAft>
            </a:pPr>
            <a:r>
              <a:rPr lang="ja-JP" altLang="en-US" sz="93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滞在型希望者が増え、入所待ちが発生している</a:t>
            </a:r>
            <a:endParaRPr lang="ja-JP" altLang="ja-JP" sz="93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39686D-272E-DEC2-59BB-880A5CD64E1C}"/>
              </a:ext>
            </a:extLst>
          </p:cNvPr>
          <p:cNvSpPr txBox="1"/>
          <p:nvPr/>
        </p:nvSpPr>
        <p:spPr>
          <a:xfrm>
            <a:off x="7695424" y="3310210"/>
            <a:ext cx="1244353" cy="23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2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情報</a:t>
            </a:r>
            <a:r>
              <a:rPr lang="ja-JP" altLang="en-US" sz="929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ひろば　等</a:t>
            </a:r>
            <a:endParaRPr kumimoji="1" lang="ja-JP" altLang="en-US" sz="92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36C4AA96-5158-E126-3753-CE06348F64FB}"/>
              </a:ext>
            </a:extLst>
          </p:cNvPr>
          <p:cNvSpPr/>
          <p:nvPr/>
        </p:nvSpPr>
        <p:spPr>
          <a:xfrm>
            <a:off x="3774086" y="2600714"/>
            <a:ext cx="3057233" cy="6002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保健・医療・福祉等の関係者による協議の場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C76B63-02DE-B319-14A1-AB1E427F7BED}"/>
              </a:ext>
            </a:extLst>
          </p:cNvPr>
          <p:cNvSpPr/>
          <p:nvPr/>
        </p:nvSpPr>
        <p:spPr>
          <a:xfrm>
            <a:off x="8228928" y="471656"/>
            <a:ext cx="1504950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地域移行部会</a:t>
            </a:r>
            <a:endParaRPr lang="en-US" altLang="ja-JP" sz="1200" dirty="0"/>
          </a:p>
          <a:p>
            <a:pPr algn="ctr"/>
            <a:r>
              <a:rPr kumimoji="1" lang="ja-JP" altLang="en-US" sz="1200" dirty="0"/>
              <a:t>活動報告書別紙</a:t>
            </a:r>
          </a:p>
        </p:txBody>
      </p:sp>
    </p:spTree>
    <p:extLst>
      <p:ext uri="{BB962C8B-B14F-4D97-AF65-F5344CB8AC3E}">
        <p14:creationId xmlns:p14="http://schemas.microsoft.com/office/powerpoint/2010/main" val="24622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A4 210 x 297 mm</PresentationFormat>
  <Paragraphs>81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櫻井　洋輔</cp:lastModifiedBy>
  <cp:revision>3</cp:revision>
  <dcterms:modified xsi:type="dcterms:W3CDTF">2025-03-05T00:26:32Z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2025-02-06T08:03:46Z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a2ab2787-c1e7-407f-a903-ef94d39b46a6</vt:lpwstr>
  </property>
  <property fmtid="{D5CDD505-2E9C-101B-9397-08002B2CF9AE}" pid="7" name="MSIP_Label_defa4170-0d19-0005-0004-bc88714345d2_ActionId">
    <vt:lpwstr>a2884f5e-34d5-49b6-bfe1-809e04875517</vt:lpwstr>
  </property>
  <property fmtid="{D5CDD505-2E9C-101B-9397-08002B2CF9AE}" pid="8" name="MSIP_Label_defa4170-0d19-0005-0004-bc88714345d2_ContentBits">
    <vt:lpwstr>0</vt:lpwstr>
  </property>
</Properties>
</file>