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Lst>
  <p:sldSz cx="12801600" cy="9601200" type="A3"/>
  <p:notesSz cx="9869488" cy="67373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31DA4C-BDF8-96C4-9A90-360762D0DF66}" name="佐藤　大成" initials="" userId="S::SATOU-T3K@city.nerima.tokyo.jp::ae30556c-3e54-4567-987b-f2b4da0ec44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A2A2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5" d="100"/>
          <a:sy n="75" d="100"/>
        </p:scale>
        <p:origin x="22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D6411F-D475-4F42-A0E2-EE482B2AD8E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57A222-36E6-443B-A9AF-789AEEC637E0}" type="slidenum">
              <a:rPr kumimoji="1" lang="ja-JP" altLang="en-US" smtClean="0"/>
              <a:t>‹#›</a:t>
            </a:fld>
            <a:endParaRPr kumimoji="1" lang="ja-JP" altLang="en-US"/>
          </a:p>
        </p:txBody>
      </p:sp>
    </p:spTree>
    <p:extLst>
      <p:ext uri="{BB962C8B-B14F-4D97-AF65-F5344CB8AC3E}">
        <p14:creationId xmlns:p14="http://schemas.microsoft.com/office/powerpoint/2010/main" val="3225392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D6411F-D475-4F42-A0E2-EE482B2AD8E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57A222-36E6-443B-A9AF-789AEEC637E0}" type="slidenum">
              <a:rPr kumimoji="1" lang="ja-JP" altLang="en-US" smtClean="0"/>
              <a:t>‹#›</a:t>
            </a:fld>
            <a:endParaRPr kumimoji="1" lang="ja-JP" altLang="en-US"/>
          </a:p>
        </p:txBody>
      </p:sp>
    </p:spTree>
    <p:extLst>
      <p:ext uri="{BB962C8B-B14F-4D97-AF65-F5344CB8AC3E}">
        <p14:creationId xmlns:p14="http://schemas.microsoft.com/office/powerpoint/2010/main" val="3783845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D6411F-D475-4F42-A0E2-EE482B2AD8E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57A222-36E6-443B-A9AF-789AEEC637E0}" type="slidenum">
              <a:rPr kumimoji="1" lang="ja-JP" altLang="en-US" smtClean="0"/>
              <a:t>‹#›</a:t>
            </a:fld>
            <a:endParaRPr kumimoji="1" lang="ja-JP" altLang="en-US"/>
          </a:p>
        </p:txBody>
      </p:sp>
    </p:spTree>
    <p:extLst>
      <p:ext uri="{BB962C8B-B14F-4D97-AF65-F5344CB8AC3E}">
        <p14:creationId xmlns:p14="http://schemas.microsoft.com/office/powerpoint/2010/main" val="2752923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D6411F-D475-4F42-A0E2-EE482B2AD8E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57A222-36E6-443B-A9AF-789AEEC637E0}" type="slidenum">
              <a:rPr kumimoji="1" lang="ja-JP" altLang="en-US" smtClean="0"/>
              <a:t>‹#›</a:t>
            </a:fld>
            <a:endParaRPr kumimoji="1" lang="ja-JP" altLang="en-US"/>
          </a:p>
        </p:txBody>
      </p:sp>
    </p:spTree>
    <p:extLst>
      <p:ext uri="{BB962C8B-B14F-4D97-AF65-F5344CB8AC3E}">
        <p14:creationId xmlns:p14="http://schemas.microsoft.com/office/powerpoint/2010/main" val="2303080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D6411F-D475-4F42-A0E2-EE482B2AD8E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57A222-36E6-443B-A9AF-789AEEC637E0}" type="slidenum">
              <a:rPr kumimoji="1" lang="ja-JP" altLang="en-US" smtClean="0"/>
              <a:t>‹#›</a:t>
            </a:fld>
            <a:endParaRPr kumimoji="1" lang="ja-JP" altLang="en-US"/>
          </a:p>
        </p:txBody>
      </p:sp>
    </p:spTree>
    <p:extLst>
      <p:ext uri="{BB962C8B-B14F-4D97-AF65-F5344CB8AC3E}">
        <p14:creationId xmlns:p14="http://schemas.microsoft.com/office/powerpoint/2010/main" val="9729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D6411F-D475-4F42-A0E2-EE482B2AD8E8}" type="datetimeFigureOut">
              <a:rPr kumimoji="1" lang="ja-JP" altLang="en-US" smtClean="0"/>
              <a:t>2025/3/4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57A222-36E6-443B-A9AF-789AEEC637E0}" type="slidenum">
              <a:rPr kumimoji="1" lang="ja-JP" altLang="en-US" smtClean="0"/>
              <a:t>‹#›</a:t>
            </a:fld>
            <a:endParaRPr kumimoji="1" lang="ja-JP" altLang="en-US"/>
          </a:p>
        </p:txBody>
      </p:sp>
    </p:spTree>
    <p:extLst>
      <p:ext uri="{BB962C8B-B14F-4D97-AF65-F5344CB8AC3E}">
        <p14:creationId xmlns:p14="http://schemas.microsoft.com/office/powerpoint/2010/main" val="4166992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D6411F-D475-4F42-A0E2-EE482B2AD8E8}" type="datetimeFigureOut">
              <a:rPr kumimoji="1" lang="ja-JP" altLang="en-US" smtClean="0"/>
              <a:t>2025/3/4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57A222-36E6-443B-A9AF-789AEEC637E0}" type="slidenum">
              <a:rPr kumimoji="1" lang="ja-JP" altLang="en-US" smtClean="0"/>
              <a:t>‹#›</a:t>
            </a:fld>
            <a:endParaRPr kumimoji="1" lang="ja-JP" altLang="en-US"/>
          </a:p>
        </p:txBody>
      </p:sp>
    </p:spTree>
    <p:extLst>
      <p:ext uri="{BB962C8B-B14F-4D97-AF65-F5344CB8AC3E}">
        <p14:creationId xmlns:p14="http://schemas.microsoft.com/office/powerpoint/2010/main" val="313519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D6411F-D475-4F42-A0E2-EE482B2AD8E8}" type="datetimeFigureOut">
              <a:rPr kumimoji="1" lang="ja-JP" altLang="en-US" smtClean="0"/>
              <a:t>2025/3/4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57A222-36E6-443B-A9AF-789AEEC637E0}" type="slidenum">
              <a:rPr kumimoji="1" lang="ja-JP" altLang="en-US" smtClean="0"/>
              <a:t>‹#›</a:t>
            </a:fld>
            <a:endParaRPr kumimoji="1" lang="ja-JP" altLang="en-US"/>
          </a:p>
        </p:txBody>
      </p:sp>
    </p:spTree>
    <p:extLst>
      <p:ext uri="{BB962C8B-B14F-4D97-AF65-F5344CB8AC3E}">
        <p14:creationId xmlns:p14="http://schemas.microsoft.com/office/powerpoint/2010/main" val="3776650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D6411F-D475-4F42-A0E2-EE482B2AD8E8}" type="datetimeFigureOut">
              <a:rPr kumimoji="1" lang="ja-JP" altLang="en-US" smtClean="0"/>
              <a:t>2025/3/4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57A222-36E6-443B-A9AF-789AEEC637E0}" type="slidenum">
              <a:rPr kumimoji="1" lang="ja-JP" altLang="en-US" smtClean="0"/>
              <a:t>‹#›</a:t>
            </a:fld>
            <a:endParaRPr kumimoji="1" lang="ja-JP" altLang="en-US"/>
          </a:p>
        </p:txBody>
      </p:sp>
    </p:spTree>
    <p:extLst>
      <p:ext uri="{BB962C8B-B14F-4D97-AF65-F5344CB8AC3E}">
        <p14:creationId xmlns:p14="http://schemas.microsoft.com/office/powerpoint/2010/main" val="163189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D6411F-D475-4F42-A0E2-EE482B2AD8E8}" type="datetimeFigureOut">
              <a:rPr kumimoji="1" lang="ja-JP" altLang="en-US" smtClean="0"/>
              <a:t>2025/3/4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57A222-36E6-443B-A9AF-789AEEC637E0}" type="slidenum">
              <a:rPr kumimoji="1" lang="ja-JP" altLang="en-US" smtClean="0"/>
              <a:t>‹#›</a:t>
            </a:fld>
            <a:endParaRPr kumimoji="1" lang="ja-JP" altLang="en-US"/>
          </a:p>
        </p:txBody>
      </p:sp>
    </p:spTree>
    <p:extLst>
      <p:ext uri="{BB962C8B-B14F-4D97-AF65-F5344CB8AC3E}">
        <p14:creationId xmlns:p14="http://schemas.microsoft.com/office/powerpoint/2010/main" val="512398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D6411F-D475-4F42-A0E2-EE482B2AD8E8}" type="datetimeFigureOut">
              <a:rPr kumimoji="1" lang="ja-JP" altLang="en-US" smtClean="0"/>
              <a:t>2025/3/4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57A222-36E6-443B-A9AF-789AEEC637E0}" type="slidenum">
              <a:rPr kumimoji="1" lang="ja-JP" altLang="en-US" smtClean="0"/>
              <a:t>‹#›</a:t>
            </a:fld>
            <a:endParaRPr kumimoji="1" lang="ja-JP" altLang="en-US"/>
          </a:p>
        </p:txBody>
      </p:sp>
    </p:spTree>
    <p:extLst>
      <p:ext uri="{BB962C8B-B14F-4D97-AF65-F5344CB8AC3E}">
        <p14:creationId xmlns:p14="http://schemas.microsoft.com/office/powerpoint/2010/main" val="2147347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7D6411F-D475-4F42-A0E2-EE482B2AD8E8}" type="datetimeFigureOut">
              <a:rPr kumimoji="1" lang="ja-JP" altLang="en-US" smtClean="0"/>
              <a:t>2025/3/4</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557A222-36E6-443B-A9AF-789AEEC637E0}" type="slidenum">
              <a:rPr kumimoji="1" lang="ja-JP" altLang="en-US" smtClean="0"/>
              <a:t>‹#›</a:t>
            </a:fld>
            <a:endParaRPr kumimoji="1" lang="ja-JP" altLang="en-US"/>
          </a:p>
        </p:txBody>
      </p:sp>
    </p:spTree>
    <p:extLst>
      <p:ext uri="{BB962C8B-B14F-4D97-AF65-F5344CB8AC3E}">
        <p14:creationId xmlns:p14="http://schemas.microsoft.com/office/powerpoint/2010/main" val="3474707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660592508"/>
              </p:ext>
            </p:extLst>
          </p:nvPr>
        </p:nvGraphicFramePr>
        <p:xfrm>
          <a:off x="442152" y="1694756"/>
          <a:ext cx="12073698" cy="6559207"/>
        </p:xfrm>
        <a:graphic>
          <a:graphicData uri="http://schemas.openxmlformats.org/drawingml/2006/table">
            <a:tbl>
              <a:tblPr firstRow="1" bandRow="1">
                <a:tableStyleId>{7E9639D4-E3E2-4D34-9284-5A2195B3D0D7}</a:tableStyleId>
              </a:tblPr>
              <a:tblGrid>
                <a:gridCol w="474754">
                  <a:extLst>
                    <a:ext uri="{9D8B030D-6E8A-4147-A177-3AD203B41FA5}">
                      <a16:colId xmlns:a16="http://schemas.microsoft.com/office/drawing/2014/main" val="4226923324"/>
                    </a:ext>
                  </a:extLst>
                </a:gridCol>
                <a:gridCol w="276940">
                  <a:extLst>
                    <a:ext uri="{9D8B030D-6E8A-4147-A177-3AD203B41FA5}">
                      <a16:colId xmlns:a16="http://schemas.microsoft.com/office/drawing/2014/main" val="687964435"/>
                    </a:ext>
                  </a:extLst>
                </a:gridCol>
                <a:gridCol w="1201996">
                  <a:extLst>
                    <a:ext uri="{9D8B030D-6E8A-4147-A177-3AD203B41FA5}">
                      <a16:colId xmlns:a16="http://schemas.microsoft.com/office/drawing/2014/main" val="2908459087"/>
                    </a:ext>
                  </a:extLst>
                </a:gridCol>
                <a:gridCol w="3643008">
                  <a:extLst>
                    <a:ext uri="{9D8B030D-6E8A-4147-A177-3AD203B41FA5}">
                      <a16:colId xmlns:a16="http://schemas.microsoft.com/office/drawing/2014/main" val="3443378316"/>
                    </a:ext>
                  </a:extLst>
                </a:gridCol>
                <a:gridCol w="6477000">
                  <a:extLst>
                    <a:ext uri="{9D8B030D-6E8A-4147-A177-3AD203B41FA5}">
                      <a16:colId xmlns:a16="http://schemas.microsoft.com/office/drawing/2014/main" val="4075884255"/>
                    </a:ext>
                  </a:extLst>
                </a:gridCol>
              </a:tblGrid>
              <a:tr h="359449">
                <a:tc>
                  <a:txBody>
                    <a:bodyPr/>
                    <a:lstStyle/>
                    <a:p>
                      <a:pPr algn="ctr">
                        <a:spcAft>
                          <a:spcPts val="0"/>
                        </a:spcAft>
                      </a:pPr>
                      <a:r>
                        <a:rPr lang="ja-JP" sz="1200"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対象</a:t>
                      </a:r>
                      <a:endParaRPr lang="ja-JP"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algn="ctr">
                        <a:spcAft>
                          <a:spcPts val="0"/>
                        </a:spcAft>
                      </a:pPr>
                      <a:r>
                        <a:rPr lang="en-US" altLang="ja-JP"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No</a:t>
                      </a:r>
                      <a:endParaRPr lang="ja-JP"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algn="ctr">
                        <a:spcAft>
                          <a:spcPts val="0"/>
                        </a:spcAft>
                      </a:pPr>
                      <a:r>
                        <a:rPr lang="ja-JP" altLang="en-US"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時期（予定）</a:t>
                      </a:r>
                      <a:endParaRPr lang="ja-JP"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algn="ctr">
                        <a:spcAft>
                          <a:spcPts val="0"/>
                        </a:spcAft>
                      </a:pPr>
                      <a:r>
                        <a:rPr lang="ja-JP" sz="1200"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取組項目</a:t>
                      </a:r>
                      <a:endParaRPr lang="ja-JP"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algn="ctr">
                        <a:spcAft>
                          <a:spcPts val="0"/>
                        </a:spcAft>
                      </a:pPr>
                      <a:r>
                        <a:rPr lang="ja-JP" altLang="en-US"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内容</a:t>
                      </a:r>
                      <a:endParaRPr lang="ja-JP"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934020205"/>
                  </a:ext>
                </a:extLst>
              </a:tr>
              <a:tr h="545227">
                <a:tc rowSpan="12">
                  <a:txBody>
                    <a:bodyPr/>
                    <a:lstStyle/>
                    <a:p>
                      <a:pPr algn="ctr"/>
                      <a:r>
                        <a:rPr kumimoji="1" lang="ja-JP" altLang="en-US" sz="1200" dirty="0">
                          <a:latin typeface="ＭＳ 明朝" panose="02020609040205080304" pitchFamily="17" charset="-128"/>
                          <a:ea typeface="ＭＳ 明朝" panose="02020609040205080304" pitchFamily="17" charset="-128"/>
                        </a:rPr>
                        <a:t>区民・区内事業者向け取組</a:t>
                      </a:r>
                    </a:p>
                  </a:txBody>
                  <a:tcPr marL="96012" marR="96012" marT="48007" marB="48007"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①</a:t>
                      </a:r>
                      <a:endParaRPr 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b="0" kern="100" dirty="0">
                          <a:effectLst/>
                          <a:latin typeface="ＭＳ Ｐ明朝" panose="02020600040205080304" pitchFamily="18" charset="-128"/>
                          <a:ea typeface="ＭＳ Ｐ明朝" panose="02020600040205080304" pitchFamily="18" charset="-128"/>
                          <a:cs typeface="Times New Roman" panose="02020603050405020304" pitchFamily="18" charset="0"/>
                        </a:rPr>
                        <a:t>令和７年４月２日～７日</a:t>
                      </a:r>
                      <a:endParaRPr lang="ja-JP" sz="1200" b="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発達障害理解に関するパネル展</a:t>
                      </a:r>
                      <a:endParaRPr 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世界自閉症啓発デー（４月２日）および発達障害啓発週間（４月２～８日）に合わせて、区役所アトリウムにおいて発達障害理解に関するパネル展を開催する。</a:t>
                      </a:r>
                      <a:endParaRPr 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8788692"/>
                  </a:ext>
                </a:extLst>
              </a:tr>
              <a:tr h="720000">
                <a:tc vMerge="1">
                  <a:txBody>
                    <a:bodyPr/>
                    <a:lstStyle/>
                    <a:p>
                      <a:endParaRPr kumimoji="1" lang="ja-JP" altLang="en-US"/>
                    </a:p>
                  </a:txBody>
                  <a:tcPr/>
                </a:tc>
                <a:tc>
                  <a:txBody>
                    <a:bodyPr/>
                    <a:lstStyle/>
                    <a:p>
                      <a:pPr algn="ctr">
                        <a:spcAft>
                          <a:spcPts val="0"/>
                        </a:spcAft>
                      </a:pP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②</a:t>
                      </a:r>
                      <a:endParaRPr 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just">
                        <a:spcAft>
                          <a:spcPts val="0"/>
                        </a:spcAft>
                      </a:pPr>
                      <a:r>
                        <a:rPr lang="ja-JP" altLang="en-US" sz="1200" b="1" kern="100" spc="-150" dirty="0">
                          <a:effectLst/>
                          <a:latin typeface="ＭＳ Ｐ明朝" panose="02020600040205080304" pitchFamily="18" charset="-128"/>
                          <a:ea typeface="ＭＳ Ｐ明朝" panose="02020600040205080304" pitchFamily="18" charset="-128"/>
                          <a:cs typeface="Times New Roman" panose="02020603050405020304" pitchFamily="18" charset="0"/>
                        </a:rPr>
                        <a:t>令和７年４月・</a:t>
                      </a:r>
                      <a:r>
                        <a:rPr lang="en-US" altLang="ja-JP" sz="1200" b="1" kern="100" spc="-150" dirty="0">
                          <a:effectLst/>
                          <a:latin typeface="ＭＳ Ｐ明朝" panose="02020600040205080304" pitchFamily="18" charset="-128"/>
                          <a:ea typeface="ＭＳ Ｐ明朝" panose="02020600040205080304" pitchFamily="18" charset="-128"/>
                          <a:cs typeface="Times New Roman" panose="02020603050405020304" pitchFamily="18" charset="0"/>
                        </a:rPr>
                        <a:t>10</a:t>
                      </a:r>
                      <a:r>
                        <a:rPr lang="ja-JP" altLang="en-US" sz="1200" b="1" kern="100" spc="-15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endParaRPr lang="ja-JP" sz="1200" b="1" kern="100" spc="-150" dirty="0">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just">
                        <a:spcAft>
                          <a:spcPts val="0"/>
                        </a:spcAft>
                      </a:pP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練馬区主催のまつりにおける障害理解の普及啓発</a:t>
                      </a:r>
                      <a:endParaRPr 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just">
                        <a:lnSpc>
                          <a:spcPts val="1600"/>
                        </a:lnSpc>
                        <a:spcAft>
                          <a:spcPts val="0"/>
                        </a:spcAft>
                      </a:pP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令和７年４月</a:t>
                      </a:r>
                      <a:r>
                        <a:rPr lang="en-US" alt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20</a:t>
                      </a: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日開催の照姫まつりおよび</a:t>
                      </a:r>
                      <a:r>
                        <a:rPr lang="en-US" alt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10</a:t>
                      </a: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月開催予定の練馬まつりにおいて、練馬区障害者の意思疎通の促進と手話言語の普及啓発に関する条例リーフレットや「障害者とのコミュニケーションガイドブック」等を配布する。</a:t>
                      </a:r>
                      <a:endParaRPr 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507881697"/>
                  </a:ext>
                </a:extLst>
              </a:tr>
              <a:tr h="540000">
                <a:tc vMerge="1">
                  <a:txBody>
                    <a:bodyPr/>
                    <a:lstStyle/>
                    <a:p>
                      <a:pPr algn="ctr"/>
                      <a:endParaRPr kumimoji="1" lang="ja-JP" altLang="en-US" sz="1200" dirty="0">
                        <a:latin typeface="ＭＳ 明朝" panose="02020609040205080304" pitchFamily="17" charset="-128"/>
                        <a:ea typeface="ＭＳ 明朝" panose="02020609040205080304" pitchFamily="17" charset="-128"/>
                      </a:endParaRPr>
                    </a:p>
                  </a:txBody>
                  <a:tcPr marL="96012" marR="96012" marT="48007" marB="48007"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③</a:t>
                      </a:r>
                      <a:endParaRPr 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b="0" kern="100" dirty="0">
                          <a:effectLst/>
                          <a:latin typeface="ＭＳ Ｐ明朝" panose="02020600040205080304" pitchFamily="18" charset="-128"/>
                          <a:ea typeface="ＭＳ Ｐ明朝" panose="02020600040205080304" pitchFamily="18" charset="-128"/>
                          <a:cs typeface="Times New Roman" panose="02020603050405020304" pitchFamily="18" charset="0"/>
                        </a:rPr>
                        <a:t>令和７年９月</a:t>
                      </a:r>
                      <a:r>
                        <a:rPr lang="en-US" altLang="ja-JP" sz="1200" b="0" kern="100" dirty="0">
                          <a:effectLst/>
                          <a:latin typeface="ＭＳ Ｐ明朝" panose="02020600040205080304" pitchFamily="18" charset="-128"/>
                          <a:ea typeface="ＭＳ Ｐ明朝" panose="02020600040205080304" pitchFamily="18" charset="-128"/>
                          <a:cs typeface="Times New Roman" panose="02020603050405020304" pitchFamily="18" charset="0"/>
                        </a:rPr>
                        <a:t>19</a:t>
                      </a:r>
                      <a:r>
                        <a:rPr lang="ja-JP" altLang="en-US" sz="1200" b="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r>
                        <a:rPr lang="en-US" altLang="ja-JP" sz="1200" b="0" kern="100" dirty="0">
                          <a:effectLst/>
                          <a:latin typeface="ＭＳ Ｐ明朝" panose="02020600040205080304" pitchFamily="18" charset="-128"/>
                          <a:ea typeface="ＭＳ Ｐ明朝" panose="02020600040205080304" pitchFamily="18" charset="-128"/>
                          <a:cs typeface="Times New Roman" panose="02020603050405020304" pitchFamily="18" charset="0"/>
                        </a:rPr>
                        <a:t>29</a:t>
                      </a:r>
                      <a:r>
                        <a:rPr lang="ja-JP" altLang="en-US" sz="1200" b="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endParaRPr lang="ja-JP" sz="1200" b="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手話言語の理解に関するパネル展</a:t>
                      </a:r>
                      <a:endParaRPr 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手話言語の国際デー（９月</a:t>
                      </a:r>
                      <a:r>
                        <a:rPr lang="en-US" alt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23</a:t>
                      </a: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日）に合わせて、区役所アトリウムにおいて手話言語の理解に関するパネル展を開催する。</a:t>
                      </a:r>
                      <a:endParaRPr 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8188136"/>
                  </a:ext>
                </a:extLst>
              </a:tr>
              <a:tr h="436182">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spcAft>
                          <a:spcPts val="0"/>
                        </a:spcAft>
                      </a:pP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④</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200" kern="100" spc="-150" dirty="0">
                          <a:effectLst/>
                          <a:latin typeface="ＭＳ Ｐ明朝" panose="02020600040205080304" pitchFamily="18" charset="-128"/>
                          <a:ea typeface="ＭＳ Ｐ明朝" panose="02020600040205080304" pitchFamily="18" charset="-128"/>
                          <a:cs typeface="Times New Roman" panose="02020603050405020304" pitchFamily="18" charset="0"/>
                        </a:rPr>
                        <a:t>令和７年</a:t>
                      </a:r>
                      <a:r>
                        <a:rPr lang="en-US" altLang="ja-JP" sz="1200" kern="100" spc="-150" dirty="0">
                          <a:effectLst/>
                          <a:latin typeface="ＭＳ Ｐ明朝" panose="02020600040205080304" pitchFamily="18" charset="-128"/>
                          <a:ea typeface="ＭＳ Ｐ明朝" panose="02020600040205080304" pitchFamily="18" charset="-128"/>
                          <a:cs typeface="Times New Roman" panose="02020603050405020304" pitchFamily="18" charset="0"/>
                        </a:rPr>
                        <a:t>10</a:t>
                      </a:r>
                      <a:r>
                        <a:rPr lang="ja-JP" altLang="en-US" sz="1200" kern="100" spc="-150" dirty="0">
                          <a:effectLst/>
                          <a:latin typeface="ＭＳ Ｐ明朝" panose="02020600040205080304" pitchFamily="18" charset="-128"/>
                          <a:ea typeface="ＭＳ Ｐ明朝" panose="02020600040205080304" pitchFamily="18" charset="-128"/>
                          <a:cs typeface="Times New Roman" panose="02020603050405020304" pitchFamily="18" charset="0"/>
                        </a:rPr>
                        <a:t>月４日</a:t>
                      </a:r>
                      <a:endParaRPr lang="ja-JP" sz="1200" kern="100" spc="-150" dirty="0">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手話まつり</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手話言語の理解・普及につながるイベントを練馬区聴覚障害者協会と連携して実施する。</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7220123"/>
                  </a:ext>
                </a:extLst>
              </a:tr>
              <a:tr h="540000">
                <a:tc vMerge="1">
                  <a:txBody>
                    <a:bodyPr/>
                    <a:lstStyle/>
                    <a:p>
                      <a:endParaRPr kumimoji="1" lang="ja-JP" altLang="en-US"/>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⑤</a:t>
                      </a:r>
                      <a:endParaRPr lang="ja-JP" alt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200" b="1" kern="100" spc="-150" dirty="0">
                          <a:effectLst/>
                          <a:latin typeface="ＭＳ 明朝" panose="02020609040205080304" pitchFamily="17" charset="-128"/>
                          <a:ea typeface="ＭＳ 明朝" panose="02020609040205080304" pitchFamily="17" charset="-128"/>
                          <a:cs typeface="Times New Roman" panose="02020603050405020304" pitchFamily="18" charset="0"/>
                        </a:rPr>
                        <a:t>令和７年</a:t>
                      </a:r>
                      <a:r>
                        <a:rPr lang="en-US" altLang="ja-JP" sz="1200" b="1" kern="100" spc="-150">
                          <a:effectLst/>
                          <a:latin typeface="ＭＳ 明朝" panose="02020609040205080304" pitchFamily="17" charset="-128"/>
                          <a:ea typeface="ＭＳ 明朝" panose="02020609040205080304" pitchFamily="17" charset="-128"/>
                          <a:cs typeface="Times New Roman" panose="02020603050405020304" pitchFamily="18" charset="0"/>
                        </a:rPr>
                        <a:t>10</a:t>
                      </a:r>
                      <a:r>
                        <a:rPr lang="ja-JP" altLang="en-US" sz="1200" b="1" kern="100" spc="-150">
                          <a:effectLst/>
                          <a:latin typeface="ＭＳ 明朝" panose="02020609040205080304" pitchFamily="17" charset="-128"/>
                          <a:ea typeface="ＭＳ 明朝" panose="02020609040205080304" pitchFamily="17" charset="-128"/>
                          <a:cs typeface="Times New Roman" panose="02020603050405020304" pitchFamily="18" charset="0"/>
                        </a:rPr>
                        <a:t>月</a:t>
                      </a:r>
                      <a:endParaRPr lang="ja-JP" altLang="ja-JP" sz="1200" b="1" kern="100" spc="-15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ランタンイベントの開催</a:t>
                      </a:r>
                      <a:endParaRPr lang="ja-JP" alt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just">
                        <a:lnSpc>
                          <a:spcPts val="1600"/>
                        </a:lnSpc>
                        <a:spcAft>
                          <a:spcPts val="0"/>
                        </a:spcAft>
                      </a:pP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デフリンピックの機運醸成として、「（仮称）ねりまスポーツひろば」で、満天の星のように夜空を飾るランタンイベントを開催する。</a:t>
                      </a:r>
                      <a:endParaRPr 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66758233"/>
                  </a:ext>
                </a:extLst>
              </a:tr>
              <a:tr h="540000">
                <a:tc vMerge="1">
                  <a:txBody>
                    <a:bodyPr/>
                    <a:lstStyle/>
                    <a:p>
                      <a:endParaRPr kumimoji="1" lang="ja-JP" altLang="en-US"/>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⑥</a:t>
                      </a:r>
                      <a:endParaRPr lang="ja-JP" alt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200" b="1" kern="100" spc="-150" dirty="0">
                          <a:effectLst/>
                          <a:latin typeface="ＭＳ 明朝" panose="02020609040205080304" pitchFamily="17" charset="-128"/>
                          <a:ea typeface="ＭＳ 明朝" panose="02020609040205080304" pitchFamily="17" charset="-128"/>
                          <a:cs typeface="Times New Roman" panose="02020603050405020304" pitchFamily="18" charset="0"/>
                        </a:rPr>
                        <a:t>令和７年</a:t>
                      </a:r>
                      <a:r>
                        <a:rPr lang="en-US" altLang="ja-JP" sz="1200" b="1" kern="100" spc="-150" dirty="0">
                          <a:effectLst/>
                          <a:latin typeface="ＭＳ 明朝" panose="02020609040205080304" pitchFamily="17" charset="-128"/>
                          <a:ea typeface="ＭＳ 明朝" panose="02020609040205080304" pitchFamily="17" charset="-128"/>
                          <a:cs typeface="Times New Roman" panose="02020603050405020304" pitchFamily="18" charset="0"/>
                        </a:rPr>
                        <a:t>11</a:t>
                      </a:r>
                      <a:r>
                        <a:rPr lang="ja-JP" altLang="en-US" sz="1200" b="1" kern="100" spc="-150" dirty="0">
                          <a:effectLst/>
                          <a:latin typeface="ＭＳ 明朝" panose="02020609040205080304" pitchFamily="17" charset="-128"/>
                          <a:ea typeface="ＭＳ 明朝" panose="02020609040205080304" pitchFamily="17" charset="-128"/>
                          <a:cs typeface="Times New Roman" panose="02020603050405020304" pitchFamily="18" charset="0"/>
                        </a:rPr>
                        <a:t>月</a:t>
                      </a:r>
                      <a:endParaRPr lang="ja-JP" altLang="ja-JP" sz="1200" b="1" kern="100" spc="-15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デフリンピックに関するパネル展</a:t>
                      </a:r>
                      <a:endParaRPr lang="ja-JP" alt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just">
                        <a:lnSpc>
                          <a:spcPts val="1600"/>
                        </a:lnSpc>
                        <a:spcAft>
                          <a:spcPts val="0"/>
                        </a:spcAft>
                      </a:pP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東京</a:t>
                      </a:r>
                      <a:r>
                        <a:rPr lang="en-US" alt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2025</a:t>
                      </a: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デフリンピック（</a:t>
                      </a:r>
                      <a:r>
                        <a:rPr lang="en-US" alt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11</a:t>
                      </a: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月</a:t>
                      </a:r>
                      <a:r>
                        <a:rPr lang="en-US" alt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15</a:t>
                      </a: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日～</a:t>
                      </a:r>
                      <a:r>
                        <a:rPr lang="en-US" alt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26</a:t>
                      </a: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日）に合わせて、区役所アトリウムにおいてデフリンピックの啓発に関するパネル展を開催する。</a:t>
                      </a:r>
                      <a:endParaRPr 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332348205"/>
                  </a:ext>
                </a:extLst>
              </a:tr>
              <a:tr h="436182">
                <a:tc vMerge="1">
                  <a:txBody>
                    <a:bodyPr/>
                    <a:lstStyle/>
                    <a:p>
                      <a:pPr algn="ctr"/>
                      <a:endParaRPr kumimoji="1" lang="ja-JP" altLang="en-US" sz="1200" dirty="0">
                        <a:latin typeface="ＭＳ 明朝" panose="02020609040205080304" pitchFamily="17" charset="-128"/>
                        <a:ea typeface="ＭＳ 明朝" panose="02020609040205080304" pitchFamily="17" charset="-128"/>
                      </a:endParaRPr>
                    </a:p>
                  </a:txBody>
                  <a:tcPr marL="96012" marR="96012" marT="48007" marB="48007"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⑦</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just">
                        <a:spcAft>
                          <a:spcPts val="0"/>
                        </a:spcAft>
                      </a:pP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令和７年</a:t>
                      </a:r>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12</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月</a:t>
                      </a:r>
                      <a:endPar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en-US" sz="12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障害者週間に合わせた取組</a:t>
                      </a:r>
                      <a:r>
                        <a:rPr lang="ja-JP" altLang="en-US" sz="12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endParaRPr lang="ja-JP" sz="120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障害理解に関する</a:t>
                      </a:r>
                      <a:r>
                        <a:rPr lang="ja-JP"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パネル展</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600"/>
                        </a:lnSpc>
                        <a:spcAft>
                          <a:spcPts val="0"/>
                        </a:spcAft>
                      </a:pP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区役所アトリウムにおいて、障害理解や障害者差別解消法に関するパネル展を開催する。</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4732081"/>
                  </a:ext>
                </a:extLst>
              </a:tr>
              <a:tr h="436182">
                <a:tc vMerge="1">
                  <a:txBody>
                    <a:bodyPr/>
                    <a:lstStyle/>
                    <a:p>
                      <a:endParaRPr kumimoji="1" lang="ja-JP" altLang="en-US" sz="1200" dirty="0">
                        <a:latin typeface="ＭＳ 明朝" panose="02020609040205080304" pitchFamily="17" charset="-128"/>
                        <a:ea typeface="ＭＳ 明朝" panose="02020609040205080304" pitchFamily="17" charset="-128"/>
                      </a:endParaRPr>
                    </a:p>
                  </a:txBody>
                  <a:tcPr marL="96012" marR="96012" marT="48007" marB="480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⑧</a:t>
                      </a:r>
                      <a:endPar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endPar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図書館</a:t>
                      </a:r>
                      <a:r>
                        <a:rPr lang="ja-JP" altLang="en-US"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における</a:t>
                      </a:r>
                      <a:r>
                        <a:rPr lang="ja-JP"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障害理解に関する本の展示</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1280160" rtl="0" eaLnBrk="1" fontAlgn="auto" latinLnBrk="0" hangingPunct="1">
                        <a:lnSpc>
                          <a:spcPts val="1600"/>
                        </a:lnSpc>
                        <a:spcBef>
                          <a:spcPts val="0"/>
                        </a:spcBef>
                        <a:spcAft>
                          <a:spcPts val="0"/>
                        </a:spcAft>
                        <a:buClrTx/>
                        <a:buSzTx/>
                        <a:buFontTx/>
                        <a:buNone/>
                        <a:tabLst/>
                        <a:defRPr/>
                      </a:pPr>
                      <a:r>
                        <a:rPr lang="ja-JP" altLang="ja-JP" sz="1200"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図書館で障害理解等をテーマとした本を</a:t>
                      </a:r>
                      <a:r>
                        <a:rPr lang="ja-JP" altLang="en-US" sz="1200"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紹介する。</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4452487"/>
                  </a:ext>
                </a:extLst>
              </a:tr>
              <a:tr h="436182">
                <a:tc vMerge="1">
                  <a:txBody>
                    <a:bodyPr/>
                    <a:lstStyle/>
                    <a:p>
                      <a:endParaRPr kumimoji="1" lang="ja-JP" altLang="en-US"/>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⑨</a:t>
                      </a:r>
                      <a:endPar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endPar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200" b="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障害理解に関する講演会</a:t>
                      </a:r>
                      <a:endParaRPr lang="ja-JP" alt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障害当事者等を講師に招き、障害者差別解消法や障害理解に関する講演会を開催する。</a:t>
                      </a:r>
                      <a:endParaRPr 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6815941"/>
                  </a:ext>
                </a:extLst>
              </a:tr>
              <a:tr h="421416">
                <a:tc vMerge="1">
                  <a:txBody>
                    <a:bodyPr/>
                    <a:lstStyle/>
                    <a:p>
                      <a:endParaRPr kumimoji="1" lang="ja-JP" altLang="en-US"/>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⑩</a:t>
                      </a:r>
                      <a:endParaRPr lang="ja-JP" alt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200" b="0" kern="100" spc="-150" dirty="0">
                          <a:effectLst/>
                          <a:latin typeface="ＭＳ 明朝" panose="02020609040205080304" pitchFamily="17" charset="-128"/>
                          <a:ea typeface="ＭＳ 明朝" panose="02020609040205080304" pitchFamily="17" charset="-128"/>
                          <a:cs typeface="Times New Roman" panose="02020603050405020304" pitchFamily="18" charset="0"/>
                        </a:rPr>
                        <a:t>年１回開催</a:t>
                      </a:r>
                      <a:endParaRPr lang="ja-JP" altLang="ja-JP" sz="1200" b="0" kern="100" spc="-15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高次脳機能障害の理解に関する講演会</a:t>
                      </a:r>
                      <a:endParaRPr lang="ja-JP" alt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中村橋福祉ケアセンターにおいて、高次脳機能障害に関する知識の啓発を目的とした講演会を開催する。</a:t>
                      </a:r>
                      <a:endParaRPr 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485896"/>
                  </a:ext>
                </a:extLst>
              </a:tr>
              <a:tr h="421416">
                <a:tc vMerge="1">
                  <a:txBody>
                    <a:bodyPr/>
                    <a:lstStyle/>
                    <a:p>
                      <a:endParaRPr kumimoji="1" lang="ja-JP" altLang="en-US"/>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⑪</a:t>
                      </a:r>
                      <a:endParaRPr lang="ja-JP" alt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200" b="0" kern="100" spc="-150" dirty="0">
                          <a:effectLst/>
                          <a:latin typeface="ＭＳ 明朝" panose="02020609040205080304" pitchFamily="17" charset="-128"/>
                          <a:ea typeface="ＭＳ 明朝" panose="02020609040205080304" pitchFamily="17" charset="-128"/>
                          <a:cs typeface="Times New Roman" panose="02020603050405020304" pitchFamily="18" charset="0"/>
                        </a:rPr>
                        <a:t>複数回開催</a:t>
                      </a:r>
                      <a:endParaRPr lang="ja-JP" altLang="ja-JP" sz="1200" b="0" kern="100" spc="-15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発達障害の理解に関する講演会</a:t>
                      </a:r>
                      <a:endParaRPr lang="ja-JP" alt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こども発達支援センター等において、発達障害に関する知識の啓発を目的とした講演会を開催する。</a:t>
                      </a:r>
                      <a:endParaRPr 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986282"/>
                  </a:ext>
                </a:extLst>
              </a:tr>
              <a:tr h="726971">
                <a:tc vMerge="1">
                  <a:txBody>
                    <a:bodyPr/>
                    <a:lstStyle/>
                    <a:p>
                      <a:pPr algn="ctr"/>
                      <a:endParaRPr kumimoji="1" lang="ja-JP" altLang="en-US" sz="1200" dirty="0">
                        <a:latin typeface="ＭＳ 明朝" panose="02020609040205080304" pitchFamily="17" charset="-128"/>
                        <a:ea typeface="ＭＳ 明朝" panose="02020609040205080304" pitchFamily="17" charset="-128"/>
                      </a:endParaRPr>
                    </a:p>
                  </a:txBody>
                  <a:tcPr marL="96012" marR="96012" marT="48007" marB="48007"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⑫</a:t>
                      </a:r>
                      <a:endParaRPr lang="ja-JP" alt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1280160" rtl="0" eaLnBrk="0" fontAlgn="auto" latinLnBrk="1" hangingPunct="1">
                        <a:lnSpc>
                          <a:spcPct val="100000"/>
                        </a:lnSpc>
                        <a:spcBef>
                          <a:spcPts val="0"/>
                        </a:spcBef>
                        <a:spcAft>
                          <a:spcPts val="0"/>
                        </a:spcAft>
                        <a:buClrTx/>
                        <a:buSzTx/>
                        <a:buFontTx/>
                        <a:buNone/>
                        <a:tabLst/>
                        <a:defRPr/>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区民向け１回</a:t>
                      </a:r>
                      <a:endParaRPr lang="en-US" alt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just" defTabSz="1280160" rtl="0" eaLnBrk="0" fontAlgn="auto" latinLnBrk="1" hangingPunct="1">
                        <a:lnSpc>
                          <a:spcPct val="100000"/>
                        </a:lnSpc>
                        <a:spcBef>
                          <a:spcPts val="0"/>
                        </a:spcBef>
                        <a:spcAft>
                          <a:spcPts val="0"/>
                        </a:spcAft>
                        <a:buClrTx/>
                        <a:buSzTx/>
                        <a:buFontTx/>
                        <a:buNone/>
                        <a:tabLst/>
                        <a:defRPr/>
                      </a:pPr>
                      <a:r>
                        <a:rPr lang="ja-JP" altLang="en-US" sz="1200" b="0" kern="100" spc="-150" dirty="0">
                          <a:effectLst/>
                          <a:latin typeface="ＭＳ 明朝" panose="02020609040205080304" pitchFamily="17" charset="-128"/>
                          <a:ea typeface="ＭＳ 明朝" panose="02020609040205080304" pitchFamily="17" charset="-128"/>
                          <a:cs typeface="Times New Roman" panose="02020603050405020304" pitchFamily="18" charset="0"/>
                        </a:rPr>
                        <a:t>事業者向け１回開催</a:t>
                      </a:r>
                      <a:endParaRPr lang="ja-JP" altLang="ja-JP" sz="1200" b="0" kern="100" spc="-15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障害者とのコミュニケーションサポーター養成研修</a:t>
                      </a:r>
                      <a:endParaRPr lang="ja-JP" alt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障害者とのコミュニケーションガイドブックを活用し、様々な生活場面で障害のある人が困っているとき、積極的に声をかけ行動に移すことができる区民や区内事業者を「障害者とのコミュニケーションサポーター」として養成するための研修を実施する。</a:t>
                      </a:r>
                      <a:endParaRPr 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4003161"/>
                  </a:ext>
                </a:extLst>
              </a:tr>
            </a:tbl>
          </a:graphicData>
        </a:graphic>
      </p:graphicFrame>
      <p:sp>
        <p:nvSpPr>
          <p:cNvPr id="5" name="テキスト ボックス 4"/>
          <p:cNvSpPr txBox="1"/>
          <p:nvPr/>
        </p:nvSpPr>
        <p:spPr>
          <a:xfrm>
            <a:off x="2470740" y="340352"/>
            <a:ext cx="7860120"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令和７年度障害を理由とする差別の解消の推進に関する主な取組について</a:t>
            </a:r>
          </a:p>
        </p:txBody>
      </p:sp>
      <p:sp>
        <p:nvSpPr>
          <p:cNvPr id="6" name="テキスト ボックス 5"/>
          <p:cNvSpPr txBox="1"/>
          <p:nvPr/>
        </p:nvSpPr>
        <p:spPr>
          <a:xfrm>
            <a:off x="1000800" y="834385"/>
            <a:ext cx="10800000" cy="574423"/>
          </a:xfrm>
          <a:prstGeom prst="rect">
            <a:avLst/>
          </a:prstGeom>
          <a:noFill/>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a:t>
            </a:r>
            <a:r>
              <a:rPr kumimoji="0" lang="ja-JP" altLang="ja-JP" sz="14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障害への理解と障害者差別解消法の普及啓発を推進するため、</a:t>
            </a:r>
            <a:r>
              <a:rPr kumimoji="0" lang="ja-JP" altLang="en-US" sz="14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令和７年度は、</a:t>
            </a:r>
            <a:r>
              <a:rPr lang="ja-JP" altLang="en-US" sz="1400" dirty="0">
                <a:solidFill>
                  <a:prstClr val="black"/>
                </a:solidFill>
                <a:latin typeface="ＭＳ 明朝" panose="02020609040205080304" pitchFamily="17" charset="-128"/>
                <a:ea typeface="ＭＳ 明朝" panose="02020609040205080304" pitchFamily="17" charset="-128"/>
              </a:rPr>
              <a:t>本年</a:t>
            </a:r>
            <a:r>
              <a:rPr kumimoji="0" lang="ja-JP" altLang="en-US" sz="14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度の取組を継続するとともに、以下の取組を実施する。</a:t>
            </a:r>
            <a:endParaRPr kumimoji="0" lang="en-US" altLang="ja-JP" sz="14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sp>
        <p:nvSpPr>
          <p:cNvPr id="8" name="テキスト ボックス 7"/>
          <p:cNvSpPr txBox="1"/>
          <p:nvPr/>
        </p:nvSpPr>
        <p:spPr>
          <a:xfrm>
            <a:off x="11260472" y="94130"/>
            <a:ext cx="1080655" cy="492443"/>
          </a:xfrm>
          <a:prstGeom prst="rect">
            <a:avLst/>
          </a:prstGeom>
          <a:noFill/>
          <a:ln>
            <a:solidFill>
              <a:schemeClr val="tx1"/>
            </a:solidFill>
          </a:ln>
        </p:spPr>
        <p:txBody>
          <a:bodyPr wrap="square" rtlCol="0" anchor="ctr" anchorCtr="0">
            <a:noAutofit/>
          </a:bodyPr>
          <a:lstStyle/>
          <a:p>
            <a:pPr algn="ctr"/>
            <a:r>
              <a:rPr kumimoji="1" lang="ja-JP" altLang="en-US" sz="1400" dirty="0">
                <a:latin typeface="ＭＳ 明朝" panose="02020609040205080304" pitchFamily="17" charset="-128"/>
                <a:ea typeface="ＭＳ 明朝" panose="02020609040205080304" pitchFamily="17" charset="-128"/>
              </a:rPr>
              <a:t>資料６</a:t>
            </a:r>
            <a:endParaRPr kumimoji="1" lang="en-US" altLang="ja-JP" sz="1400" dirty="0">
              <a:latin typeface="ＭＳ 明朝" panose="02020609040205080304" pitchFamily="17" charset="-128"/>
              <a:ea typeface="ＭＳ 明朝" panose="02020609040205080304" pitchFamily="17" charset="-128"/>
            </a:endParaRPr>
          </a:p>
        </p:txBody>
      </p:sp>
      <p:sp>
        <p:nvSpPr>
          <p:cNvPr id="7" name="テキスト ボックス 6"/>
          <p:cNvSpPr txBox="1"/>
          <p:nvPr/>
        </p:nvSpPr>
        <p:spPr>
          <a:xfrm>
            <a:off x="442152" y="1350371"/>
            <a:ext cx="3291291" cy="344385"/>
          </a:xfrm>
          <a:prstGeom prst="rect">
            <a:avLst/>
          </a:prstGeom>
          <a:noFill/>
        </p:spPr>
        <p:txBody>
          <a:bodyPr wrap="square" rtlCol="0">
            <a:noAutofit/>
          </a:bodyPr>
          <a:lstStyle/>
          <a:p>
            <a:r>
              <a:rPr lang="en-US" altLang="ja-JP" sz="1400" dirty="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新規・充実する取組は、太字で記載</a:t>
            </a:r>
            <a:endParaRPr lang="ja-JP" altLang="ja-JP" sz="14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257877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CED50-D9BF-D323-5202-366C7B270123}"/>
            </a:ext>
          </a:extLst>
        </p:cNvPr>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089D4085-13DE-958F-B6E6-8BEB0EB938C1}"/>
              </a:ext>
            </a:extLst>
          </p:cNvPr>
          <p:cNvGraphicFramePr>
            <a:graphicFrameLocks noGrp="1"/>
          </p:cNvGraphicFramePr>
          <p:nvPr>
            <p:extLst>
              <p:ext uri="{D42A27DB-BD31-4B8C-83A1-F6EECF244321}">
                <p14:modId xmlns:p14="http://schemas.microsoft.com/office/powerpoint/2010/main" val="1701549158"/>
              </p:ext>
            </p:extLst>
          </p:nvPr>
        </p:nvGraphicFramePr>
        <p:xfrm>
          <a:off x="346902" y="561281"/>
          <a:ext cx="12073698" cy="2948003"/>
        </p:xfrm>
        <a:graphic>
          <a:graphicData uri="http://schemas.openxmlformats.org/drawingml/2006/table">
            <a:tbl>
              <a:tblPr firstRow="1" bandRow="1">
                <a:tableStyleId>{7E9639D4-E3E2-4D34-9284-5A2195B3D0D7}</a:tableStyleId>
              </a:tblPr>
              <a:tblGrid>
                <a:gridCol w="474754">
                  <a:extLst>
                    <a:ext uri="{9D8B030D-6E8A-4147-A177-3AD203B41FA5}">
                      <a16:colId xmlns:a16="http://schemas.microsoft.com/office/drawing/2014/main" val="4226923324"/>
                    </a:ext>
                  </a:extLst>
                </a:gridCol>
                <a:gridCol w="276940">
                  <a:extLst>
                    <a:ext uri="{9D8B030D-6E8A-4147-A177-3AD203B41FA5}">
                      <a16:colId xmlns:a16="http://schemas.microsoft.com/office/drawing/2014/main" val="687964435"/>
                    </a:ext>
                  </a:extLst>
                </a:gridCol>
                <a:gridCol w="1201996">
                  <a:extLst>
                    <a:ext uri="{9D8B030D-6E8A-4147-A177-3AD203B41FA5}">
                      <a16:colId xmlns:a16="http://schemas.microsoft.com/office/drawing/2014/main" val="2908459087"/>
                    </a:ext>
                  </a:extLst>
                </a:gridCol>
                <a:gridCol w="3643008">
                  <a:extLst>
                    <a:ext uri="{9D8B030D-6E8A-4147-A177-3AD203B41FA5}">
                      <a16:colId xmlns:a16="http://schemas.microsoft.com/office/drawing/2014/main" val="3443378316"/>
                    </a:ext>
                  </a:extLst>
                </a:gridCol>
                <a:gridCol w="6477000">
                  <a:extLst>
                    <a:ext uri="{9D8B030D-6E8A-4147-A177-3AD203B41FA5}">
                      <a16:colId xmlns:a16="http://schemas.microsoft.com/office/drawing/2014/main" val="4075884255"/>
                    </a:ext>
                  </a:extLst>
                </a:gridCol>
              </a:tblGrid>
              <a:tr h="356003">
                <a:tc>
                  <a:txBody>
                    <a:bodyPr/>
                    <a:lstStyle/>
                    <a:p>
                      <a:pPr algn="ctr">
                        <a:spcAft>
                          <a:spcPts val="0"/>
                        </a:spcAft>
                      </a:pPr>
                      <a:r>
                        <a:rPr lang="ja-JP" sz="1200"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対象</a:t>
                      </a:r>
                      <a:endParaRPr lang="ja-JP"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algn="ctr">
                        <a:spcAft>
                          <a:spcPts val="0"/>
                        </a:spcAft>
                      </a:pPr>
                      <a:r>
                        <a:rPr lang="en-US" altLang="ja-JP"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No</a:t>
                      </a:r>
                      <a:endParaRPr lang="ja-JP"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algn="ctr">
                        <a:spcAft>
                          <a:spcPts val="0"/>
                        </a:spcAft>
                      </a:pPr>
                      <a:r>
                        <a:rPr lang="ja-JP" altLang="en-US"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時期（予定）</a:t>
                      </a:r>
                      <a:endParaRPr lang="ja-JP"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algn="ctr">
                        <a:spcAft>
                          <a:spcPts val="0"/>
                        </a:spcAft>
                      </a:pPr>
                      <a:r>
                        <a:rPr lang="ja-JP" sz="1200"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取組項目</a:t>
                      </a:r>
                      <a:endParaRPr lang="ja-JP"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algn="ctr">
                        <a:spcAft>
                          <a:spcPts val="0"/>
                        </a:spcAft>
                      </a:pPr>
                      <a:r>
                        <a:rPr lang="ja-JP" altLang="en-US"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内容</a:t>
                      </a:r>
                      <a:endParaRPr lang="ja-JP" sz="12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934020205"/>
                  </a:ext>
                </a:extLst>
              </a:tr>
              <a:tr h="540000">
                <a:tc rowSpan="2">
                  <a:txBody>
                    <a:bodyPr/>
                    <a:lstStyle/>
                    <a:p>
                      <a:pPr algn="ctr"/>
                      <a:r>
                        <a:rPr kumimoji="1" lang="ja-JP" altLang="en-US" sz="1200" dirty="0">
                          <a:latin typeface="ＭＳ 明朝" panose="02020609040205080304" pitchFamily="17" charset="-128"/>
                          <a:ea typeface="ＭＳ 明朝" panose="02020609040205080304" pitchFamily="17" charset="-128"/>
                        </a:rPr>
                        <a:t>教育機関向け</a:t>
                      </a:r>
                      <a:endParaRPr kumimoji="1" lang="en-US" altLang="ja-JP" sz="1200" dirty="0">
                        <a:latin typeface="ＭＳ 明朝" panose="02020609040205080304" pitchFamily="17" charset="-128"/>
                        <a:ea typeface="ＭＳ 明朝" panose="02020609040205080304" pitchFamily="17" charset="-128"/>
                      </a:endParaRPr>
                    </a:p>
                    <a:p>
                      <a:pPr algn="ctr"/>
                      <a:r>
                        <a:rPr kumimoji="1" lang="ja-JP" altLang="en-US" sz="1200" dirty="0">
                          <a:latin typeface="ＭＳ 明朝" panose="02020609040205080304" pitchFamily="17" charset="-128"/>
                          <a:ea typeface="ＭＳ 明朝" panose="02020609040205080304" pitchFamily="17" charset="-128"/>
                        </a:rPr>
                        <a:t>取組</a:t>
                      </a:r>
                    </a:p>
                  </a:txBody>
                  <a:tcPr marL="96012" marR="96012" marT="48007" marB="48007"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200" b="1" kern="100" dirty="0">
                          <a:effectLst/>
                          <a:latin typeface="ＭＳ 明朝" panose="02020609040205080304" pitchFamily="17" charset="-128"/>
                          <a:ea typeface="ＭＳ 明朝" panose="02020609040205080304" pitchFamily="17" charset="-128"/>
                          <a:cs typeface="Times New Roman" panose="02020603050405020304" pitchFamily="18" charset="0"/>
                        </a:rPr>
                        <a:t>①</a:t>
                      </a:r>
                      <a:endParaRPr lang="ja-JP" sz="12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just">
                        <a:spcAft>
                          <a:spcPts val="0"/>
                        </a:spcAft>
                      </a:pPr>
                      <a:r>
                        <a:rPr lang="ja-JP" altLang="en-US" sz="12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通年</a:t>
                      </a:r>
                      <a:endParaRPr lang="ja-JP" sz="12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just">
                        <a:spcAft>
                          <a:spcPts val="0"/>
                        </a:spcAft>
                      </a:pPr>
                      <a:r>
                        <a:rPr lang="ja-JP" altLang="en-US" sz="12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障害理解に係る障害者団体の訪問授業</a:t>
                      </a:r>
                      <a:endParaRPr lang="ja-JP" sz="12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just">
                        <a:lnSpc>
                          <a:spcPts val="1600"/>
                        </a:lnSpc>
                        <a:spcAft>
                          <a:spcPts val="0"/>
                        </a:spcAft>
                      </a:pPr>
                      <a:r>
                        <a:rPr lang="ja-JP" altLang="ja-JP" sz="12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区内障害者団体が小</a:t>
                      </a:r>
                      <a:r>
                        <a:rPr lang="ja-JP" altLang="en-US" sz="12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中</a:t>
                      </a:r>
                      <a:r>
                        <a:rPr lang="ja-JP" altLang="ja-JP" sz="12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学校</a:t>
                      </a:r>
                      <a:r>
                        <a:rPr lang="ja-JP" altLang="en-US" sz="12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および幼稚園・保育園等</a:t>
                      </a:r>
                      <a:r>
                        <a:rPr lang="ja-JP" altLang="ja-JP" sz="12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へ講師として訪問し、講義・体験・交流などの授業を行</a:t>
                      </a:r>
                      <a:r>
                        <a:rPr lang="ja-JP" altLang="en-US" sz="12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う。</a:t>
                      </a:r>
                      <a:endParaRPr lang="ja-JP" sz="12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28554947"/>
                  </a:ext>
                </a:extLst>
              </a:tr>
              <a:tr h="720000">
                <a:tc vMerge="1">
                  <a:txBody>
                    <a:bodyPr/>
                    <a:lstStyle/>
                    <a:p>
                      <a:pPr algn="ctr"/>
                      <a:endParaRPr kumimoji="1" lang="ja-JP" altLang="en-US" sz="1200" dirty="0">
                        <a:latin typeface="ＭＳ 明朝" panose="02020609040205080304" pitchFamily="17" charset="-128"/>
                        <a:ea typeface="ＭＳ 明朝" panose="02020609040205080304" pitchFamily="17" charset="-128"/>
                      </a:endParaRPr>
                    </a:p>
                  </a:txBody>
                  <a:tcPr marL="96012" marR="96012" marT="48007" marB="480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②</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令和６年</a:t>
                      </a:r>
                      <a:r>
                        <a:rPr lang="en-US" alt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12</a:t>
                      </a: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月</a:t>
                      </a:r>
                      <a:endParaRPr lang="en-US" alt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2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障害者週間に合わせた取組</a:t>
                      </a:r>
                      <a:r>
                        <a:rPr lang="ja-JP" altLang="en-US" sz="12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endParaRPr lang="ja-JP" altLang="ja-JP" sz="120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小中学校図書館における障害理解に関する本の展示</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b="0" kern="100" dirty="0">
                          <a:effectLst/>
                          <a:latin typeface="ＭＳ 明朝" panose="02020609040205080304" pitchFamily="17" charset="-128"/>
                          <a:ea typeface="ＭＳ 明朝" panose="02020609040205080304" pitchFamily="17" charset="-128"/>
                          <a:cs typeface="Times New Roman" panose="02020603050405020304" pitchFamily="18" charset="0"/>
                        </a:rPr>
                        <a:t>小中学校の図書館において、障害理解に関する本の企画・展示を行う。</a:t>
                      </a:r>
                      <a:endParaRPr lang="ja-JP" sz="12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1267286"/>
                  </a:ext>
                </a:extLst>
              </a:tr>
              <a:tr h="576000">
                <a:tc rowSpan="2">
                  <a:txBody>
                    <a:bodyPr/>
                    <a:lstStyle/>
                    <a:p>
                      <a:pPr algn="ctr"/>
                      <a:r>
                        <a:rPr kumimoji="1" lang="ja-JP" altLang="en-US" sz="1200" dirty="0">
                          <a:latin typeface="ＭＳ 明朝" panose="02020609040205080304" pitchFamily="17" charset="-128"/>
                          <a:ea typeface="ＭＳ 明朝" panose="02020609040205080304" pitchFamily="17" charset="-128"/>
                        </a:rPr>
                        <a:t>区職員等向け取組</a:t>
                      </a:r>
                    </a:p>
                  </a:txBody>
                  <a:tcPr marL="96012" marR="96012" marT="48007" marB="48007"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①</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随時</a:t>
                      </a:r>
                      <a:endPar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職員向け研修</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600"/>
                        </a:lnSpc>
                        <a:spcAft>
                          <a:spcPts val="0"/>
                        </a:spcAft>
                      </a:pP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新任職員、全職員、新任管理職員、それぞれを対象とした障害者差別解消法に係る研修を実施する。</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3618972"/>
                  </a:ext>
                </a:extLst>
              </a:tr>
              <a:tr h="756000">
                <a:tc vMerge="1">
                  <a:txBody>
                    <a:bodyPr/>
                    <a:lstStyle/>
                    <a:p>
                      <a:pPr algn="ctr"/>
                      <a:endParaRPr kumimoji="1" lang="ja-JP" altLang="en-US" sz="1200" dirty="0">
                        <a:latin typeface="ＭＳ 明朝" panose="02020609040205080304" pitchFamily="17" charset="-128"/>
                        <a:ea typeface="ＭＳ 明朝" panose="02020609040205080304" pitchFamily="17" charset="-128"/>
                      </a:endParaRPr>
                    </a:p>
                  </a:txBody>
                  <a:tcPr marL="96012" marR="96012" marT="48007" marB="480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②</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通年</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図書館職員向け講座</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600"/>
                        </a:lnSpc>
                        <a:spcAft>
                          <a:spcPts val="0"/>
                        </a:spcAft>
                      </a:pPr>
                      <a:r>
                        <a:rPr lang="ja-JP" altLang="ja-JP"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障害者地域生活支援センター</a:t>
                      </a:r>
                      <a:r>
                        <a:rPr lang="ja-JP" altLang="en-US"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は、</a:t>
                      </a:r>
                      <a:r>
                        <a:rPr lang="ja-JP" altLang="ja-JP"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希望</a:t>
                      </a:r>
                      <a:r>
                        <a:rPr lang="ja-JP" altLang="en-US"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が</a:t>
                      </a:r>
                      <a:r>
                        <a:rPr lang="ja-JP" altLang="ja-JP"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あっ</a:t>
                      </a:r>
                      <a:r>
                        <a:rPr lang="ja-JP" altLang="en-US"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た図書館の職員向けに</a:t>
                      </a:r>
                      <a:r>
                        <a:rPr lang="ja-JP" altLang="ja-JP"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、図書館に来館する障害のある方への対応方法など、障害理解</a:t>
                      </a:r>
                      <a:r>
                        <a:rPr lang="ja-JP" altLang="en-US"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促進講座を</a:t>
                      </a:r>
                      <a:r>
                        <a:rPr lang="ja-JP" altLang="ja-JP"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実施</a:t>
                      </a:r>
                      <a:r>
                        <a:rPr lang="ja-JP" altLang="en-US"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する</a:t>
                      </a:r>
                      <a:r>
                        <a:rPr lang="ja-JP" altLang="ja-JP" sz="12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7323660"/>
                  </a:ext>
                </a:extLst>
              </a:tr>
            </a:tbl>
          </a:graphicData>
        </a:graphic>
      </p:graphicFrame>
    </p:spTree>
    <p:extLst>
      <p:ext uri="{BB962C8B-B14F-4D97-AF65-F5344CB8AC3E}">
        <p14:creationId xmlns:p14="http://schemas.microsoft.com/office/powerpoint/2010/main" val="20239034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2223</TotalTime>
  <Words>747</Words>
  <Application>Microsoft Office PowerPoint</Application>
  <PresentationFormat>A3 297x420 mm</PresentationFormat>
  <Paragraphs>83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Ｐ明朝</vt:lpstr>
      <vt:lpstr>ＭＳ ゴシック</vt:lpstr>
      <vt:lpstr>ＭＳ 明朝</vt:lpstr>
      <vt:lpstr>游明朝</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櫻井　洋輔</dc:creator>
  <cp:lastModifiedBy>櫻井　洋輔</cp:lastModifiedBy>
  <cp:revision>110</cp:revision>
  <cp:lastPrinted>2024-01-31T00:07:43Z</cp:lastPrinted>
  <dcterms:created xsi:type="dcterms:W3CDTF">2022-01-24T02:11:58Z</dcterms:created>
  <dcterms:modified xsi:type="dcterms:W3CDTF">2025-03-04T05:39:20Z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2025-02-03T03:16:47Z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a2ab2787-c1e7-407f-a903-ef94d39b46a6</vt:lpwstr>
  </property>
  <property fmtid="{D5CDD505-2E9C-101B-9397-08002B2CF9AE}" pid="7" name="MSIP_Label_defa4170-0d19-0005-0004-bc88714345d2_ActionId">
    <vt:lpwstr>06fe15a1-249b-47ce-894b-ec7c4e4bba9c</vt:lpwstr>
  </property>
  <property fmtid="{D5CDD505-2E9C-101B-9397-08002B2CF9AE}" pid="8" name="MSIP_Label_defa4170-0d19-0005-0004-bc88714345d2_ContentBits">
    <vt:lpwstr>0</vt:lpwstr>
  </property>
</Properties>
</file>