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801600" cy="9601200" type="A3"/>
  <p:notesSz cx="14355763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 userDrawn="1">
          <p15:clr>
            <a:srgbClr val="A4A3A4"/>
          </p15:clr>
        </p15:guide>
        <p15:guide id="2" pos="451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4" d="100"/>
          <a:sy n="44" d="100"/>
        </p:scale>
        <p:origin x="1812" y="76"/>
      </p:cViewPr>
      <p:guideLst>
        <p:guide orient="horz" pos="3143"/>
        <p:guide pos="451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6220830" cy="498057"/>
          </a:xfrm>
          <a:prstGeom prst="rect">
            <a:avLst/>
          </a:prstGeom>
        </p:spPr>
        <p:txBody>
          <a:bodyPr vert="horz" lIns="132723" tIns="66361" rIns="132723" bIns="66361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8131613" y="4"/>
            <a:ext cx="6220830" cy="498057"/>
          </a:xfrm>
          <a:prstGeom prst="rect">
            <a:avLst/>
          </a:prstGeom>
        </p:spPr>
        <p:txBody>
          <a:bodyPr vert="horz" lIns="132723" tIns="66361" rIns="132723" bIns="66361" rtlCol="0"/>
          <a:lstStyle>
            <a:lvl1pPr algn="r">
              <a:defRPr sz="1700"/>
            </a:lvl1pPr>
          </a:lstStyle>
          <a:p>
            <a:fld id="{854871A1-DED8-4CC8-B5A9-B8742AEA6565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943475" y="1239838"/>
            <a:ext cx="446881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23" tIns="66361" rIns="132723" bIns="663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35577" y="4777195"/>
            <a:ext cx="11484610" cy="3908614"/>
          </a:xfrm>
          <a:prstGeom prst="rect">
            <a:avLst/>
          </a:prstGeom>
        </p:spPr>
        <p:txBody>
          <a:bodyPr vert="horz" lIns="132723" tIns="66361" rIns="132723" bIns="663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7"/>
            <a:ext cx="6220830" cy="498055"/>
          </a:xfrm>
          <a:prstGeom prst="rect">
            <a:avLst/>
          </a:prstGeom>
        </p:spPr>
        <p:txBody>
          <a:bodyPr vert="horz" lIns="132723" tIns="66361" rIns="132723" bIns="66361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8131613" y="9428587"/>
            <a:ext cx="6220830" cy="498055"/>
          </a:xfrm>
          <a:prstGeom prst="rect">
            <a:avLst/>
          </a:prstGeom>
        </p:spPr>
        <p:txBody>
          <a:bodyPr vert="horz" lIns="132723" tIns="66361" rIns="132723" bIns="66361" rtlCol="0" anchor="b"/>
          <a:lstStyle>
            <a:lvl1pPr algn="r">
              <a:defRPr sz="1700"/>
            </a:lvl1pPr>
          </a:lstStyle>
          <a:p>
            <a:fld id="{4AF6455A-DCF9-4D89-B037-40ABACCB4A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09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335884" y="222795"/>
            <a:ext cx="10666562" cy="497850"/>
          </a:xfrm>
          <a:prstGeom prst="rect">
            <a:avLst/>
          </a:prstGeom>
        </p:spPr>
        <p:txBody>
          <a:bodyPr wrap="square" lIns="132723" tIns="66361" rIns="132723" bIns="66361">
            <a:spAutoFit/>
          </a:bodyPr>
          <a:lstStyle/>
          <a:p>
            <a:r>
              <a:rPr lang="ja-JP" altLang="en-US" sz="23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令和６年度第１回　練馬区地域ケア推進会議</a:t>
            </a:r>
            <a:r>
              <a:rPr lang="ja-JP" altLang="en-US" sz="2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607004" y="644761"/>
            <a:ext cx="12082388" cy="137564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32723" tIns="66361" rIns="132723" bIns="66361" rtlCol="0" anchor="t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多世代が</a:t>
            </a:r>
            <a:r>
              <a:rPr lang="ja-JP" altLang="en-US" sz="23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集い、活躍できる場所づくり</a:t>
            </a:r>
            <a:endParaRPr lang="en-US" altLang="ja-JP" sz="23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</a:t>
            </a:r>
            <a:r>
              <a:rPr lang="ja-JP" altLang="en-US" sz="2300" b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定年退職する世代</a:t>
            </a:r>
            <a:r>
              <a:rPr lang="ja-JP" altLang="en-US" sz="2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の地域活動への</a:t>
            </a:r>
            <a:r>
              <a:rPr lang="ja-JP" altLang="en-US" sz="23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参加促進</a:t>
            </a:r>
            <a:endParaRPr lang="en-US" altLang="ja-JP" sz="2300" b="1" dirty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66371" y="669777"/>
            <a:ext cx="721790" cy="1350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52251" tIns="66361" rIns="52251" bIns="66361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区全域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66371" y="2404869"/>
            <a:ext cx="757664" cy="29582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wrap="square" lIns="52251" tIns="66361" rIns="52251" bIns="66361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基本地区　４地区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30498" y="5673733"/>
            <a:ext cx="812097" cy="38848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square" lIns="52251" tIns="66361" rIns="52251" bIns="66361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日常生活圏域　</a:t>
            </a:r>
            <a:r>
              <a:rPr kumimoji="1" lang="en-US" altLang="ja-JP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地区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1607005" y="2853543"/>
            <a:ext cx="2901374" cy="2485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2723" tIns="66361" rIns="132723" bIns="6636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右矢印 21"/>
          <p:cNvSpPr/>
          <p:nvPr/>
        </p:nvSpPr>
        <p:spPr>
          <a:xfrm rot="16200000">
            <a:off x="9065566" y="2969782"/>
            <a:ext cx="876299" cy="2299959"/>
          </a:xfrm>
          <a:prstGeom prst="rightArrow">
            <a:avLst>
              <a:gd name="adj1" fmla="val 50000"/>
              <a:gd name="adj2" fmla="val 41694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32723" tIns="66361" rIns="132723" bIns="66361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>
              <a:ln>
                <a:noFill/>
              </a:ln>
            </a:endParaRPr>
          </a:p>
        </p:txBody>
      </p:sp>
      <p:sp>
        <p:nvSpPr>
          <p:cNvPr id="23" name="右矢印 22"/>
          <p:cNvSpPr/>
          <p:nvPr/>
        </p:nvSpPr>
        <p:spPr>
          <a:xfrm rot="16200000">
            <a:off x="12509541" y="3535360"/>
            <a:ext cx="771527" cy="1168812"/>
          </a:xfrm>
          <a:prstGeom prst="rightArrow">
            <a:avLst>
              <a:gd name="adj1" fmla="val 50000"/>
              <a:gd name="adj2" fmla="val 41694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32723" tIns="66361" rIns="132723" bIns="66361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/>
          </a:p>
        </p:txBody>
      </p:sp>
      <p:sp>
        <p:nvSpPr>
          <p:cNvPr id="21" name="右矢印 20"/>
          <p:cNvSpPr/>
          <p:nvPr/>
        </p:nvSpPr>
        <p:spPr>
          <a:xfrm rot="16200000">
            <a:off x="9062775" y="5312693"/>
            <a:ext cx="981076" cy="2299959"/>
          </a:xfrm>
          <a:prstGeom prst="rightArrow">
            <a:avLst>
              <a:gd name="adj1" fmla="val 50000"/>
              <a:gd name="adj2" fmla="val 41694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32723" tIns="66361" rIns="132723" bIns="66361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7690041" y="5705451"/>
            <a:ext cx="5988843" cy="3853113"/>
          </a:xfrm>
          <a:prstGeom prst="roundRect">
            <a:avLst>
              <a:gd name="adj" fmla="val 4573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52251" tIns="52251" rIns="52251" bIns="52251" rtlCol="0" anchor="t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地域ケアセンター会議</a:t>
            </a:r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607004" y="7794777"/>
            <a:ext cx="5622300" cy="1763789"/>
          </a:xfrm>
          <a:prstGeom prst="roundRect">
            <a:avLst>
              <a:gd name="adj" fmla="val 4573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52251" tIns="52251" rIns="52251" bIns="52251" rtlCol="0" anchor="t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地域ケア予防会議</a:t>
            </a:r>
            <a:endParaRPr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607004" y="5673733"/>
            <a:ext cx="5622300" cy="2000081"/>
          </a:xfrm>
          <a:prstGeom prst="roundRect">
            <a:avLst>
              <a:gd name="adj" fmla="val 4573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52251" tIns="52251" rIns="52251" bIns="66361" rtlCol="0" anchor="t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地域ケア個別会議</a:t>
            </a:r>
            <a:endParaRPr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701347" y="6080230"/>
            <a:ext cx="5614064" cy="1534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23" tIns="66361" rIns="132723" bIns="66361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個別ケースから見えてきた課題</a:t>
            </a:r>
            <a:endParaRPr kumimoji="1"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　ひとり暮らし高齢者が、自宅で生活を続けるための支援</a:t>
            </a:r>
            <a:endParaRPr kumimoji="1"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　認知症または認知機能が低下している高齢者が、本人ら</a:t>
            </a:r>
            <a:endParaRPr kumimoji="1"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しく暮らすための支援</a:t>
            </a:r>
            <a:endParaRPr kumimoji="1"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・在宅生活の継続と、そのための介護予防</a:t>
            </a:r>
            <a:endParaRPr kumimoji="1"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・金銭管理、後見人等の権利擁護</a:t>
            </a:r>
            <a:endParaRPr kumimoji="1"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997281" y="2404871"/>
            <a:ext cx="4297646" cy="322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23" tIns="66361" rIns="132723" bIns="66361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各地域ケア会議の実施結果概要</a:t>
            </a:r>
            <a:r>
              <a:rPr kumimoji="1" lang="en-US" altLang="ja-JP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34" name="左右矢印 33"/>
          <p:cNvSpPr/>
          <p:nvPr/>
        </p:nvSpPr>
        <p:spPr>
          <a:xfrm>
            <a:off x="11088248" y="4445438"/>
            <a:ext cx="1408547" cy="197397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2723" tIns="66361" rIns="132723" bIns="66361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" name="角丸四角形 14">
            <a:extLst>
              <a:ext uri="{FF2B5EF4-FFF2-40B4-BE49-F238E27FC236}">
                <a16:creationId xmlns:a16="http://schemas.microsoft.com/office/drawing/2014/main" id="{A6FADC3C-75D1-BD3B-3507-90786EA701CD}"/>
              </a:ext>
            </a:extLst>
          </p:cNvPr>
          <p:cNvSpPr/>
          <p:nvPr/>
        </p:nvSpPr>
        <p:spPr>
          <a:xfrm>
            <a:off x="10646924" y="2853543"/>
            <a:ext cx="2960588" cy="2485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2723" tIns="66361" rIns="132723" bIns="6636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14">
            <a:extLst>
              <a:ext uri="{FF2B5EF4-FFF2-40B4-BE49-F238E27FC236}">
                <a16:creationId xmlns:a16="http://schemas.microsoft.com/office/drawing/2014/main" id="{093D5BF0-6C85-0FD4-ECBC-B5476343751E}"/>
              </a:ext>
            </a:extLst>
          </p:cNvPr>
          <p:cNvSpPr/>
          <p:nvPr/>
        </p:nvSpPr>
        <p:spPr>
          <a:xfrm>
            <a:off x="7618511" y="2853543"/>
            <a:ext cx="2928150" cy="2485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2723" tIns="66361" rIns="132723" bIns="6636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4">
            <a:extLst>
              <a:ext uri="{FF2B5EF4-FFF2-40B4-BE49-F238E27FC236}">
                <a16:creationId xmlns:a16="http://schemas.microsoft.com/office/drawing/2014/main" id="{2EEE67A8-9BA3-FEAF-DC80-A16122F842A7}"/>
              </a:ext>
            </a:extLst>
          </p:cNvPr>
          <p:cNvSpPr/>
          <p:nvPr/>
        </p:nvSpPr>
        <p:spPr>
          <a:xfrm>
            <a:off x="4635858" y="2853543"/>
            <a:ext cx="2849297" cy="2485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2723" tIns="66361" rIns="132723" bIns="6636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角丸四角形 6">
            <a:extLst>
              <a:ext uri="{FF2B5EF4-FFF2-40B4-BE49-F238E27FC236}">
                <a16:creationId xmlns:a16="http://schemas.microsoft.com/office/drawing/2014/main" id="{DA798931-56FB-B9B8-5A7C-736F405EBD68}"/>
              </a:ext>
            </a:extLst>
          </p:cNvPr>
          <p:cNvSpPr/>
          <p:nvPr/>
        </p:nvSpPr>
        <p:spPr>
          <a:xfrm>
            <a:off x="4431212" y="2345601"/>
            <a:ext cx="3008084" cy="430888"/>
          </a:xfrm>
          <a:prstGeom prst="roundRect">
            <a:avLst>
              <a:gd name="adj" fmla="val 4573"/>
            </a:avLst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32723" tIns="66361" rIns="132723" bIns="66361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地域ケア基本地区会議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E881BFA-EAD1-B4A3-57B7-E3F43D4D3F51}"/>
              </a:ext>
            </a:extLst>
          </p:cNvPr>
          <p:cNvSpPr/>
          <p:nvPr/>
        </p:nvSpPr>
        <p:spPr>
          <a:xfrm>
            <a:off x="1701349" y="8288581"/>
            <a:ext cx="5703371" cy="1421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23" tIns="66361" rIns="132723" bIns="66361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個別ケースから見えてきた課題</a:t>
            </a:r>
            <a:endParaRPr kumimoji="1"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周りに集える場所が少ない</a:t>
            </a:r>
            <a:r>
              <a:rPr kumimoji="1"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（外出機会の減少、筋力の低下）</a:t>
            </a:r>
            <a:endParaRPr kumimoji="1"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・離職後の男性支援（</a:t>
            </a:r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活躍の場がない</a:t>
            </a:r>
            <a:r>
              <a:rPr kumimoji="1"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、筋力の低下）</a:t>
            </a:r>
            <a:endParaRPr kumimoji="1"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・転入者は</a:t>
            </a:r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近隣の交流がない</a:t>
            </a:r>
            <a:r>
              <a:rPr kumimoji="1"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地域情報を得る場所を知らない</a:t>
            </a:r>
            <a:endParaRPr kumimoji="1"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09F1AFD-B0BD-7591-897B-276AC9CB8FED}"/>
              </a:ext>
            </a:extLst>
          </p:cNvPr>
          <p:cNvSpPr/>
          <p:nvPr/>
        </p:nvSpPr>
        <p:spPr>
          <a:xfrm>
            <a:off x="7726687" y="5983019"/>
            <a:ext cx="5836170" cy="3494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23" tIns="66361" rIns="132723" bIns="66361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検討後の課題</a:t>
            </a:r>
            <a:endParaRPr kumimoji="1"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・町会や老人会等への参加や情報提供の場が減った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・ボランティアの活動場所に関する情報が少ない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・商店や銭湯など生活に必要な場所が減り、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外出する機会</a:t>
            </a:r>
            <a:endParaRPr kumimoji="1"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が減った</a:t>
            </a:r>
            <a:endParaRPr kumimoji="1"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・相談先が分からない・認知症に対する理解が足りない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医療、介護の人材だけでは支援に限界がある</a:t>
            </a:r>
            <a:endParaRPr kumimoji="1"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・地域の資源を地域住民の間で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情報共有するための方法と担</a:t>
            </a:r>
            <a:endParaRPr kumimoji="1"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い手が必要</a:t>
            </a:r>
            <a:endParaRPr kumimoji="1"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0763E5-32DA-693C-A3EF-6B976DAA921A}"/>
              </a:ext>
            </a:extLst>
          </p:cNvPr>
          <p:cNvSpPr/>
          <p:nvPr/>
        </p:nvSpPr>
        <p:spPr>
          <a:xfrm>
            <a:off x="1646084" y="3111550"/>
            <a:ext cx="2912429" cy="2190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23" tIns="66361" rIns="132723" bIns="66361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テーマ</a:t>
            </a:r>
            <a:endParaRPr kumimoji="1"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練馬基本地区の強み</a:t>
            </a:r>
          </a:p>
          <a:p>
            <a:pPr algn="l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～わたしたちのまちをより知るために～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検討後の課題</a:t>
            </a:r>
            <a:endParaRPr kumimoji="1" lang="en-US" altLang="ja-JP" sz="17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7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次の担い手となる世代と</a:t>
            </a:r>
            <a:endParaRPr kumimoji="1" lang="en-US" altLang="ja-JP" sz="1700" b="1" dirty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7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の交流</a:t>
            </a:r>
            <a:endParaRPr kumimoji="1" lang="en-US" altLang="ja-JP" sz="1700" b="1" dirty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7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集う場所</a:t>
            </a:r>
            <a:r>
              <a:rPr kumimoji="1" lang="ja-JP" altLang="en-US" sz="1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の確保</a:t>
            </a:r>
            <a:endParaRPr kumimoji="1" lang="en-US" altLang="ja-JP" sz="1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7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地域住民の企画力</a:t>
            </a:r>
            <a:endParaRPr kumimoji="1" lang="en-US" altLang="ja-JP" sz="17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375090-DBB0-1E7E-F2A9-09D75BC9D72B}"/>
              </a:ext>
            </a:extLst>
          </p:cNvPr>
          <p:cNvSpPr/>
          <p:nvPr/>
        </p:nvSpPr>
        <p:spPr>
          <a:xfrm>
            <a:off x="4752276" y="3095106"/>
            <a:ext cx="2687019" cy="21108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23" tIns="66361" rIns="132723" bIns="66361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テーマ</a:t>
            </a:r>
            <a:endParaRPr kumimoji="1"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生活支援体制整備と地域づくり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1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検討後の課題</a:t>
            </a:r>
            <a:endParaRPr kumimoji="1" lang="en-US" altLang="ja-JP" sz="17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7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活動場所</a:t>
            </a:r>
            <a:r>
              <a:rPr kumimoji="1" lang="ja-JP" altLang="en-US" sz="1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の確保</a:t>
            </a:r>
            <a:endParaRPr kumimoji="1" lang="en-US" altLang="ja-JP" sz="1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7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次の担い手となる世代</a:t>
            </a:r>
            <a:endParaRPr kumimoji="1" lang="en-US" altLang="ja-JP" sz="17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の地域活動へ</a:t>
            </a:r>
            <a:r>
              <a:rPr kumimoji="1" lang="ja-JP" altLang="en-US" sz="1700" b="1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の参加</a:t>
            </a:r>
            <a:endParaRPr kumimoji="1" lang="en-US" altLang="ja-JP" sz="1700" b="1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069A79C-A935-20FC-3B20-69FFFA803FD3}"/>
              </a:ext>
            </a:extLst>
          </p:cNvPr>
          <p:cNvSpPr/>
          <p:nvPr/>
        </p:nvSpPr>
        <p:spPr>
          <a:xfrm>
            <a:off x="7695420" y="3075242"/>
            <a:ext cx="3007874" cy="2204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23" tIns="66361" rIns="132723" bIns="66361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テーマ</a:t>
            </a:r>
            <a:endParaRPr kumimoji="1"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認知症の人も安心して暮らすために</a:t>
            </a:r>
          </a:p>
          <a:p>
            <a:pPr algn="l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～支援者の視点から課題を考える～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検討後の課題</a:t>
            </a:r>
            <a:endParaRPr kumimoji="1" lang="en-US" altLang="ja-JP" sz="17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居場所づくり</a:t>
            </a:r>
            <a:endParaRPr kumimoji="1" lang="en-US" altLang="ja-JP" sz="1600" b="1" dirty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600" b="1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若い世代の認知症への理解</a:t>
            </a:r>
            <a:endParaRPr kumimoji="1" lang="en-US" altLang="ja-JP" sz="1600" b="1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・地域における多業種等の　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ネットワークづくり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C5B6C9-9297-559B-E4CD-743287867E31}"/>
              </a:ext>
            </a:extLst>
          </p:cNvPr>
          <p:cNvSpPr/>
          <p:nvPr/>
        </p:nvSpPr>
        <p:spPr>
          <a:xfrm>
            <a:off x="10680020" y="3118199"/>
            <a:ext cx="3009371" cy="21069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23" tIns="66361" rIns="132723" bIns="66361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テーマ</a:t>
            </a:r>
            <a:endParaRPr kumimoji="1"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大泉地区に共通する課題の共有化</a:t>
            </a:r>
          </a:p>
          <a:p>
            <a:pPr algn="l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～高齢者の居場所について～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kumimoji="1"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検討後の課題</a:t>
            </a:r>
            <a:endParaRPr kumimoji="1"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集いの場所</a:t>
            </a: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に関する</a:t>
            </a:r>
            <a:r>
              <a:rPr kumimoji="1" lang="ja-JP" altLang="en-US" sz="1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支援者</a:t>
            </a:r>
            <a:endParaRPr kumimoji="1" lang="en-US" altLang="ja-JP" sz="16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の情報不足</a:t>
            </a:r>
            <a:endParaRPr kumimoji="1" lang="en-US" altLang="ja-JP" sz="16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・つながるカレッジ卒業生等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の</a:t>
            </a:r>
            <a:r>
              <a:rPr kumimoji="1" lang="ja-JP" altLang="en-US" sz="1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支援者の活用</a:t>
            </a:r>
            <a:endParaRPr kumimoji="1" lang="en-US" altLang="ja-JP" sz="16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ABCD79E-A8F4-3441-0E8E-B0FDE4A80C2B}"/>
              </a:ext>
            </a:extLst>
          </p:cNvPr>
          <p:cNvSpPr/>
          <p:nvPr/>
        </p:nvSpPr>
        <p:spPr>
          <a:xfrm>
            <a:off x="12949214" y="162703"/>
            <a:ext cx="1060986" cy="419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23" tIns="66361" rIns="132723" bIns="66361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資料２</a:t>
            </a:r>
            <a:endParaRPr kumimoji="1" lang="en-US" altLang="ja-JP" sz="1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F9A587E-B217-773B-FDE0-A898BC42B577}"/>
              </a:ext>
            </a:extLst>
          </p:cNvPr>
          <p:cNvSpPr/>
          <p:nvPr/>
        </p:nvSpPr>
        <p:spPr>
          <a:xfrm>
            <a:off x="2611812" y="2894870"/>
            <a:ext cx="811436" cy="47088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2741" tIns="66372" rIns="132741" bIns="66372" rtlCol="0" anchor="ctr"/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練馬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1023945-C29D-C5CB-C67F-496DCEC307C7}"/>
              </a:ext>
            </a:extLst>
          </p:cNvPr>
          <p:cNvSpPr/>
          <p:nvPr/>
        </p:nvSpPr>
        <p:spPr>
          <a:xfrm>
            <a:off x="5507625" y="2853541"/>
            <a:ext cx="1047915" cy="47088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2741" tIns="66372" rIns="132741" bIns="66372" rtlCol="0" anchor="ctr"/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光が丘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6F4A30D-038A-7882-FE1F-C44F4095787F}"/>
              </a:ext>
            </a:extLst>
          </p:cNvPr>
          <p:cNvSpPr/>
          <p:nvPr/>
        </p:nvSpPr>
        <p:spPr>
          <a:xfrm>
            <a:off x="11685361" y="2852706"/>
            <a:ext cx="811436" cy="47088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2741" tIns="66372" rIns="132741" bIns="66372" rtlCol="0" anchor="ctr"/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0F1B7C3-58E2-C351-F3B1-E51BF9962D2C}"/>
              </a:ext>
            </a:extLst>
          </p:cNvPr>
          <p:cNvSpPr/>
          <p:nvPr/>
        </p:nvSpPr>
        <p:spPr>
          <a:xfrm>
            <a:off x="8558629" y="2843945"/>
            <a:ext cx="1047915" cy="47088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2741" tIns="66372" rIns="132741" bIns="66372" rtlCol="0" anchor="ctr"/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石神井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6121CF1-9CF6-4CF0-16C3-6631C716DDBA}"/>
              </a:ext>
            </a:extLst>
          </p:cNvPr>
          <p:cNvSpPr/>
          <p:nvPr/>
        </p:nvSpPr>
        <p:spPr>
          <a:xfrm>
            <a:off x="1607003" y="644223"/>
            <a:ext cx="12082388" cy="4374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41" tIns="66372" rIns="132741" bIns="66372" rtlCol="0" anchor="ctr"/>
          <a:lstStyle/>
          <a:p>
            <a:pPr algn="ctr"/>
            <a:r>
              <a:rPr lang="ja-JP" altLang="en-US" sz="2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区の取組の方向性</a:t>
            </a:r>
            <a:endParaRPr lang="en-US" altLang="ja-JP" sz="23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D457987-A539-464E-21F4-28E35C8D620E}"/>
              </a:ext>
            </a:extLst>
          </p:cNvPr>
          <p:cNvSpPr/>
          <p:nvPr/>
        </p:nvSpPr>
        <p:spPr>
          <a:xfrm>
            <a:off x="7696449" y="7926745"/>
            <a:ext cx="5984181" cy="36183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41" tIns="66372" rIns="132741" bIns="66372" rtlCol="0" anchor="ctr"/>
          <a:lstStyle/>
          <a:p>
            <a:r>
              <a:rPr kumimoji="1" lang="en-US" altLang="ja-JP" sz="1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人材と情報共有</a:t>
            </a:r>
            <a:r>
              <a:rPr kumimoji="1" lang="en-US" altLang="ja-JP" sz="1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8A418D4-615C-0540-90A9-9E8E49B7FCDF}"/>
              </a:ext>
            </a:extLst>
          </p:cNvPr>
          <p:cNvSpPr/>
          <p:nvPr/>
        </p:nvSpPr>
        <p:spPr>
          <a:xfrm>
            <a:off x="7691607" y="6294927"/>
            <a:ext cx="5973673" cy="36183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41" tIns="66372" rIns="132741" bIns="66372" rtlCol="0" anchor="ctr"/>
          <a:lstStyle/>
          <a:p>
            <a:r>
              <a:rPr kumimoji="1"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コミュニティ</a:t>
            </a:r>
            <a:r>
              <a:rPr kumimoji="1"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35C761F5-9EF4-7456-8D54-4603AE32F1F9}"/>
              </a:ext>
            </a:extLst>
          </p:cNvPr>
          <p:cNvCxnSpPr>
            <a:cxnSpLocks/>
          </p:cNvCxnSpPr>
          <p:nvPr/>
        </p:nvCxnSpPr>
        <p:spPr>
          <a:xfrm>
            <a:off x="7618511" y="3923013"/>
            <a:ext cx="292815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D9F92A07-60C6-03F3-6481-4807EBA614A8}"/>
              </a:ext>
            </a:extLst>
          </p:cNvPr>
          <p:cNvCxnSpPr>
            <a:cxnSpLocks/>
          </p:cNvCxnSpPr>
          <p:nvPr/>
        </p:nvCxnSpPr>
        <p:spPr>
          <a:xfrm>
            <a:off x="10646924" y="3901953"/>
            <a:ext cx="292815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4ED78124-89DE-D198-05D6-1CEE6D4E00C2}"/>
              </a:ext>
            </a:extLst>
          </p:cNvPr>
          <p:cNvCxnSpPr>
            <a:cxnSpLocks/>
          </p:cNvCxnSpPr>
          <p:nvPr/>
        </p:nvCxnSpPr>
        <p:spPr>
          <a:xfrm>
            <a:off x="4635858" y="3923013"/>
            <a:ext cx="280344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A051FEBB-5454-9206-DEAC-A88CE96C643A}"/>
              </a:ext>
            </a:extLst>
          </p:cNvPr>
          <p:cNvCxnSpPr>
            <a:cxnSpLocks/>
          </p:cNvCxnSpPr>
          <p:nvPr/>
        </p:nvCxnSpPr>
        <p:spPr>
          <a:xfrm flipV="1">
            <a:off x="1630359" y="3923013"/>
            <a:ext cx="2878020" cy="1603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554DF68A-3F8F-A7FF-AFA6-08BDC67508A4}"/>
              </a:ext>
            </a:extLst>
          </p:cNvPr>
          <p:cNvSpPr/>
          <p:nvPr/>
        </p:nvSpPr>
        <p:spPr>
          <a:xfrm rot="5400000">
            <a:off x="6791743" y="6577092"/>
            <a:ext cx="1351101" cy="302436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41" tIns="66372" rIns="132741" bIns="66372"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C665262B-F3F1-6EB7-D9F9-B1EE2B7FEA40}"/>
              </a:ext>
            </a:extLst>
          </p:cNvPr>
          <p:cNvSpPr/>
          <p:nvPr/>
        </p:nvSpPr>
        <p:spPr>
          <a:xfrm rot="5400000">
            <a:off x="6773722" y="8464654"/>
            <a:ext cx="1351101" cy="302436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41" tIns="66372" rIns="132741" bIns="66372"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C9C7D75D-3075-5500-0291-E4A0DE560F31}"/>
              </a:ext>
            </a:extLst>
          </p:cNvPr>
          <p:cNvSpPr/>
          <p:nvPr/>
        </p:nvSpPr>
        <p:spPr>
          <a:xfrm>
            <a:off x="9549585" y="5338673"/>
            <a:ext cx="2105527" cy="277566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41" tIns="66372" rIns="132741" bIns="66372"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48EF78B8-9FEB-19E0-1F7F-FECE670CAC11}"/>
              </a:ext>
            </a:extLst>
          </p:cNvPr>
          <p:cNvSpPr/>
          <p:nvPr/>
        </p:nvSpPr>
        <p:spPr>
          <a:xfrm>
            <a:off x="5507625" y="2061733"/>
            <a:ext cx="3703751" cy="300728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741" tIns="66372" rIns="132741" bIns="66372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48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77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27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58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5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42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0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77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75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6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48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7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021B-7483-4033-BACE-42EF6BE9039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D6CA6-A09E-4874-99A7-DC61D831F5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79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5042854"/>
            <a:ext cx="8882988" cy="371993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735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1957</TotalTime>
  <Words>446</Words>
  <Application>Microsoft Office PowerPoint</Application>
  <PresentationFormat>A3 297x420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2013 - 2022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溝渕　香織</dc:creator>
  <cp:lastModifiedBy>山本　慎也</cp:lastModifiedBy>
  <cp:revision>40</cp:revision>
  <cp:lastPrinted>2024-11-13T07:59:13Z</cp:lastPrinted>
  <dcterms:created xsi:type="dcterms:W3CDTF">2023-11-28T09:40:38Z</dcterms:created>
  <dcterms:modified xsi:type="dcterms:W3CDTF">2024-11-13T08:00:34Z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2024-10-28T02:29:40Z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a2ab2787-c1e7-407f-a903-ef94d39b46a6</vt:lpwstr>
  </property>
  <property fmtid="{D5CDD505-2E9C-101B-9397-08002B2CF9AE}" pid="7" name="MSIP_Label_defa4170-0d19-0005-0004-bc88714345d2_ActionId">
    <vt:lpwstr>53b89223-4099-42f2-9bfa-1fd6b39b289f</vt:lpwstr>
  </property>
  <property fmtid="{D5CDD505-2E9C-101B-9397-08002B2CF9AE}" pid="8" name="MSIP_Label_defa4170-0d19-0005-0004-bc88714345d2_ContentBits">
    <vt:lpwstr>0</vt:lpwstr>
  </property>
</Properties>
</file>