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43" userDrawn="1">
          <p15:clr>
            <a:srgbClr val="A4A3A4"/>
          </p15:clr>
        </p15:guide>
        <p15:guide id="2" pos="21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000" autoAdjust="0"/>
    <p:restoredTop sz="94660"/>
  </p:normalViewPr>
  <p:slideViewPr>
    <p:cSldViewPr snapToGrid="0" showGuides="1">
      <p:cViewPr varScale="1">
        <p:scale>
          <a:sx n="74" d="100"/>
          <a:sy n="74" d="100"/>
        </p:scale>
        <p:origin x="576" y="72"/>
      </p:cViewPr>
      <p:guideLst>
        <p:guide orient="horz" pos="3120"/>
        <p:guide pos="2160"/>
      </p:guideLst>
    </p:cSldViewPr>
  </p:slideViewPr>
  <p:notesTextViewPr>
    <p:cViewPr>
      <p:scale>
        <a:sx n="1" d="1"/>
        <a:sy n="1" d="1"/>
      </p:scale>
      <p:origin x="0" y="0"/>
    </p:cViewPr>
  </p:notesTextViewPr>
  <p:notesViewPr>
    <p:cSldViewPr snapToGrid="0" showGuides="1">
      <p:cViewPr>
        <p:scale>
          <a:sx n="75" d="100"/>
          <a:sy n="75" d="100"/>
        </p:scale>
        <p:origin x="2442" y="54"/>
      </p:cViewPr>
      <p:guideLst>
        <p:guide orient="horz" pos="3143"/>
        <p:guide pos="2137"/>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59" cy="498056"/>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8056"/>
          </a:xfrm>
          <a:prstGeom prst="rect">
            <a:avLst/>
          </a:prstGeom>
        </p:spPr>
        <p:txBody>
          <a:bodyPr vert="horz" lIns="91427" tIns="45713" rIns="91427" bIns="45713" rtlCol="0"/>
          <a:lstStyle>
            <a:lvl1pPr algn="r">
              <a:defRPr sz="1200"/>
            </a:lvl1pPr>
          </a:lstStyle>
          <a:p>
            <a:fld id="{854871A1-DED8-4CC8-B5A9-B8742AEA656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2238375" y="1239838"/>
            <a:ext cx="2320925" cy="3351212"/>
          </a:xfrm>
          <a:prstGeom prst="rect">
            <a:avLst/>
          </a:prstGeom>
          <a:noFill/>
          <a:ln w="12700">
            <a:solidFill>
              <a:prstClr val="black"/>
            </a:solidFill>
          </a:ln>
        </p:spPr>
        <p:txBody>
          <a:bodyPr vert="horz" lIns="91427" tIns="45713" rIns="91427" bIns="45713"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1427" tIns="45713" rIns="91427"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27" tIns="45713" rIns="91427"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5"/>
            <a:ext cx="2945659" cy="498055"/>
          </a:xfrm>
          <a:prstGeom prst="rect">
            <a:avLst/>
          </a:prstGeom>
        </p:spPr>
        <p:txBody>
          <a:bodyPr vert="horz" lIns="91427" tIns="45713" rIns="91427" bIns="45713" rtlCol="0" anchor="b"/>
          <a:lstStyle>
            <a:lvl1pPr algn="r">
              <a:defRPr sz="1200"/>
            </a:lvl1pPr>
          </a:lstStyle>
          <a:p>
            <a:fld id="{4AF6455A-DCF9-4D89-B037-40ABACCB4AC7}" type="slidenum">
              <a:rPr kumimoji="1" lang="ja-JP" altLang="en-US" smtClean="0"/>
              <a:t>‹#›</a:t>
            </a:fld>
            <a:endParaRPr kumimoji="1" lang="ja-JP" altLang="en-US"/>
          </a:p>
        </p:txBody>
      </p:sp>
    </p:spTree>
    <p:extLst>
      <p:ext uri="{BB962C8B-B14F-4D97-AF65-F5344CB8AC3E}">
        <p14:creationId xmlns:p14="http://schemas.microsoft.com/office/powerpoint/2010/main" val="42930989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964613" y="336983"/>
            <a:ext cx="2988602" cy="307777"/>
          </a:xfrm>
          <a:prstGeom prst="rect">
            <a:avLst/>
          </a:prstGeom>
        </p:spPr>
        <p:txBody>
          <a:bodyPr wrap="square" lIns="91427" tIns="45713" rIns="91427" bIns="45713">
            <a:spAutoFit/>
          </a:bodyPr>
          <a:lstStyle/>
          <a:p>
            <a:r>
              <a:rPr lang="ja-JP" altLang="en-US" sz="1400" b="1" dirty="0">
                <a:solidFill>
                  <a:srgbClr val="000000"/>
                </a:solidFill>
                <a:latin typeface="メイリオ" panose="020B0604030504040204" pitchFamily="50" charset="-128"/>
                <a:ea typeface="メイリオ" panose="020B0604030504040204" pitchFamily="50" charset="-128"/>
              </a:rPr>
              <a:t>練馬区の地域ケア会議等について</a:t>
            </a:r>
            <a:r>
              <a:rPr lang="ja-JP" altLang="en-US" sz="1400" dirty="0">
                <a:latin typeface="メイリオ" panose="020B0604030504040204" pitchFamily="50" charset="-128"/>
                <a:ea typeface="メイリオ" panose="020B0604030504040204" pitchFamily="50" charset="-128"/>
              </a:rPr>
              <a:t> </a:t>
            </a:r>
          </a:p>
        </p:txBody>
      </p:sp>
      <p:sp>
        <p:nvSpPr>
          <p:cNvPr id="6" name="正方形/長方形 5"/>
          <p:cNvSpPr/>
          <p:nvPr/>
        </p:nvSpPr>
        <p:spPr>
          <a:xfrm>
            <a:off x="300252" y="644759"/>
            <a:ext cx="6205027" cy="1769518"/>
          </a:xfrm>
          <a:prstGeom prst="rect">
            <a:avLst/>
          </a:prstGeom>
          <a:ln w="28575"/>
        </p:spPr>
        <p:style>
          <a:lnRef idx="2">
            <a:schemeClr val="accent1"/>
          </a:lnRef>
          <a:fillRef idx="1">
            <a:schemeClr val="lt1"/>
          </a:fillRef>
          <a:effectRef idx="0">
            <a:schemeClr val="accent1"/>
          </a:effectRef>
          <a:fontRef idx="minor">
            <a:schemeClr val="dk1"/>
          </a:fontRef>
        </p:style>
        <p:txBody>
          <a:bodyPr wrap="square" lIns="91427" tIns="45713" rIns="91427" bIns="45713" rtlCol="0" anchor="t"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177774" indent="-177774">
              <a:lnSpc>
                <a:spcPct val="150000"/>
              </a:lnSpc>
              <a:buFont typeface="Wingdings" panose="05000000000000000000" pitchFamily="2" charset="2"/>
              <a:buChar char="l"/>
            </a:pPr>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地域ケア会議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は、医療・介護事業者、地域の関係者の協働のもとで、高齢者個人に対する支援の充実と、それを支える社会基盤の整備を同時に進めていく、地域包括ケアシステム</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の深化・推進に向け、区や地域包括支援センターが開催する会議体</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7774" indent="-177774">
              <a:lnSpc>
                <a:spcPct val="150000"/>
              </a:lnSpc>
              <a:buFont typeface="Wingdings" panose="05000000000000000000" pitchFamily="2" charset="2"/>
              <a:buChar char="l"/>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協議体</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は、高齢者の生活支援に取り組む</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の地域活動団体や地域包括支援センターの生活支援コーディネーターが参加し、地域の高齢者支援のニーズと地域資源の状況を把握するとともに、関係者のネットワーク化や担い手を支援活動につなげるマッチング等に取り組む会議体</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7774" indent="-177774">
              <a:buFont typeface="Wingdings" panose="05000000000000000000" pitchFamily="2" charset="2"/>
              <a:buChar char="l"/>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689231" y="2508022"/>
            <a:ext cx="4882877" cy="1372287"/>
          </a:xfrm>
          <a:prstGeom prst="roundRect">
            <a:avLst>
              <a:gd name="adj" fmla="val 4573"/>
            </a:avLst>
          </a:prstGeom>
          <a:ln/>
        </p:spPr>
        <p:style>
          <a:lnRef idx="2">
            <a:schemeClr val="accent5"/>
          </a:lnRef>
          <a:fillRef idx="1">
            <a:schemeClr val="lt1"/>
          </a:fillRef>
          <a:effectRef idx="0">
            <a:schemeClr val="accent5"/>
          </a:effectRef>
          <a:fontRef idx="minor">
            <a:schemeClr val="dk1"/>
          </a:fontRef>
        </p:style>
        <p:txBody>
          <a:bodyPr wrap="square" lIns="91427" tIns="45713" rIns="91427" bIns="45713"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地域ケア推進会議</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spcBef>
                <a:spcPts val="600"/>
              </a:spcBef>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地域包括</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ケアシステムの深化・推進に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向け、地域ケア基本地区会議で把握された課題および地域資源の現状を共有するとともに、区の対策を検討し、政策形成を図る。</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spcBef>
                <a:spcPts val="600"/>
              </a:spcBef>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実施主体</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高齢者支援課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構成員</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地域包括ケア推進協議会委員</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00251" y="2508022"/>
            <a:ext cx="358766" cy="1365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wrap="square" lIns="35994" tIns="45713" rIns="35994" bIns="45713"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a:latin typeface="メイリオ" panose="020B0604030504040204" pitchFamily="50" charset="-128"/>
                <a:ea typeface="メイリオ" panose="020B0604030504040204" pitchFamily="50" charset="-128"/>
                <a:cs typeface="メイリオ" panose="020B0604030504040204" pitchFamily="50" charset="-128"/>
              </a:rPr>
              <a:t>区全域</a:t>
            </a:r>
          </a:p>
        </p:txBody>
      </p:sp>
      <p:sp>
        <p:nvSpPr>
          <p:cNvPr id="10" name="正方形/長方形 9"/>
          <p:cNvSpPr/>
          <p:nvPr/>
        </p:nvSpPr>
        <p:spPr>
          <a:xfrm>
            <a:off x="300251" y="4285397"/>
            <a:ext cx="358766" cy="227883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eaVert" wrap="square" lIns="35994" tIns="45713" rIns="35994" bIns="45713"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基本地区　４地区</a:t>
            </a:r>
          </a:p>
        </p:txBody>
      </p:sp>
      <p:sp>
        <p:nvSpPr>
          <p:cNvPr id="11" name="正方形/長方形 10"/>
          <p:cNvSpPr/>
          <p:nvPr/>
        </p:nvSpPr>
        <p:spPr>
          <a:xfrm>
            <a:off x="320773" y="6892999"/>
            <a:ext cx="384541" cy="293139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eaVert" wrap="square" lIns="35994" tIns="45713" rIns="35994" bIns="45713"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日常生活圏域　</a:t>
            </a:r>
            <a:r>
              <a:rPr kumimoji="1" lang="en-US" altLang="ja-JP" sz="1300" b="1"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地区</a:t>
            </a:r>
          </a:p>
        </p:txBody>
      </p:sp>
      <p:sp>
        <p:nvSpPr>
          <p:cNvPr id="15" name="角丸四角形 14"/>
          <p:cNvSpPr/>
          <p:nvPr/>
        </p:nvSpPr>
        <p:spPr>
          <a:xfrm>
            <a:off x="5757565" y="2508022"/>
            <a:ext cx="723900" cy="1365174"/>
          </a:xfrm>
          <a:prstGeom prst="roundRect">
            <a:avLst/>
          </a:prstGeom>
          <a:solidFill>
            <a:schemeClr val="bg1"/>
          </a:solid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27" tIns="45713" rIns="91427" bIns="4571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ct val="150000"/>
              </a:lnSpc>
            </a:pPr>
            <a:r>
              <a:rPr kumimoji="1" lang="ja-JP" altLang="en-US" b="1">
                <a:solidFill>
                  <a:schemeClr val="tx1"/>
                </a:solidFill>
                <a:latin typeface="メイリオ" panose="020B0604030504040204" pitchFamily="50" charset="-128"/>
                <a:ea typeface="メイリオ" panose="020B0604030504040204" pitchFamily="50" charset="-128"/>
              </a:rPr>
              <a:t>区全域協議体</a:t>
            </a:r>
            <a:endParaRPr kumimoji="1" lang="en-US" altLang="ja-JP" b="1">
              <a:solidFill>
                <a:schemeClr val="tx1"/>
              </a:solidFill>
              <a:latin typeface="メイリオ" panose="020B0604030504040204" pitchFamily="50" charset="-128"/>
              <a:ea typeface="メイリオ" panose="020B0604030504040204" pitchFamily="50" charset="-128"/>
            </a:endParaRPr>
          </a:p>
        </p:txBody>
      </p:sp>
      <p:sp>
        <p:nvSpPr>
          <p:cNvPr id="22" name="右矢印 21"/>
          <p:cNvSpPr/>
          <p:nvPr/>
        </p:nvSpPr>
        <p:spPr>
          <a:xfrm rot="16200000">
            <a:off x="4111927" y="3625151"/>
            <a:ext cx="776455" cy="1089066"/>
          </a:xfrm>
          <a:prstGeom prst="rightArrow">
            <a:avLst>
              <a:gd name="adj1" fmla="val 50000"/>
              <a:gd name="adj2" fmla="val 41694"/>
            </a:avLst>
          </a:prstGeom>
          <a:solidFill>
            <a:schemeClr val="accent1">
              <a:lumMod val="40000"/>
              <a:lumOff val="60000"/>
            </a:schemeClr>
          </a:solidFill>
          <a:ln w="19050">
            <a:noFill/>
          </a:ln>
        </p:spPr>
        <p:style>
          <a:lnRef idx="2">
            <a:schemeClr val="accent1"/>
          </a:lnRef>
          <a:fillRef idx="1">
            <a:schemeClr val="lt1"/>
          </a:fillRef>
          <a:effectRef idx="0">
            <a:schemeClr val="accent1"/>
          </a:effectRef>
          <a:fontRef idx="minor">
            <a:schemeClr val="dk1"/>
          </a:fontRef>
        </p:style>
        <p:txBody>
          <a:bodyPr wrap="square" lIns="91427" tIns="45713" rIns="91427" bIns="45713"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ja-JP" altLang="en-US">
              <a:ln>
                <a:noFill/>
              </a:ln>
            </a:endParaRPr>
          </a:p>
        </p:txBody>
      </p:sp>
      <p:sp>
        <p:nvSpPr>
          <p:cNvPr id="23" name="右矢印 22"/>
          <p:cNvSpPr/>
          <p:nvPr/>
        </p:nvSpPr>
        <p:spPr>
          <a:xfrm rot="16200000">
            <a:off x="5744088" y="3866765"/>
            <a:ext cx="724072" cy="553451"/>
          </a:xfrm>
          <a:prstGeom prst="rightArrow">
            <a:avLst>
              <a:gd name="adj1" fmla="val 50000"/>
              <a:gd name="adj2" fmla="val 41694"/>
            </a:avLst>
          </a:prstGeom>
          <a:solidFill>
            <a:schemeClr val="accent1">
              <a:lumMod val="40000"/>
              <a:lumOff val="60000"/>
            </a:schemeClr>
          </a:solidFill>
          <a:ln w="19050">
            <a:noFill/>
          </a:ln>
        </p:spPr>
        <p:style>
          <a:lnRef idx="2">
            <a:schemeClr val="accent1"/>
          </a:lnRef>
          <a:fillRef idx="1">
            <a:schemeClr val="lt1"/>
          </a:fillRef>
          <a:effectRef idx="0">
            <a:schemeClr val="accent1"/>
          </a:effectRef>
          <a:fontRef idx="minor">
            <a:schemeClr val="dk1"/>
          </a:fontRef>
        </p:style>
        <p:txBody>
          <a:bodyPr wrap="square" lIns="91427" tIns="45713" rIns="91427" bIns="45713"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ja-JP" altLang="en-US"/>
          </a:p>
        </p:txBody>
      </p:sp>
      <p:sp>
        <p:nvSpPr>
          <p:cNvPr id="16" name="角丸四角形 15"/>
          <p:cNvSpPr/>
          <p:nvPr/>
        </p:nvSpPr>
        <p:spPr>
          <a:xfrm>
            <a:off x="5705635" y="4281337"/>
            <a:ext cx="771526" cy="228289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27" tIns="45713" rIns="91427" bIns="4571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ltLang="ja-JP" sz="1000" dirty="0">
              <a:solidFill>
                <a:schemeClr val="tx1"/>
              </a:solidFill>
              <a:latin typeface="メイリオ" panose="020B0604030504040204" pitchFamily="50" charset="-128"/>
              <a:ea typeface="メイリオ" panose="020B0604030504040204" pitchFamily="50" charset="-128"/>
            </a:endParaRPr>
          </a:p>
          <a:p>
            <a:pPr algn="ctr"/>
            <a:endParaRPr lang="en-US" altLang="ja-JP" sz="1400" dirty="0">
              <a:solidFill>
                <a:schemeClr val="tx1"/>
              </a:solidFill>
              <a:latin typeface="メイリオ" panose="020B0604030504040204" pitchFamily="50" charset="-128"/>
              <a:ea typeface="メイリオ" panose="020B0604030504040204" pitchFamily="50" charset="-128"/>
            </a:endParaRPr>
          </a:p>
          <a:p>
            <a:pPr algn="ctr"/>
            <a:endParaRPr lang="en-US" altLang="ja-JP" sz="14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lnSpc>
                <a:spcPct val="150000"/>
              </a:lnSpc>
            </a:pPr>
            <a:endParaRPr lang="en-US" altLang="ja-JP" sz="1600"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lang="ja-JP" altLang="en-US" b="1" dirty="0">
                <a:solidFill>
                  <a:schemeClr val="tx1"/>
                </a:solidFill>
                <a:latin typeface="メイリオ" panose="020B0604030504040204" pitchFamily="50" charset="-128"/>
                <a:ea typeface="メイリオ" panose="020B0604030504040204" pitchFamily="50" charset="-128"/>
              </a:rPr>
              <a:t>基本</a:t>
            </a:r>
            <a:endParaRPr lang="en-US" altLang="ja-JP"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lang="ja-JP" altLang="en-US" b="1" dirty="0">
                <a:solidFill>
                  <a:schemeClr val="tx1"/>
                </a:solidFill>
                <a:latin typeface="メイリオ" panose="020B0604030504040204" pitchFamily="50" charset="-128"/>
                <a:ea typeface="メイリオ" panose="020B0604030504040204" pitchFamily="50" charset="-128"/>
              </a:rPr>
              <a:t>地区</a:t>
            </a:r>
            <a:endParaRPr lang="en-US" altLang="ja-JP"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lang="ja-JP" altLang="en-US" b="1" dirty="0">
                <a:solidFill>
                  <a:schemeClr val="tx1"/>
                </a:solidFill>
                <a:latin typeface="メイリオ" panose="020B0604030504040204" pitchFamily="50" charset="-128"/>
                <a:ea typeface="メイリオ" panose="020B0604030504040204" pitchFamily="50" charset="-128"/>
              </a:rPr>
              <a:t>協議体</a:t>
            </a:r>
            <a:endParaRPr lang="en-US" altLang="ja-JP" sz="10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8" name="角丸四角形 7"/>
          <p:cNvSpPr/>
          <p:nvPr/>
        </p:nvSpPr>
        <p:spPr>
          <a:xfrm>
            <a:off x="709685" y="4281338"/>
            <a:ext cx="4862423" cy="2282897"/>
          </a:xfrm>
          <a:prstGeom prst="roundRect">
            <a:avLst>
              <a:gd name="adj" fmla="val 4573"/>
            </a:avLst>
          </a:prstGeom>
        </p:spPr>
        <p:style>
          <a:lnRef idx="2">
            <a:schemeClr val="accent6"/>
          </a:lnRef>
          <a:fillRef idx="1">
            <a:schemeClr val="lt1"/>
          </a:fillRef>
          <a:effectRef idx="0">
            <a:schemeClr val="accent6"/>
          </a:effectRef>
          <a:fontRef idx="minor">
            <a:schemeClr val="dk1"/>
          </a:fontRef>
        </p:style>
        <p:txBody>
          <a:bodyPr wrap="square" lIns="91427" tIns="45713" rIns="91427" bIns="45713" rtlCol="0" anchor="t"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地域ケア基本地区会議</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spcBef>
                <a:spcPts val="600"/>
              </a:spcBef>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地域ケアセンター会議で把握された地域課題を練馬・光が丘・石神井・大泉の基本地区単位で協議する。</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spcBef>
                <a:spcPts val="600"/>
              </a:spcBef>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地域の様々な関係機関で地域課題を共有し、それぞれの役割分担を整理し地域課題の解決を目指す。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実施主体</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総合福祉事務所</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参加者</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地域の関係機関（警察、消防、医師会、歯科医師会、薬剤師会、</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三療師会、社会福祉士会、社会福祉協議会（ボランティア地域福祉　　　　</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推進センター・コーナー、ほっとサポートねり</a:t>
            </a:r>
            <a:r>
              <a:rPr lang="ja-JP" altLang="en-US" sz="9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p>
        </p:txBody>
      </p:sp>
      <p:sp>
        <p:nvSpPr>
          <p:cNvPr id="31" name="角丸四角形 30"/>
          <p:cNvSpPr/>
          <p:nvPr/>
        </p:nvSpPr>
        <p:spPr>
          <a:xfrm>
            <a:off x="5420315" y="4491840"/>
            <a:ext cx="333375" cy="168592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ct val="150000"/>
              </a:lnSpc>
            </a:pPr>
            <a:r>
              <a:rPr kumimoji="1" lang="ja-JP" altLang="en-US" sz="1000" b="1" dirty="0">
                <a:solidFill>
                  <a:schemeClr val="tx1"/>
                </a:solidFill>
                <a:latin typeface="メイリオ" panose="020B0604030504040204" pitchFamily="50" charset="-128"/>
                <a:ea typeface="メイリオ" panose="020B0604030504040204" pitchFamily="50" charset="-128"/>
              </a:rPr>
              <a:t>一体的に開催</a:t>
            </a:r>
          </a:p>
        </p:txBody>
      </p:sp>
      <p:sp>
        <p:nvSpPr>
          <p:cNvPr id="21" name="右矢印 20"/>
          <p:cNvSpPr/>
          <p:nvPr/>
        </p:nvSpPr>
        <p:spPr>
          <a:xfrm rot="16200000">
            <a:off x="4242350" y="6275895"/>
            <a:ext cx="624620" cy="1089066"/>
          </a:xfrm>
          <a:prstGeom prst="rightArrow">
            <a:avLst>
              <a:gd name="adj1" fmla="val 50000"/>
              <a:gd name="adj2" fmla="val 41694"/>
            </a:avLst>
          </a:prstGeom>
          <a:solidFill>
            <a:schemeClr val="accent1">
              <a:lumMod val="40000"/>
              <a:lumOff val="60000"/>
            </a:schemeClr>
          </a:solidFill>
          <a:ln w="19050">
            <a:noFill/>
          </a:ln>
        </p:spPr>
        <p:style>
          <a:lnRef idx="2">
            <a:schemeClr val="accent1"/>
          </a:lnRef>
          <a:fillRef idx="1">
            <a:schemeClr val="lt1"/>
          </a:fillRef>
          <a:effectRef idx="0">
            <a:schemeClr val="accent1"/>
          </a:effectRef>
          <a:fontRef idx="minor">
            <a:schemeClr val="dk1"/>
          </a:fontRef>
        </p:style>
        <p:txBody>
          <a:bodyPr wrap="square" lIns="91427" tIns="45713" rIns="91427" bIns="45713"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ja-JP" altLang="en-US"/>
          </a:p>
        </p:txBody>
      </p:sp>
      <p:sp>
        <p:nvSpPr>
          <p:cNvPr id="14" name="角丸四角形 13"/>
          <p:cNvSpPr/>
          <p:nvPr/>
        </p:nvSpPr>
        <p:spPr>
          <a:xfrm>
            <a:off x="3798131" y="6893000"/>
            <a:ext cx="1807425" cy="2931393"/>
          </a:xfrm>
          <a:prstGeom prst="roundRect">
            <a:avLst>
              <a:gd name="adj" fmla="val 4573"/>
            </a:avLst>
          </a:prstGeom>
        </p:spPr>
        <p:style>
          <a:lnRef idx="2">
            <a:schemeClr val="accent2"/>
          </a:lnRef>
          <a:fillRef idx="1">
            <a:schemeClr val="lt1"/>
          </a:fillRef>
          <a:effectRef idx="0">
            <a:schemeClr val="accent2"/>
          </a:effectRef>
          <a:fontRef idx="minor">
            <a:schemeClr val="dk1"/>
          </a:fontRef>
        </p:style>
        <p:txBody>
          <a:bodyPr wrap="square" lIns="35994" tIns="35994" rIns="35994" bIns="35994" rtlCol="0" anchor="t"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地域ケア</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センター会議</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実施主体</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地域包括支援センター</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構成員</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地域で暮らす・働く・活動する方々（町会・自治会、民生児童委員、訪問支援協力員、生活支援コーディネーター、介護事業者、商店等）</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右矢印 25"/>
          <p:cNvSpPr/>
          <p:nvPr/>
        </p:nvSpPr>
        <p:spPr>
          <a:xfrm>
            <a:off x="2029269" y="7322300"/>
            <a:ext cx="1842431" cy="493391"/>
          </a:xfrm>
          <a:prstGeom prst="rightArrow">
            <a:avLst>
              <a:gd name="adj1" fmla="val 50000"/>
              <a:gd name="adj2" fmla="val 33875"/>
            </a:avLst>
          </a:prstGeom>
          <a:solidFill>
            <a:schemeClr val="accent1">
              <a:lumMod val="40000"/>
              <a:lumOff val="60000"/>
            </a:schemeClr>
          </a:solidFill>
          <a:ln w="28575">
            <a:noFill/>
          </a:ln>
        </p:spPr>
        <p:style>
          <a:lnRef idx="2">
            <a:schemeClr val="accent1"/>
          </a:lnRef>
          <a:fillRef idx="1">
            <a:schemeClr val="lt1"/>
          </a:fillRef>
          <a:effectRef idx="0">
            <a:schemeClr val="accent1"/>
          </a:effectRef>
          <a:fontRef idx="minor">
            <a:schemeClr val="dk1"/>
          </a:fontRef>
        </p:style>
        <p:txBody>
          <a:bodyPr wrap="square" lIns="91427" tIns="45713" rIns="91427" bIns="45713"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ja-JP" altLang="en-US"/>
          </a:p>
        </p:txBody>
      </p:sp>
      <p:sp>
        <p:nvSpPr>
          <p:cNvPr id="27" name="右矢印 26"/>
          <p:cNvSpPr/>
          <p:nvPr/>
        </p:nvSpPr>
        <p:spPr>
          <a:xfrm>
            <a:off x="2172740" y="8814517"/>
            <a:ext cx="1701281" cy="493391"/>
          </a:xfrm>
          <a:prstGeom prst="rightArrow">
            <a:avLst>
              <a:gd name="adj1" fmla="val 50000"/>
              <a:gd name="adj2" fmla="val 33875"/>
            </a:avLst>
          </a:prstGeom>
          <a:solidFill>
            <a:schemeClr val="accent1">
              <a:lumMod val="40000"/>
              <a:lumOff val="60000"/>
            </a:schemeClr>
          </a:solidFill>
          <a:ln w="28575">
            <a:noFill/>
          </a:ln>
        </p:spPr>
        <p:style>
          <a:lnRef idx="2">
            <a:schemeClr val="accent1"/>
          </a:lnRef>
          <a:fillRef idx="1">
            <a:schemeClr val="lt1"/>
          </a:fillRef>
          <a:effectRef idx="0">
            <a:schemeClr val="accent1"/>
          </a:effectRef>
          <a:fontRef idx="minor">
            <a:schemeClr val="dk1"/>
          </a:fontRef>
        </p:style>
        <p:txBody>
          <a:bodyPr wrap="square" lIns="91427" tIns="45713" rIns="91427" bIns="45713"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ja-JP" altLang="en-US"/>
          </a:p>
        </p:txBody>
      </p:sp>
      <p:sp>
        <p:nvSpPr>
          <p:cNvPr id="13" name="角丸四角形 12"/>
          <p:cNvSpPr/>
          <p:nvPr/>
        </p:nvSpPr>
        <p:spPr>
          <a:xfrm>
            <a:off x="781650" y="8394929"/>
            <a:ext cx="1636275" cy="1429464"/>
          </a:xfrm>
          <a:prstGeom prst="roundRect">
            <a:avLst>
              <a:gd name="adj" fmla="val 4573"/>
            </a:avLst>
          </a:prstGeom>
          <a:ln w="12700"/>
        </p:spPr>
        <p:style>
          <a:lnRef idx="2">
            <a:schemeClr val="accent2"/>
          </a:lnRef>
          <a:fillRef idx="1">
            <a:schemeClr val="lt1"/>
          </a:fillRef>
          <a:effectRef idx="0">
            <a:schemeClr val="accent2"/>
          </a:effectRef>
          <a:fontRef idx="minor">
            <a:schemeClr val="dk1"/>
          </a:fontRef>
        </p:style>
        <p:txBody>
          <a:bodyPr wrap="square" lIns="35994" tIns="35994" rIns="35994" bIns="35994" rtlCol="0" anchor="t"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地域ケア予防会議</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実施主体</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地域包括支援センター</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構成員</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センターの各職種、理学療法士、作業療法士、保健師、管理栄養士、歯科衛生士等</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781651" y="6892999"/>
            <a:ext cx="1636275" cy="1420679"/>
          </a:xfrm>
          <a:prstGeom prst="roundRect">
            <a:avLst>
              <a:gd name="adj" fmla="val 4573"/>
            </a:avLst>
          </a:prstGeom>
        </p:spPr>
        <p:style>
          <a:lnRef idx="2">
            <a:schemeClr val="accent2"/>
          </a:lnRef>
          <a:fillRef idx="1">
            <a:schemeClr val="lt1"/>
          </a:fillRef>
          <a:effectRef idx="0">
            <a:schemeClr val="accent2"/>
          </a:effectRef>
          <a:fontRef idx="minor">
            <a:schemeClr val="dk1"/>
          </a:fontRef>
        </p:style>
        <p:txBody>
          <a:bodyPr wrap="square" lIns="35994" tIns="35994" rIns="35994" bIns="45713" rtlCol="0" anchor="t"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地域ケア個別会議</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実施主体</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地域包括支援センター</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構成員</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ケースに関わる関係者</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（ケアマネジャー、医師、配食事業者、生活支援コーディネーター、保健相談所等）</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右矢印 23"/>
          <p:cNvSpPr/>
          <p:nvPr/>
        </p:nvSpPr>
        <p:spPr>
          <a:xfrm rot="16200000">
            <a:off x="5927074" y="6423832"/>
            <a:ext cx="384884" cy="553451"/>
          </a:xfrm>
          <a:prstGeom prst="rightArrow">
            <a:avLst>
              <a:gd name="adj1" fmla="val 50000"/>
              <a:gd name="adj2" fmla="val 41694"/>
            </a:avLst>
          </a:prstGeom>
          <a:solidFill>
            <a:schemeClr val="accent1">
              <a:lumMod val="40000"/>
              <a:lumOff val="60000"/>
            </a:schemeClr>
          </a:solidFill>
          <a:ln w="19050">
            <a:noFill/>
          </a:ln>
        </p:spPr>
        <p:style>
          <a:lnRef idx="2">
            <a:schemeClr val="accent1"/>
          </a:lnRef>
          <a:fillRef idx="1">
            <a:schemeClr val="lt1"/>
          </a:fillRef>
          <a:effectRef idx="0">
            <a:schemeClr val="accent1"/>
          </a:effectRef>
          <a:fontRef idx="minor">
            <a:schemeClr val="dk1"/>
          </a:fontRef>
        </p:style>
        <p:txBody>
          <a:bodyPr wrap="square" lIns="91427" tIns="45713" rIns="91427" bIns="45713"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ja-JP" altLang="en-US"/>
          </a:p>
        </p:txBody>
      </p:sp>
      <p:sp>
        <p:nvSpPr>
          <p:cNvPr id="20" name="角丸四角形 19"/>
          <p:cNvSpPr/>
          <p:nvPr/>
        </p:nvSpPr>
        <p:spPr>
          <a:xfrm>
            <a:off x="5681893" y="6892998"/>
            <a:ext cx="771526" cy="2931395"/>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27" tIns="45713" rIns="91427" bIns="4571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ltLang="ja-JP" sz="1000" dirty="0">
              <a:solidFill>
                <a:schemeClr val="tx1"/>
              </a:solidFill>
              <a:latin typeface="メイリオ" panose="020B0604030504040204" pitchFamily="50" charset="-128"/>
              <a:ea typeface="メイリオ" panose="020B0604030504040204" pitchFamily="50" charset="-128"/>
            </a:endParaRPr>
          </a:p>
          <a:p>
            <a:pPr algn="ctr"/>
            <a:endParaRPr lang="en-US" altLang="ja-JP" sz="1400" dirty="0">
              <a:solidFill>
                <a:schemeClr val="tx1"/>
              </a:solidFill>
              <a:latin typeface="メイリオ" panose="020B0604030504040204" pitchFamily="50" charset="-128"/>
              <a:ea typeface="メイリオ" panose="020B0604030504040204" pitchFamily="50" charset="-128"/>
            </a:endParaRPr>
          </a:p>
          <a:p>
            <a:pPr algn="ctr"/>
            <a:endParaRPr lang="en-US" altLang="ja-JP" sz="1400" dirty="0">
              <a:solidFill>
                <a:schemeClr val="tx1"/>
              </a:solidFill>
              <a:latin typeface="メイリオ" panose="020B0604030504040204" pitchFamily="50" charset="-128"/>
              <a:ea typeface="メイリオ" panose="020B0604030504040204" pitchFamily="50" charset="-128"/>
            </a:endParaRPr>
          </a:p>
          <a:p>
            <a:pPr algn="ctr"/>
            <a:endParaRPr lang="en-US" altLang="ja-JP" sz="14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lnSpc>
                <a:spcPct val="150000"/>
              </a:lnSpc>
            </a:pPr>
            <a:endParaRPr lang="en-US" altLang="ja-JP"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lang="ja-JP" altLang="en-US" b="1" dirty="0">
                <a:solidFill>
                  <a:schemeClr val="tx1"/>
                </a:solidFill>
                <a:latin typeface="メイリオ" panose="020B0604030504040204" pitchFamily="50" charset="-128"/>
                <a:ea typeface="メイリオ" panose="020B0604030504040204" pitchFamily="50" charset="-128"/>
              </a:rPr>
              <a:t>地区</a:t>
            </a:r>
            <a:endParaRPr lang="en-US" altLang="ja-JP" b="1" dirty="0">
              <a:solidFill>
                <a:schemeClr val="tx1"/>
              </a:solidFill>
              <a:latin typeface="メイリオ" panose="020B0604030504040204" pitchFamily="50" charset="-128"/>
              <a:ea typeface="メイリオ" panose="020B0604030504040204" pitchFamily="50" charset="-128"/>
            </a:endParaRPr>
          </a:p>
          <a:p>
            <a:pPr algn="ctr">
              <a:lnSpc>
                <a:spcPct val="150000"/>
              </a:lnSpc>
            </a:pPr>
            <a:endParaRPr lang="en-US" altLang="ja-JP"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lang="ja-JP" altLang="en-US" b="1" dirty="0">
                <a:solidFill>
                  <a:schemeClr val="tx1"/>
                </a:solidFill>
                <a:latin typeface="メイリオ" panose="020B0604030504040204" pitchFamily="50" charset="-128"/>
                <a:ea typeface="メイリオ" panose="020B0604030504040204" pitchFamily="50" charset="-128"/>
              </a:rPr>
              <a:t>協議体</a:t>
            </a:r>
            <a:endParaRPr lang="en-US" altLang="ja-JP" sz="10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30" name="角丸四角形 29"/>
          <p:cNvSpPr/>
          <p:nvPr/>
        </p:nvSpPr>
        <p:spPr>
          <a:xfrm>
            <a:off x="5474277" y="7064114"/>
            <a:ext cx="333375" cy="247300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gn="l">
              <a:lnSpc>
                <a:spcPct val="150000"/>
              </a:lnSpc>
            </a:pPr>
            <a:r>
              <a:rPr kumimoji="1" lang="ja-JP" altLang="en-US" sz="1000" b="1" dirty="0">
                <a:solidFill>
                  <a:schemeClr val="tx1"/>
                </a:solidFill>
                <a:latin typeface="メイリオ" panose="020B0604030504040204" pitchFamily="50" charset="-128"/>
                <a:ea typeface="メイリオ" panose="020B0604030504040204" pitchFamily="50" charset="-128"/>
              </a:rPr>
              <a:t>一体的に開催</a:t>
            </a:r>
          </a:p>
        </p:txBody>
      </p:sp>
      <p:sp>
        <p:nvSpPr>
          <p:cNvPr id="25" name="正方形/長方形 24"/>
          <p:cNvSpPr/>
          <p:nvPr/>
        </p:nvSpPr>
        <p:spPr>
          <a:xfrm>
            <a:off x="2286640" y="7264475"/>
            <a:ext cx="1752600" cy="733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ct val="150000"/>
              </a:lnSpc>
            </a:pPr>
            <a:r>
              <a:rPr kumimoji="1" lang="ja-JP" altLang="en-US" sz="1050" b="1" dirty="0">
                <a:solidFill>
                  <a:schemeClr val="tx1"/>
                </a:solidFill>
                <a:latin typeface="メイリオ" panose="020B0604030504040204" pitchFamily="50" charset="-128"/>
                <a:ea typeface="メイリオ" panose="020B0604030504040204" pitchFamily="50" charset="-128"/>
              </a:rPr>
              <a:t>困難ケースの地域生活を阻害する地域課題</a:t>
            </a:r>
            <a:endParaRPr kumimoji="1" lang="en-US" altLang="ja-JP" sz="1050" b="1" dirty="0">
              <a:solidFill>
                <a:schemeClr val="tx1"/>
              </a:solidFill>
              <a:latin typeface="メイリオ" panose="020B0604030504040204" pitchFamily="50" charset="-128"/>
              <a:ea typeface="メイリオ" panose="020B0604030504040204" pitchFamily="50" charset="-128"/>
            </a:endParaRPr>
          </a:p>
        </p:txBody>
      </p:sp>
      <p:sp>
        <p:nvSpPr>
          <p:cNvPr id="28" name="正方形/長方形 27"/>
          <p:cNvSpPr/>
          <p:nvPr/>
        </p:nvSpPr>
        <p:spPr>
          <a:xfrm>
            <a:off x="2338495" y="8747711"/>
            <a:ext cx="1504951" cy="723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ct val="150000"/>
              </a:lnSpc>
            </a:pPr>
            <a:r>
              <a:rPr kumimoji="1" lang="ja-JP" altLang="en-US" sz="1050" b="1" dirty="0">
                <a:solidFill>
                  <a:schemeClr val="tx1"/>
                </a:solidFill>
                <a:latin typeface="メイリオ" panose="020B0604030504040204" pitchFamily="50" charset="-128"/>
                <a:ea typeface="メイリオ" panose="020B0604030504040204" pitchFamily="50" charset="-128"/>
              </a:rPr>
              <a:t>要支援者等の自立を阻害する地域課題</a:t>
            </a:r>
            <a:endParaRPr kumimoji="1" lang="en-US" altLang="ja-JP" sz="1050" b="1" dirty="0">
              <a:solidFill>
                <a:schemeClr val="tx1"/>
              </a:solidFill>
              <a:latin typeface="メイリオ" panose="020B0604030504040204" pitchFamily="50" charset="-128"/>
              <a:ea typeface="メイリオ" panose="020B0604030504040204" pitchFamily="50" charset="-128"/>
            </a:endParaRPr>
          </a:p>
        </p:txBody>
      </p:sp>
      <p:sp>
        <p:nvSpPr>
          <p:cNvPr id="32" name="正方形/長方形 31"/>
          <p:cNvSpPr/>
          <p:nvPr/>
        </p:nvSpPr>
        <p:spPr>
          <a:xfrm>
            <a:off x="1634167" y="6624676"/>
            <a:ext cx="3600450" cy="3714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b="1" dirty="0">
                <a:solidFill>
                  <a:schemeClr val="tx1"/>
                </a:solidFill>
                <a:latin typeface="メイリオ" panose="020B0604030504040204" pitchFamily="50" charset="-128"/>
                <a:ea typeface="メイリオ" panose="020B0604030504040204" pitchFamily="50" charset="-128"/>
              </a:rPr>
              <a:t>基本地区内の関係機関で共有・検討したい地域課題</a:t>
            </a:r>
            <a:endParaRPr kumimoji="1" lang="en-US" altLang="ja-JP" b="1" dirty="0">
              <a:solidFill>
                <a:schemeClr val="tx1"/>
              </a:solidFill>
              <a:latin typeface="メイリオ" panose="020B0604030504040204" pitchFamily="50" charset="-128"/>
              <a:ea typeface="メイリオ" panose="020B0604030504040204" pitchFamily="50" charset="-128"/>
            </a:endParaRPr>
          </a:p>
        </p:txBody>
      </p:sp>
      <p:sp>
        <p:nvSpPr>
          <p:cNvPr id="33" name="正方形/長方形 32"/>
          <p:cNvSpPr/>
          <p:nvPr/>
        </p:nvSpPr>
        <p:spPr>
          <a:xfrm>
            <a:off x="1644488" y="4078152"/>
            <a:ext cx="3829050" cy="3714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b="1" dirty="0">
                <a:solidFill>
                  <a:schemeClr val="tx1"/>
                </a:solidFill>
                <a:latin typeface="メイリオ" panose="020B0604030504040204" pitchFamily="50" charset="-128"/>
                <a:ea typeface="メイリオ" panose="020B0604030504040204" pitchFamily="50" charset="-128"/>
              </a:rPr>
              <a:t>政策化・計画化を進めることが求められる地域課題</a:t>
            </a:r>
            <a:endParaRPr kumimoji="1" lang="en-US" altLang="ja-JP" b="1" dirty="0">
              <a:solidFill>
                <a:schemeClr val="tx1"/>
              </a:solidFill>
              <a:latin typeface="メイリオ" panose="020B0604030504040204" pitchFamily="50" charset="-128"/>
              <a:ea typeface="メイリオ" panose="020B0604030504040204" pitchFamily="50" charset="-128"/>
            </a:endParaRPr>
          </a:p>
        </p:txBody>
      </p:sp>
      <p:sp>
        <p:nvSpPr>
          <p:cNvPr id="34" name="左右矢印 33"/>
          <p:cNvSpPr/>
          <p:nvPr/>
        </p:nvSpPr>
        <p:spPr>
          <a:xfrm>
            <a:off x="5250455" y="4445436"/>
            <a:ext cx="666969" cy="197397"/>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27" tIns="45713" rIns="91427" bIns="45713"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35" name="左右矢印 34"/>
          <p:cNvSpPr/>
          <p:nvPr/>
        </p:nvSpPr>
        <p:spPr>
          <a:xfrm>
            <a:off x="5310385" y="6992340"/>
            <a:ext cx="666969" cy="197397"/>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27" tIns="45713" rIns="91427" bIns="45713"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19" name="角丸四角形 18"/>
          <p:cNvSpPr/>
          <p:nvPr/>
        </p:nvSpPr>
        <p:spPr>
          <a:xfrm>
            <a:off x="5431690" y="2628932"/>
            <a:ext cx="333375" cy="115252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en-US" altLang="ja-JP" sz="1000" b="1" dirty="0">
              <a:solidFill>
                <a:schemeClr val="tx1"/>
              </a:solidFill>
              <a:latin typeface="メイリオ" panose="020B0604030504040204" pitchFamily="50" charset="-128"/>
              <a:ea typeface="メイリオ" panose="020B0604030504040204" pitchFamily="50" charset="-128"/>
            </a:endParaRPr>
          </a:p>
          <a:p>
            <a:pPr algn="l">
              <a:lnSpc>
                <a:spcPct val="150000"/>
              </a:lnSpc>
            </a:pPr>
            <a:r>
              <a:rPr kumimoji="1" lang="ja-JP" altLang="en-US" sz="1000" b="1" dirty="0">
                <a:solidFill>
                  <a:schemeClr val="tx1"/>
                </a:solidFill>
                <a:latin typeface="メイリオ" panose="020B0604030504040204" pitchFamily="50" charset="-128"/>
                <a:ea typeface="メイリオ" panose="020B0604030504040204" pitchFamily="50" charset="-128"/>
              </a:rPr>
              <a:t>情報共有</a:t>
            </a:r>
          </a:p>
        </p:txBody>
      </p:sp>
      <p:sp>
        <p:nvSpPr>
          <p:cNvPr id="18" name="左右矢印 17"/>
          <p:cNvSpPr/>
          <p:nvPr/>
        </p:nvSpPr>
        <p:spPr>
          <a:xfrm>
            <a:off x="5272071" y="2575950"/>
            <a:ext cx="666969" cy="197397"/>
          </a:xfrm>
          <a:prstGeom prst="lef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27" tIns="45713" rIns="91427" bIns="45713"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2" name="正方形/長方形 1"/>
          <p:cNvSpPr/>
          <p:nvPr/>
        </p:nvSpPr>
        <p:spPr>
          <a:xfrm>
            <a:off x="5606362" y="83022"/>
            <a:ext cx="922587" cy="31669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2080" tIns="46040" rIns="92080" bIns="46040" spcCol="0" rtlCol="0" anchor="ctr"/>
          <a:lstStyle/>
          <a:p>
            <a:pPr algn="ctr"/>
            <a:r>
              <a:rPr kumimoji="1" lang="ja-JP" altLang="en-US" sz="1200" dirty="0">
                <a:solidFill>
                  <a:schemeClr val="tx1"/>
                </a:solidFill>
                <a:latin typeface="ＭＳ 明朝" panose="02020609040205080304" pitchFamily="17" charset="-128"/>
                <a:ea typeface="ＭＳ 明朝" panose="02020609040205080304" pitchFamily="17" charset="-128"/>
              </a:rPr>
              <a:t>資料 １</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46484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1941220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2101764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1789114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1485204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3655314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1810845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27642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13137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360248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711335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3D4021B-7483-4033-BACE-42EF6BE9039F}"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1750236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3D4021B-7483-4033-BACE-42EF6BE9039F}"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39D6CA6-A09E-4874-99A7-DC61D831F5CB}" type="slidenum">
              <a:rPr kumimoji="1" lang="ja-JP" altLang="en-US" smtClean="0"/>
              <a:t>‹#›</a:t>
            </a:fld>
            <a:endParaRPr kumimoji="1" lang="ja-JP" altLang="en-US"/>
          </a:p>
        </p:txBody>
      </p:sp>
    </p:spTree>
    <p:extLst>
      <p:ext uri="{BB962C8B-B14F-4D97-AF65-F5344CB8AC3E}">
        <p14:creationId xmlns:p14="http://schemas.microsoft.com/office/powerpoint/2010/main" val="1048471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endParaRPr kumimoji="1" lang="ja-JP" altLang="en-US"/>
          </a:p>
        </p:txBody>
      </p:sp>
      <p:sp>
        <p:nvSpPr>
          <p:cNvPr id="3" name="サブタイトル 2"/>
          <p:cNvSpPr>
            <a:spLocks noGrp="1"/>
          </p:cNvSpPr>
          <p:nvPr>
            <p:ph type="subTitle" idx="1"/>
          </p:nvPr>
        </p:nvSpPr>
        <p:spPr>
          <a:xfrm>
            <a:off x="-3175000" y="5202944"/>
            <a:ext cx="9164988" cy="3838025"/>
          </a:xfrm>
        </p:spPr>
        <p:txBody>
          <a:bodyPr/>
          <a:lstStyle/>
          <a:p>
            <a:endParaRPr kumimoji="1" lang="ja-JP" altLang="en-US" dirty="0"/>
          </a:p>
        </p:txBody>
      </p:sp>
    </p:spTree>
    <p:extLst>
      <p:ext uri="{BB962C8B-B14F-4D97-AF65-F5344CB8AC3E}">
        <p14:creationId xmlns:p14="http://schemas.microsoft.com/office/powerpoint/2010/main" val="14173553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TotalTime>
  <Words>493</Words>
  <Application>Microsoft Office PowerPoint</Application>
  <PresentationFormat>A4 210 x 297 mm</PresentationFormat>
  <Paragraphs>78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明朝</vt:lpstr>
      <vt:lpstr>メイリオ</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溝渕　香織</dc:creator>
  <cp:lastModifiedBy>太田　栄美</cp:lastModifiedBy>
  <cp:revision>13</cp:revision>
  <cp:lastPrinted>2024-11-07T00:15:52Z</cp:lastPrinted>
  <dcterms:created xsi:type="dcterms:W3CDTF">2023-11-28T09:40:38Z</dcterms:created>
  <dcterms:modified xsi:type="dcterms:W3CDTF">2024-11-22T01:42:55Z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2024-11-05T05:44:19Z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a2ab2787-c1e7-407f-a903-ef94d39b46a6</vt:lpwstr>
  </property>
  <property fmtid="{D5CDD505-2E9C-101B-9397-08002B2CF9AE}" pid="7" name="MSIP_Label_defa4170-0d19-0005-0004-bc88714345d2_ActionId">
    <vt:lpwstr>b5f89ea4-7b8c-4aa2-b3b1-ac95b977472b</vt:lpwstr>
  </property>
  <property fmtid="{D5CDD505-2E9C-101B-9397-08002B2CF9AE}" pid="8" name="MSIP_Label_defa4170-0d19-0005-0004-bc88714345d2_ContentBits">
    <vt:lpwstr>0</vt:lpwstr>
  </property>
</Properties>
</file>