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93400" cy="15122525"/>
  <p:notesSz cx="6735763" cy="9869488"/>
  <p:defaultTextStyle>
    <a:defPPr>
      <a:defRPr lang="ja-JP"/>
    </a:defPPr>
    <a:lvl1pPr marL="0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32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63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95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27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58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90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721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53" algn="l" defTabSz="104306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71" autoAdjust="0"/>
    <p:restoredTop sz="94659" autoAdjust="0"/>
  </p:normalViewPr>
  <p:slideViewPr>
    <p:cSldViewPr showGuides="1">
      <p:cViewPr>
        <p:scale>
          <a:sx n="66" d="100"/>
          <a:sy n="66" d="100"/>
        </p:scale>
        <p:origin x="-1746" y="2796"/>
      </p:cViewPr>
      <p:guideLst>
        <p:guide orient="horz" pos="4763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47" d="100"/>
          <a:sy n="47" d="100"/>
        </p:scale>
        <p:origin x="-3024" y="-108"/>
      </p:cViewPr>
      <p:guideLst>
        <p:guide orient="horz" pos="3108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9413" cy="493871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5" y="2"/>
            <a:ext cx="2919412" cy="493871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D09935B4-387A-4F31-8EAB-6CB9FFD1C7DF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4029"/>
            <a:ext cx="2919413" cy="493871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5" y="9374029"/>
            <a:ext cx="2919412" cy="493871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AB6915DB-34E0-4282-9DA3-1BEEF6CAF1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624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9413" cy="493871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5" y="2"/>
            <a:ext cx="2919412" cy="493871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B218A5EB-16CB-4EB7-B9A5-76CB2DAE6BFC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4" y="4687812"/>
            <a:ext cx="5389563" cy="4441666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4029"/>
            <a:ext cx="2919413" cy="493871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5" y="9374029"/>
            <a:ext cx="2919412" cy="493871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582E92D0-2ECC-47AB-8EA4-403BED33C4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660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532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3063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595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6127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658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190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721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253" algn="l" defTabSz="10430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58988" y="739775"/>
            <a:ext cx="2617787" cy="37036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E92D0-2ECC-47AB-8EA4-403BED33C4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562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1" cy="324154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1" y="8569430"/>
            <a:ext cx="7485380" cy="38646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49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85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854918" y="847142"/>
            <a:ext cx="3367677" cy="180665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8169" y="847142"/>
            <a:ext cx="9928525" cy="180665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24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68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6" y="9717626"/>
            <a:ext cx="9089391" cy="300350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6" y="6409576"/>
            <a:ext cx="9089391" cy="3308052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3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7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6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48171" y="4939326"/>
            <a:ext cx="6648101" cy="139743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74492" y="4939326"/>
            <a:ext cx="6648102" cy="139743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32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605608"/>
            <a:ext cx="9624060" cy="25204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5" y="3385074"/>
            <a:ext cx="4724775" cy="141073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1532" indent="0">
              <a:buNone/>
              <a:defRPr sz="2300" b="1"/>
            </a:lvl2pPr>
            <a:lvl3pPr marL="1043063" indent="0">
              <a:buNone/>
              <a:defRPr sz="2100" b="1"/>
            </a:lvl3pPr>
            <a:lvl4pPr marL="1564595" indent="0">
              <a:buNone/>
              <a:defRPr sz="1800" b="1"/>
            </a:lvl4pPr>
            <a:lvl5pPr marL="2086127" indent="0">
              <a:buNone/>
              <a:defRPr sz="1800" b="1"/>
            </a:lvl5pPr>
            <a:lvl6pPr marL="2607658" indent="0">
              <a:buNone/>
              <a:defRPr sz="1800" b="1"/>
            </a:lvl6pPr>
            <a:lvl7pPr marL="3129190" indent="0">
              <a:buNone/>
              <a:defRPr sz="1800" b="1"/>
            </a:lvl7pPr>
            <a:lvl8pPr marL="3650721" indent="0">
              <a:buNone/>
              <a:defRPr sz="1800" b="1"/>
            </a:lvl8pPr>
            <a:lvl9pPr marL="4172253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5" y="4795802"/>
            <a:ext cx="4724775" cy="8712955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102" y="3385074"/>
            <a:ext cx="4726631" cy="141073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1532" indent="0">
              <a:buNone/>
              <a:defRPr sz="2300" b="1"/>
            </a:lvl2pPr>
            <a:lvl3pPr marL="1043063" indent="0">
              <a:buNone/>
              <a:defRPr sz="2100" b="1"/>
            </a:lvl3pPr>
            <a:lvl4pPr marL="1564595" indent="0">
              <a:buNone/>
              <a:defRPr sz="1800" b="1"/>
            </a:lvl4pPr>
            <a:lvl5pPr marL="2086127" indent="0">
              <a:buNone/>
              <a:defRPr sz="1800" b="1"/>
            </a:lvl5pPr>
            <a:lvl6pPr marL="2607658" indent="0">
              <a:buNone/>
              <a:defRPr sz="1800" b="1"/>
            </a:lvl6pPr>
            <a:lvl7pPr marL="3129190" indent="0">
              <a:buNone/>
              <a:defRPr sz="1800" b="1"/>
            </a:lvl7pPr>
            <a:lvl8pPr marL="3650721" indent="0">
              <a:buNone/>
              <a:defRPr sz="1800" b="1"/>
            </a:lvl8pPr>
            <a:lvl9pPr marL="4172253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102" y="4795802"/>
            <a:ext cx="4726631" cy="8712955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10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1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34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602106"/>
            <a:ext cx="3518054" cy="256242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602102"/>
            <a:ext cx="5977908" cy="1290665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2" y="3164535"/>
            <a:ext cx="3518054" cy="10344228"/>
          </a:xfrm>
        </p:spPr>
        <p:txBody>
          <a:bodyPr/>
          <a:lstStyle>
            <a:lvl1pPr marL="0" indent="0">
              <a:buNone/>
              <a:defRPr sz="1600"/>
            </a:lvl1pPr>
            <a:lvl2pPr marL="521532" indent="0">
              <a:buNone/>
              <a:defRPr sz="1400"/>
            </a:lvl2pPr>
            <a:lvl3pPr marL="1043063" indent="0">
              <a:buNone/>
              <a:defRPr sz="1100"/>
            </a:lvl3pPr>
            <a:lvl4pPr marL="1564595" indent="0">
              <a:buNone/>
              <a:defRPr sz="1100"/>
            </a:lvl4pPr>
            <a:lvl5pPr marL="2086127" indent="0">
              <a:buNone/>
              <a:defRPr sz="1100"/>
            </a:lvl5pPr>
            <a:lvl6pPr marL="2607658" indent="0">
              <a:buNone/>
              <a:defRPr sz="1100"/>
            </a:lvl6pPr>
            <a:lvl7pPr marL="3129190" indent="0">
              <a:buNone/>
              <a:defRPr sz="1100"/>
            </a:lvl7pPr>
            <a:lvl8pPr marL="3650721" indent="0">
              <a:buNone/>
              <a:defRPr sz="1100"/>
            </a:lvl8pPr>
            <a:lvl9pPr marL="4172253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98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2" y="10585775"/>
            <a:ext cx="6416040" cy="124970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2" y="1351225"/>
            <a:ext cx="6416040" cy="9073515"/>
          </a:xfrm>
        </p:spPr>
        <p:txBody>
          <a:bodyPr/>
          <a:lstStyle>
            <a:lvl1pPr marL="0" indent="0">
              <a:buNone/>
              <a:defRPr sz="3700"/>
            </a:lvl1pPr>
            <a:lvl2pPr marL="521532" indent="0">
              <a:buNone/>
              <a:defRPr sz="3200"/>
            </a:lvl2pPr>
            <a:lvl3pPr marL="1043063" indent="0">
              <a:buNone/>
              <a:defRPr sz="2800"/>
            </a:lvl3pPr>
            <a:lvl4pPr marL="1564595" indent="0">
              <a:buNone/>
              <a:defRPr sz="2300"/>
            </a:lvl4pPr>
            <a:lvl5pPr marL="2086127" indent="0">
              <a:buNone/>
              <a:defRPr sz="2300"/>
            </a:lvl5pPr>
            <a:lvl6pPr marL="2607658" indent="0">
              <a:buNone/>
              <a:defRPr sz="2300"/>
            </a:lvl6pPr>
            <a:lvl7pPr marL="3129190" indent="0">
              <a:buNone/>
              <a:defRPr sz="2300"/>
            </a:lvl7pPr>
            <a:lvl8pPr marL="3650721" indent="0">
              <a:buNone/>
              <a:defRPr sz="2300"/>
            </a:lvl8pPr>
            <a:lvl9pPr marL="4172253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2" y="11835483"/>
            <a:ext cx="6416040" cy="1774796"/>
          </a:xfrm>
        </p:spPr>
        <p:txBody>
          <a:bodyPr/>
          <a:lstStyle>
            <a:lvl1pPr marL="0" indent="0">
              <a:buNone/>
              <a:defRPr sz="1600"/>
            </a:lvl1pPr>
            <a:lvl2pPr marL="521532" indent="0">
              <a:buNone/>
              <a:defRPr sz="1400"/>
            </a:lvl2pPr>
            <a:lvl3pPr marL="1043063" indent="0">
              <a:buNone/>
              <a:defRPr sz="1100"/>
            </a:lvl3pPr>
            <a:lvl4pPr marL="1564595" indent="0">
              <a:buNone/>
              <a:defRPr sz="1100"/>
            </a:lvl4pPr>
            <a:lvl5pPr marL="2086127" indent="0">
              <a:buNone/>
              <a:defRPr sz="1100"/>
            </a:lvl5pPr>
            <a:lvl6pPr marL="2607658" indent="0">
              <a:buNone/>
              <a:defRPr sz="1100"/>
            </a:lvl6pPr>
            <a:lvl7pPr marL="3129190" indent="0">
              <a:buNone/>
              <a:defRPr sz="1100"/>
            </a:lvl7pPr>
            <a:lvl8pPr marL="3650721" indent="0">
              <a:buNone/>
              <a:defRPr sz="1100"/>
            </a:lvl8pPr>
            <a:lvl9pPr marL="4172253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66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2" y="605608"/>
            <a:ext cx="9624060" cy="252042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2" y="3528595"/>
            <a:ext cx="9624060" cy="9980166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1" y="14016349"/>
            <a:ext cx="2495127" cy="805135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5BF2F-80E4-4A77-8836-DACFAC847597}" type="datetimeFigureOut">
              <a:rPr kumimoji="1" lang="ja-JP" altLang="en-US" smtClean="0"/>
              <a:t>2017/5/1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80" y="14016349"/>
            <a:ext cx="3386243" cy="805135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6" y="14016349"/>
            <a:ext cx="2495127" cy="805135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29A03-EC21-480F-94E4-3E4C4EFD68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24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63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9" indent="-391149" algn="l" defTabSz="104306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9" indent="-325958" algn="l" defTabSz="104306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9" indent="-260766" algn="l" defTabSz="104306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61" indent="-260766" algn="l" defTabSz="104306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92" indent="-260766" algn="l" defTabSz="104306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24" indent="-260766" algn="l" defTabSz="104306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55" indent="-260766" algn="l" defTabSz="104306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87" indent="-260766" algn="l" defTabSz="104306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3019" indent="-260766" algn="l" defTabSz="104306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32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63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95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27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58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90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721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53" algn="l" defTabSz="104306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306700" y="512922"/>
            <a:ext cx="10080000" cy="540000"/>
          </a:xfrm>
          <a:solidFill>
            <a:srgbClr val="00B050"/>
          </a:solidFill>
          <a:ln w="38100">
            <a:solidFill>
              <a:schemeClr val="tx1"/>
            </a:solidFill>
          </a:ln>
        </p:spPr>
        <p:txBody>
          <a:bodyPr lIns="72000" tIns="144000" rIns="72000" bIns="7200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defTabSz="745045">
              <a:spcBef>
                <a:spcPts val="0"/>
              </a:spcBef>
            </a:pPr>
            <a:r>
              <a:rPr kumimoji="0" lang="ja-JP" altLang="en-US" sz="3200" b="1" kern="0" spc="122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「空家に</a:t>
            </a:r>
            <a:r>
              <a:rPr kumimoji="0" lang="ja-JP" altLang="en-US" sz="3200" b="1" kern="0" spc="122" dirty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関する相談</a:t>
            </a:r>
            <a:r>
              <a:rPr kumimoji="0" lang="ja-JP" altLang="en-US" sz="3200" b="1" kern="0" spc="122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窓口」の</a:t>
            </a:r>
            <a:r>
              <a:rPr kumimoji="0" lang="ja-JP" altLang="en-US" sz="3200" b="1" kern="0" spc="122" dirty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ご案内</a:t>
            </a:r>
            <a:endParaRPr lang="ja-JP" altLang="en-US" sz="2000" b="1" spc="122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6700" y="1053762"/>
            <a:ext cx="10080000" cy="1260000"/>
          </a:xfrm>
          <a:prstGeom prst="rect">
            <a:avLst/>
          </a:prstGeom>
          <a:solidFill>
            <a:srgbClr val="92D050">
              <a:alpha val="70000"/>
            </a:srgbClr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108000" tIns="108000" rIns="108000" bIns="10800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45045">
              <a:lnSpc>
                <a:spcPts val="2000"/>
              </a:lnSpc>
              <a:defRPr/>
            </a:pPr>
            <a:r>
              <a:rPr lang="ja-JP" altLang="en-US" sz="14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練馬区では、区内に空家を所有</a:t>
            </a:r>
            <a:r>
              <a:rPr lang="ja-JP" altLang="en-US" sz="16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または</a:t>
            </a:r>
            <a:r>
              <a:rPr lang="ja-JP" altLang="en-US" sz="16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管理する皆様が抱える様々な問題について、専門的なアドバイスを受けられるように、以下の各団体と「練馬区における空家等対策に関する協定」を締結しました。</a:t>
            </a:r>
            <a:endParaRPr lang="en-US" altLang="ja-JP" sz="1600" kern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745045">
              <a:lnSpc>
                <a:spcPts val="2000"/>
              </a:lnSpc>
              <a:defRPr/>
            </a:pPr>
            <a:r>
              <a:rPr lang="ja-JP" altLang="en-US" sz="1600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kern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相談窓口を無料で利用することができますので、相談内容に応じてご利用ください。なお、無料で受けられる相談内容は、各団体により取り扱いが異なりますので、お問い合わせの際にご確認ください。</a:t>
            </a:r>
            <a:endParaRPr lang="ja-JP" altLang="en-US" sz="1600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テキスト ボックス 9"/>
          <p:cNvSpPr txBox="1"/>
          <p:nvPr/>
        </p:nvSpPr>
        <p:spPr>
          <a:xfrm>
            <a:off x="324700" y="13567516"/>
            <a:ext cx="10044000" cy="1260000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08000" tIns="108000" rIns="108000" bIns="108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練馬区 環境部 環境課 まち</a:t>
            </a:r>
            <a:r>
              <a:rPr lang="ja-JP" altLang="en-US" sz="20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美化</a:t>
            </a:r>
            <a:r>
              <a:rPr lang="ja-JP" altLang="en-US" sz="20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推進係</a:t>
            </a:r>
            <a:endParaRPr lang="en-US" altLang="ja-JP" sz="2000" kern="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endParaRPr lang="en-US" altLang="ja-JP" sz="1600" kern="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176</a:t>
            </a:r>
            <a:r>
              <a:rPr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8501</a:t>
            </a:r>
            <a:r>
              <a:rPr lang="ja-JP" altLang="en-US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練馬区豊玉北６丁目</a:t>
            </a:r>
            <a:r>
              <a:rPr lang="en-US" altLang="ja-JP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ja-JP" altLang="en-US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１号　練馬区役所本庁舎</a:t>
            </a:r>
            <a:r>
              <a:rPr lang="en-US" altLang="ja-JP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ja-JP" altLang="en-US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</a:t>
            </a:r>
            <a:endParaRPr lang="en-US" altLang="ja-JP" sz="16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電話：</a:t>
            </a:r>
            <a:r>
              <a:rPr lang="en-US" altLang="ja-JP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</a:t>
            </a:r>
            <a:r>
              <a:rPr lang="ja-JP" altLang="en-US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5984</a:t>
            </a:r>
            <a:r>
              <a:rPr lang="ja-JP" altLang="en-US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4709</a:t>
            </a:r>
            <a:r>
              <a:rPr lang="ja-JP" altLang="en-US" sz="16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（ダイヤルイン</a:t>
            </a:r>
            <a:r>
              <a:rPr lang="ja-JP" altLang="en-US" sz="14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134912"/>
              </p:ext>
            </p:extLst>
          </p:nvPr>
        </p:nvGraphicFramePr>
        <p:xfrm>
          <a:off x="331823" y="2546764"/>
          <a:ext cx="10029752" cy="1077291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468971"/>
                <a:gridCol w="3462431"/>
                <a:gridCol w="4098350"/>
              </a:tblGrid>
              <a:tr h="4442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窓口</a:t>
                      </a:r>
                      <a:endParaRPr kumimoji="1" lang="ja-JP" altLang="en-US" sz="17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相談内容</a:t>
                      </a:r>
                      <a:endParaRPr kumimoji="1" lang="ja-JP" altLang="en-US" sz="17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連絡先・受付時間</a:t>
                      </a:r>
                      <a:endParaRPr kumimoji="1" lang="ja-JP" altLang="en-US" sz="17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915"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東京司法書士会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空き家の相続・登記、財産管理、成年後見等に関すること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電話番号：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3353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2700</a:t>
                      </a: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受付時間：月～金曜日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45</a:t>
                      </a: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（祝休日、年末年始を除く）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東京都行政書士会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空き家の所有者と相続人の調査確認、相続手続、遺言書の作成相談、成年後見に関すること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電話番号：</a:t>
                      </a:r>
                      <a:r>
                        <a:rPr kumimoji="1" lang="en-US" altLang="ja-JP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</a:t>
                      </a:r>
                      <a:r>
                        <a:rPr kumimoji="1"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5489</a:t>
                      </a:r>
                      <a:r>
                        <a:rPr kumimoji="1"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2411</a:t>
                      </a:r>
                    </a:p>
                    <a:p>
                      <a:pPr algn="l"/>
                      <a:r>
                        <a:rPr kumimoji="1" lang="ja-JP" altLang="en-US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受付時間：月～金曜日</a:t>
                      </a:r>
                      <a:endParaRPr kumimoji="1" lang="en-US" altLang="ja-JP" sz="16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en-US" altLang="ja-JP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</a:p>
                    <a:p>
                      <a:pPr algn="l"/>
                      <a:r>
                        <a:rPr kumimoji="1" lang="ja-JP" altLang="en-US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（祝休日、年末年始を除く）</a:t>
                      </a: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192"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公益社団法人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東京都宅地建物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取引業協会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（不動産相談所）</a:t>
                      </a:r>
                      <a:endParaRPr kumimoji="1" lang="ja-JP" altLang="en-US" sz="1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空き家の売買や賃貸に関すること</a:t>
                      </a: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電話番号：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3264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8000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受付時間：月～金曜日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（祝休日および年末年始など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協会休業日を除く）</a:t>
                      </a: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244"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公益社団法人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全日本不動産協会東京都本部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一般社団法人</a:t>
                      </a:r>
                      <a:endParaRPr kumimoji="1" lang="en-US" altLang="ja-JP" sz="17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東京都不動産協会</a:t>
                      </a:r>
                      <a:endParaRPr kumimoji="1" lang="en-US" altLang="ja-JP" sz="17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7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新宿相談室</a:t>
                      </a:r>
                      <a:r>
                        <a:rPr kumimoji="1" lang="en-US" altLang="ja-JP" sz="17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20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不動産取引に関すること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1043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1043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20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不動産取引に関する法律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1043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 相談（面談）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1043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1043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20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不動産取引に関する税務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1043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 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相談（面談）</a:t>
                      </a: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電話番号：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5338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0370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の受付時間：月・水・金曜日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</a:t>
                      </a:r>
                      <a:r>
                        <a:rPr kumimoji="1" lang="ja-JP" altLang="en-US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</a:p>
                    <a:p>
                      <a:pPr algn="l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の受付時間：火・木曜日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</a:t>
                      </a:r>
                      <a:r>
                        <a:rPr kumimoji="1" lang="ja-JP" altLang="en-US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の受付時間：毎月第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・第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木曜日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  </a:t>
                      </a: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r>
                        <a:rPr kumimoji="1" lang="ja-JP" altLang="en-US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00</a:t>
                      </a:r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（１～３いずれも祝休日および年末年始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など協会休業日を除く）</a:t>
                      </a: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147"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一般社団法人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東京都建築士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事務所協会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練馬支部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空き家の利活用の調査や建築に関すること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電話番号：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6908-0706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問合時間：月～金曜日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</a:p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（祝休日、年末年始を除く）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相談時間： 問合せの上、毎月第４月曜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 日に区役所１階アトリウム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 で開催する建築相談に原則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16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来会のこと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9318" marR="129318" marT="64657" marB="64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8322038" y="191586"/>
            <a:ext cx="2088000" cy="288000"/>
          </a:xfrm>
          <a:prstGeom prst="rect">
            <a:avLst/>
          </a:prstGeom>
        </p:spPr>
        <p:txBody>
          <a:bodyPr wrap="none" lIns="72000" tIns="72000" rIns="72000" bIns="72000" anchor="ctr" anchorCtr="1">
            <a:noAutofit/>
          </a:bodyPr>
          <a:lstStyle/>
          <a:p>
            <a:pPr algn="r"/>
            <a:r>
              <a:rPr lang="ja-JP" altLang="en-US" sz="14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4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4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1400" kern="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月１日版）</a:t>
            </a:r>
            <a:endParaRPr lang="en-US" altLang="ja-JP" sz="1400" kern="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223</Words>
  <Application>Microsoft Office PowerPoint</Application>
  <PresentationFormat>ユーザー設定</PresentationFormat>
  <Paragraphs>70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「空家に関する相談窓口」のご案内</vt:lpstr>
    </vt:vector>
  </TitlesOfParts>
  <Company>練馬区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練馬区空き家等対策に関する基本的な方針</dc:title>
  <dc:creator>nerima</dc:creator>
  <cp:lastModifiedBy>nerima</cp:lastModifiedBy>
  <cp:revision>139</cp:revision>
  <cp:lastPrinted>2017-05-01T05:45:16Z</cp:lastPrinted>
  <dcterms:created xsi:type="dcterms:W3CDTF">2016-08-03T00:22:36Z</dcterms:created>
  <dcterms:modified xsi:type="dcterms:W3CDTF">2017-05-01T05:45:39Z</dcterms:modified>
</cp:coreProperties>
</file>