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RMj78DSb1g0I+SwPIJwcTcGC9w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80EC3-0956-3EA9-EEB4-7094CD37CF49}" name="下澤　大" initials="0" userId="S::02969297@city.nerima.tokyo.jp::685f676c-699a-4d7c-8eec-4500f6f2b1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02" y="102"/>
      </p:cViewPr>
      <p:guideLst>
        <p:guide orient="horz" pos="209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e997c746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1e997c7467_0_6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11e997c7467_0_6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e997c746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1e997c7467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1e997c7467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e997c746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1e997c7467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11e997c7467_0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e997c746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1e997c7467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1e997c7467_0_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e997c7467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1e997c7467_0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11e997c7467_0_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e997c746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1e997c7467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11e997c7467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e997c7467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11e997c7467_0_5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11e997c7467_0_5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e997c7467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1e997c7467_0_6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11e997c7467_0_6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11e997c7467_0_116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15" name="Google Shape;15;g11e997c7467_0_116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rgbClr val="007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11e997c7467_0_116"/>
            <p:cNvSpPr/>
            <p:nvPr/>
          </p:nvSpPr>
          <p:spPr>
            <a:xfrm>
              <a:off x="539400" y="533750"/>
              <a:ext cx="8827200" cy="5784300"/>
            </a:xfrm>
            <a:prstGeom prst="roundRect">
              <a:avLst>
                <a:gd name="adj" fmla="val 25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g11e997c7467_0_116"/>
          <p:cNvSpPr txBox="1">
            <a:spLocks noGrp="1"/>
          </p:cNvSpPr>
          <p:nvPr>
            <p:ph type="ctrTitle"/>
          </p:nvPr>
        </p:nvSpPr>
        <p:spPr>
          <a:xfrm>
            <a:off x="1427050" y="1298925"/>
            <a:ext cx="70485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4800"/>
              <a:buFont typeface="Meiryo"/>
              <a:buNone/>
              <a:defRPr sz="4800" b="1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8" name="Google Shape;18;g11e997c7467_0_116"/>
          <p:cNvSpPr txBox="1">
            <a:spLocks noGrp="1"/>
          </p:cNvSpPr>
          <p:nvPr>
            <p:ph type="subTitle" idx="1"/>
          </p:nvPr>
        </p:nvSpPr>
        <p:spPr>
          <a:xfrm>
            <a:off x="1427050" y="2900550"/>
            <a:ext cx="70485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9" name="Google Shape;19;g11e997c7467_0_116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0" name="Google Shape;20;g11e997c7467_0_116"/>
          <p:cNvSpPr/>
          <p:nvPr/>
        </p:nvSpPr>
        <p:spPr>
          <a:xfrm>
            <a:off x="1427125" y="3829650"/>
            <a:ext cx="7048500" cy="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e997c7467_0_155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中央揃え]タイトル+テキスト">
  <p:cSld name="[中央揃え]タイトル+テキスト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e997c7467_0_15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3" name="Google Shape;63;g11e997c7467_0_157"/>
          <p:cNvSpPr txBox="1">
            <a:spLocks noGrp="1"/>
          </p:cNvSpPr>
          <p:nvPr>
            <p:ph type="body" idx="1"/>
          </p:nvPr>
        </p:nvSpPr>
        <p:spPr>
          <a:xfrm>
            <a:off x="631825" y="1239367"/>
            <a:ext cx="8642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g11e997c7467_0_157"/>
          <p:cNvSpPr txBox="1">
            <a:spLocks noGrp="1"/>
          </p:cNvSpPr>
          <p:nvPr>
            <p:ph type="body" idx="2"/>
          </p:nvPr>
        </p:nvSpPr>
        <p:spPr>
          <a:xfrm>
            <a:off x="631825" y="1849999"/>
            <a:ext cx="86424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rgbClr val="AD0003"/>
              </a:buClr>
              <a:buSzPts val="1800"/>
              <a:buFont typeface="Calibri"/>
              <a:buNone/>
              <a:defRPr sz="18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1e997c7467_0_157"/>
          <p:cNvSpPr txBox="1">
            <a:spLocks noGrp="1"/>
          </p:cNvSpPr>
          <p:nvPr>
            <p:ph type="title"/>
          </p:nvPr>
        </p:nvSpPr>
        <p:spPr>
          <a:xfrm>
            <a:off x="617130" y="571426"/>
            <a:ext cx="86688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1e997c7467_0_157"/>
          <p:cNvSpPr txBox="1">
            <a:spLocks noGrp="1"/>
          </p:cNvSpPr>
          <p:nvPr>
            <p:ph type="body" idx="3"/>
          </p:nvPr>
        </p:nvSpPr>
        <p:spPr>
          <a:xfrm>
            <a:off x="631825" y="2514777"/>
            <a:ext cx="8642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rgbClr val="AD0003"/>
              </a:buClr>
              <a:buSzPts val="1575"/>
              <a:buFont typeface="Calibri"/>
              <a:buNone/>
              <a:defRPr sz="1575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11e997c7467_0_157"/>
          <p:cNvSpPr txBox="1">
            <a:spLocks noGrp="1"/>
          </p:cNvSpPr>
          <p:nvPr>
            <p:ph type="body" idx="4"/>
          </p:nvPr>
        </p:nvSpPr>
        <p:spPr>
          <a:xfrm>
            <a:off x="631825" y="3202487"/>
            <a:ext cx="8642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3786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3"/>
              <a:buFont typeface="Calibri"/>
              <a:buChar char="•"/>
              <a:defRPr sz="1575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11e997c7467_0_157"/>
          <p:cNvSpPr txBox="1">
            <a:spLocks noGrp="1"/>
          </p:cNvSpPr>
          <p:nvPr>
            <p:ph type="body" idx="5"/>
          </p:nvPr>
        </p:nvSpPr>
        <p:spPr>
          <a:xfrm>
            <a:off x="631825" y="4141436"/>
            <a:ext cx="8642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rgbClr val="AD0003"/>
              </a:buClr>
              <a:buSzPts val="1575"/>
              <a:buFont typeface="Calibri"/>
              <a:buNone/>
              <a:defRPr sz="1575" b="0" i="1"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11e997c7467_0_157"/>
          <p:cNvSpPr txBox="1">
            <a:spLocks noGrp="1"/>
          </p:cNvSpPr>
          <p:nvPr>
            <p:ph type="body" idx="6"/>
          </p:nvPr>
        </p:nvSpPr>
        <p:spPr>
          <a:xfrm>
            <a:off x="631825" y="5382053"/>
            <a:ext cx="864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AD0003"/>
              </a:buClr>
              <a:buSzPts val="1350"/>
              <a:buFont typeface="Arial"/>
              <a:buNone/>
              <a:defRPr sz="1350" b="0">
                <a:solidFill>
                  <a:srgbClr val="787D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11e997c7467_0_157"/>
          <p:cNvSpPr txBox="1">
            <a:spLocks noGrp="1"/>
          </p:cNvSpPr>
          <p:nvPr>
            <p:ph type="body" idx="7"/>
          </p:nvPr>
        </p:nvSpPr>
        <p:spPr>
          <a:xfrm>
            <a:off x="630374" y="3625612"/>
            <a:ext cx="8642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3786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3"/>
              <a:buFont typeface="Calibri"/>
              <a:buChar char="•"/>
              <a:defRPr sz="1575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11e997c7467_0_15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1e997c7467_0_123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3300"/>
              <a:buFont typeface="Meiryo"/>
              <a:buNone/>
              <a:defRPr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23" name="Google Shape;23;g11e997c7467_0_123"/>
          <p:cNvSpPr txBox="1">
            <a:spLocks noGrp="1"/>
          </p:cNvSpPr>
          <p:nvPr>
            <p:ph type="body" idx="1"/>
          </p:nvPr>
        </p:nvSpPr>
        <p:spPr>
          <a:xfrm>
            <a:off x="337675" y="1151399"/>
            <a:ext cx="9230700" cy="50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iryo"/>
              <a:buChar char="●"/>
              <a:defRPr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○"/>
              <a:defRPr>
                <a:latin typeface="Meiryo"/>
                <a:ea typeface="Meiryo"/>
                <a:cs typeface="Meiryo"/>
                <a:sym typeface="Meiryo"/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■"/>
              <a:defRPr>
                <a:latin typeface="Meiryo"/>
                <a:ea typeface="Meiryo"/>
                <a:cs typeface="Meiryo"/>
                <a:sym typeface="Meiryo"/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●"/>
              <a:defRPr>
                <a:latin typeface="Meiryo"/>
                <a:ea typeface="Meiryo"/>
                <a:cs typeface="Meiryo"/>
                <a:sym typeface="Meiryo"/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○"/>
              <a:defRPr>
                <a:latin typeface="Meiryo"/>
                <a:ea typeface="Meiryo"/>
                <a:cs typeface="Meiryo"/>
                <a:sym typeface="Meiryo"/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■"/>
              <a:defRPr>
                <a:latin typeface="Meiryo"/>
                <a:ea typeface="Meiryo"/>
                <a:cs typeface="Meiryo"/>
                <a:sym typeface="Meiryo"/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●"/>
              <a:defRPr>
                <a:latin typeface="Meiryo"/>
                <a:ea typeface="Meiryo"/>
                <a:cs typeface="Meiryo"/>
                <a:sym typeface="Meiryo"/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○"/>
              <a:defRPr>
                <a:latin typeface="Meiryo"/>
                <a:ea typeface="Meiryo"/>
                <a:cs typeface="Meiryo"/>
                <a:sym typeface="Meiryo"/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■"/>
              <a:defRPr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24" name="Google Shape;24;g11e997c7467_0_123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" name="Google Shape;25;g11e997c7467_0_123"/>
          <p:cNvSpPr/>
          <p:nvPr/>
        </p:nvSpPr>
        <p:spPr>
          <a:xfrm>
            <a:off x="337675" y="221900"/>
            <a:ext cx="64200" cy="763500"/>
          </a:xfrm>
          <a:prstGeom prst="rect">
            <a:avLst/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e997c7467_0_127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e997c7467_0_127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4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g11e997c7467_0_127"/>
          <p:cNvSpPr txBox="1">
            <a:spLocks noGrp="1"/>
          </p:cNvSpPr>
          <p:nvPr>
            <p:ph type="body" idx="2"/>
          </p:nvPr>
        </p:nvSpPr>
        <p:spPr>
          <a:xfrm>
            <a:off x="5235100" y="1536633"/>
            <a:ext cx="4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" name="Google Shape;35;g11e997c7467_0_127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e997c7467_0_132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1e997c7467_0_13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e997c7467_0_135"/>
          <p:cNvSpPr txBox="1">
            <a:spLocks noGrp="1"/>
          </p:cNvSpPr>
          <p:nvPr>
            <p:ph type="title"/>
          </p:nvPr>
        </p:nvSpPr>
        <p:spPr>
          <a:xfrm>
            <a:off x="337675" y="740800"/>
            <a:ext cx="3042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g11e997c7467_0_135"/>
          <p:cNvSpPr txBox="1">
            <a:spLocks noGrp="1"/>
          </p:cNvSpPr>
          <p:nvPr>
            <p:ph type="body" idx="1"/>
          </p:nvPr>
        </p:nvSpPr>
        <p:spPr>
          <a:xfrm>
            <a:off x="337675" y="1852800"/>
            <a:ext cx="3042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2" name="Google Shape;42;g11e997c7467_0_135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e997c7467_0_139"/>
          <p:cNvSpPr txBox="1">
            <a:spLocks noGrp="1"/>
          </p:cNvSpPr>
          <p:nvPr>
            <p:ph type="title"/>
          </p:nvPr>
        </p:nvSpPr>
        <p:spPr>
          <a:xfrm>
            <a:off x="531104" y="600200"/>
            <a:ext cx="68985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11e997c7467_0_139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e997c7467_0_142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11e997c7467_0_142"/>
          <p:cNvSpPr txBox="1">
            <a:spLocks noGrp="1"/>
          </p:cNvSpPr>
          <p:nvPr>
            <p:ph type="title"/>
          </p:nvPr>
        </p:nvSpPr>
        <p:spPr>
          <a:xfrm>
            <a:off x="287625" y="1644233"/>
            <a:ext cx="43824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49" name="Google Shape;49;g11e997c7467_0_142"/>
          <p:cNvSpPr txBox="1">
            <a:spLocks noGrp="1"/>
          </p:cNvSpPr>
          <p:nvPr>
            <p:ph type="subTitle" idx="1"/>
          </p:nvPr>
        </p:nvSpPr>
        <p:spPr>
          <a:xfrm>
            <a:off x="287625" y="3737433"/>
            <a:ext cx="43824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g11e997c7467_0_142"/>
          <p:cNvSpPr txBox="1">
            <a:spLocks noGrp="1"/>
          </p:cNvSpPr>
          <p:nvPr>
            <p:ph type="body" idx="2"/>
          </p:nvPr>
        </p:nvSpPr>
        <p:spPr>
          <a:xfrm>
            <a:off x="5351125" y="965433"/>
            <a:ext cx="41568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11e997c7467_0_14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e997c7467_0_148"/>
          <p:cNvSpPr txBox="1">
            <a:spLocks noGrp="1"/>
          </p:cNvSpPr>
          <p:nvPr>
            <p:ph type="body" idx="1"/>
          </p:nvPr>
        </p:nvSpPr>
        <p:spPr>
          <a:xfrm>
            <a:off x="337675" y="5640767"/>
            <a:ext cx="64986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g11e997c7467_0_148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e997c7467_0_151"/>
          <p:cNvSpPr txBox="1">
            <a:spLocks noGrp="1"/>
          </p:cNvSpPr>
          <p:nvPr>
            <p:ph type="title" hasCustomPrompt="1"/>
          </p:nvPr>
        </p:nvSpPr>
        <p:spPr>
          <a:xfrm>
            <a:off x="337675" y="1474833"/>
            <a:ext cx="923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57" name="Google Shape;57;g11e997c7467_0_151"/>
          <p:cNvSpPr txBox="1">
            <a:spLocks noGrp="1"/>
          </p:cNvSpPr>
          <p:nvPr>
            <p:ph type="body" idx="1"/>
          </p:nvPr>
        </p:nvSpPr>
        <p:spPr>
          <a:xfrm>
            <a:off x="337675" y="4202967"/>
            <a:ext cx="923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11e997c7467_0_15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e997c7467_0_112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1e997c7467_0_112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1e997c7467_0_11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2.jpki.go.jp/prepare/pdf/nfclist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s://play.google.com/store/apps/details?id=me.x.id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apps.apple.com/jp/app/xid/id1495147544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539400" y="533750"/>
            <a:ext cx="8827200" cy="5784300"/>
          </a:xfrm>
          <a:prstGeom prst="roundRect">
            <a:avLst>
              <a:gd name="adj" fmla="val 25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1427050" y="2914750"/>
            <a:ext cx="7048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 lnSpcReduction="10000"/>
          </a:bodyPr>
          <a:lstStyle/>
          <a:p>
            <a:pPr marL="0" lvl="0" indent="0" algn="l">
              <a:lnSpc>
                <a:spcPct val="115000"/>
              </a:lnSpc>
            </a:pPr>
            <a:r>
              <a:rPr 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こちらは、</a:t>
            </a:r>
            <a:r>
              <a:rPr lang="ja-JP" altLang="en-US" dirty="0">
                <a:solidFill>
                  <a:schemeClr val="dk1"/>
                </a:solidFill>
              </a:rPr>
              <a:t>練馬区</a:t>
            </a:r>
            <a:r>
              <a:rPr lang="ja-JP" altLang="ja-JP" dirty="0">
                <a:solidFill>
                  <a:schemeClr val="dk1"/>
                </a:solidFill>
              </a:rPr>
              <a:t>の</a:t>
            </a:r>
            <a:r>
              <a:rPr lang="ja-JP" altLang="en-US" dirty="0">
                <a:solidFill>
                  <a:schemeClr val="dk1"/>
                </a:solidFill>
              </a:rPr>
              <a:t>手続きでマイナンバーカードの公的個人認証を用いた</a:t>
            </a: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オンライン</a:t>
            </a:r>
            <a:r>
              <a:rPr 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申請することができるサービスです。</a:t>
            </a:r>
            <a:endParaRPr sz="14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1427050" y="3942375"/>
            <a:ext cx="7048500" cy="1683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申請の流れ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 電子申請システム（LoGoフォーム）へアクセス</a:t>
            </a:r>
            <a:b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 「xIDのアプリ」を利用して本人確認（xID認証）を実施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 入力フォームへ申請内容を入力して送信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④ 「xIDアプリ」を利用して公的個人認証を実施して完了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1427125" y="3829650"/>
            <a:ext cx="7048500" cy="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 b="5846"/>
          <a:stretch/>
        </p:blipFill>
        <p:spPr>
          <a:xfrm>
            <a:off x="6011475" y="3736775"/>
            <a:ext cx="3025174" cy="22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/>
          <p:cNvSpPr/>
          <p:nvPr/>
        </p:nvSpPr>
        <p:spPr>
          <a:xfrm>
            <a:off x="1427050" y="6040184"/>
            <a:ext cx="4982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本資料に係る画像・情報提供：開発元　株式会社トラストバンク</a:t>
            </a:r>
          </a:p>
        </p:txBody>
      </p:sp>
      <p:sp>
        <p:nvSpPr>
          <p:cNvPr id="11" name="Google Shape;78;p1"/>
          <p:cNvSpPr txBox="1">
            <a:spLocks noGrp="1"/>
          </p:cNvSpPr>
          <p:nvPr>
            <p:ph type="ctrTitle"/>
          </p:nvPr>
        </p:nvSpPr>
        <p:spPr>
          <a:xfrm>
            <a:off x="0" y="533750"/>
            <a:ext cx="9906000" cy="54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2800" dirty="0"/>
              <a:t>練馬区</a:t>
            </a:r>
            <a:r>
              <a:rPr lang="ja-JP" sz="2800" b="1" dirty="0">
                <a:sym typeface="Meiryo"/>
              </a:rPr>
              <a:t>オンライン申請操作手順</a:t>
            </a:r>
            <a:endParaRPr sz="2800" b="1" dirty="0">
              <a:sym typeface="Meiryo"/>
            </a:endParaRPr>
          </a:p>
        </p:txBody>
      </p:sp>
      <p:sp>
        <p:nvSpPr>
          <p:cNvPr id="12" name="Google Shape;78;p1"/>
          <p:cNvSpPr txBox="1">
            <a:spLocks/>
          </p:cNvSpPr>
          <p:nvPr/>
        </p:nvSpPr>
        <p:spPr>
          <a:xfrm>
            <a:off x="0" y="1076037"/>
            <a:ext cx="9906000" cy="183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4800"/>
              <a:buFont typeface="Meiryo"/>
              <a:buNone/>
              <a:def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algn="ctr">
              <a:buSzPts val="990"/>
            </a:pPr>
            <a:r>
              <a:rPr lang="ja-JP" altLang="en-US" sz="4000" dirty="0"/>
              <a:t>公的個人認証が必要な手続</a:t>
            </a:r>
            <a:endParaRPr lang="en-US" altLang="ja-JP" sz="4000" dirty="0"/>
          </a:p>
          <a:p>
            <a:pPr algn="ctr">
              <a:buSzPts val="990"/>
            </a:pPr>
            <a:r>
              <a:rPr lang="ja-JP" altLang="en-US" sz="2800"/>
              <a:t>（スマートフォンのみを</a:t>
            </a:r>
            <a:r>
              <a:rPr lang="ja-JP" altLang="en-US" sz="2800" dirty="0"/>
              <a:t>使用）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e997c7467_0_686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04.公的個人認証の実施</a:t>
            </a:r>
            <a:endParaRPr/>
          </a:p>
        </p:txBody>
      </p:sp>
      <p:grpSp>
        <p:nvGrpSpPr>
          <p:cNvPr id="407" name="Google Shape;407;g11e997c7467_0_686"/>
          <p:cNvGrpSpPr/>
          <p:nvPr/>
        </p:nvGrpSpPr>
        <p:grpSpPr>
          <a:xfrm>
            <a:off x="342925" y="1122950"/>
            <a:ext cx="2097500" cy="5094600"/>
            <a:chOff x="342925" y="1122950"/>
            <a:chExt cx="2097500" cy="5094600"/>
          </a:xfrm>
        </p:grpSpPr>
        <p:sp>
          <p:nvSpPr>
            <p:cNvPr id="408" name="Google Shape;408;g11e997c7467_0_686"/>
            <p:cNvSpPr/>
            <p:nvPr/>
          </p:nvSpPr>
          <p:spPr>
            <a:xfrm>
              <a:off x="352425" y="1122950"/>
              <a:ext cx="2088000" cy="5094600"/>
            </a:xfrm>
            <a:prstGeom prst="roundRect">
              <a:avLst>
                <a:gd name="adj" fmla="val 6635"/>
              </a:avLst>
            </a:prstGeom>
            <a:solidFill>
              <a:srgbClr val="E5F6FF"/>
            </a:solidFill>
            <a:ln>
              <a:noFill/>
            </a:ln>
          </p:spPr>
          <p:txBody>
            <a:bodyPr spcFirstLastPara="1" wrap="square" lIns="144000" tIns="3888000" rIns="14400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「正しく公的個人認証されました」と表示されます。</a:t>
              </a:r>
              <a:r>
                <a:rPr lang="ja-JP" sz="1200" b="1" i="0" u="none" strike="noStrike" cap="none">
                  <a:solidFill>
                    <a:srgbClr val="C00000"/>
                  </a:solidFill>
                  <a:highlight>
                    <a:schemeClr val="lt1"/>
                  </a:highlight>
                  <a:latin typeface="Meiryo"/>
                  <a:ea typeface="Meiryo"/>
                  <a:cs typeface="Meiryo"/>
                  <a:sym typeface="Meiryo"/>
                </a:rPr>
                <a:t>この時、「戻る」ボタンを押さないでください。</a:t>
              </a: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409" name="Google Shape;409;g11e997c7467_0_686"/>
            <p:cNvSpPr/>
            <p:nvPr/>
          </p:nvSpPr>
          <p:spPr>
            <a:xfrm>
              <a:off x="342925" y="1239463"/>
              <a:ext cx="20880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ja-JP" altLang="en-US" sz="4800" b="1" dirty="0">
                  <a:solidFill>
                    <a:srgbClr val="007BBB"/>
                  </a:solidFill>
                  <a:latin typeface="Meiryo"/>
                  <a:ea typeface="Meiryo"/>
                  <a:cs typeface="Meiryo"/>
                  <a:sym typeface="Meiryo"/>
                </a:rPr>
                <a:t>⑱</a:t>
              </a:r>
              <a:endParaRPr sz="4800" b="1" i="0" u="none" strike="noStrike" cap="none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410" name="Google Shape;410;g11e997c7467_0_686"/>
          <p:cNvSpPr/>
          <p:nvPr/>
        </p:nvSpPr>
        <p:spPr>
          <a:xfrm>
            <a:off x="270220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画面が切り替わります。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そのまま次の手順を実施します。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1" name="Google Shape;411;g11e997c7467_0_686"/>
          <p:cNvSpPr/>
          <p:nvPr/>
        </p:nvSpPr>
        <p:spPr>
          <a:xfrm>
            <a:off x="506121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72000" tIns="3816000" rIns="72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スマートフォンの画面下から上へ指を滑らせてスワイプし、起動中のアプリの一覧を表示します。指を滑らせてスワイプし、「WEBブラウザ」をタップして操作するアプリを切り替えます。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2" name="Google Shape;412;g11e997c7467_0_686"/>
          <p:cNvSpPr/>
          <p:nvPr/>
        </p:nvSpPr>
        <p:spPr>
          <a:xfrm>
            <a:off x="269635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⑲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3" name="Google Shape;413;g11e997c7467_0_686"/>
          <p:cNvSpPr/>
          <p:nvPr/>
        </p:nvSpPr>
        <p:spPr>
          <a:xfrm>
            <a:off x="50612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⑳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4" name="Google Shape;414;g11e997c7467_0_686"/>
          <p:cNvSpPr/>
          <p:nvPr/>
        </p:nvSpPr>
        <p:spPr>
          <a:xfrm rot="5400000">
            <a:off x="47225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11e997c7467_0_686"/>
          <p:cNvPicPr preferRelativeResize="0"/>
          <p:nvPr/>
        </p:nvPicPr>
        <p:blipFill rotWithShape="1">
          <a:blip r:embed="rId3">
            <a:alphaModFix/>
          </a:blip>
          <a:srcRect l="1663" t="1028" r="1633" b="910"/>
          <a:stretch/>
        </p:blipFill>
        <p:spPr>
          <a:xfrm>
            <a:off x="6365350" y="3368888"/>
            <a:ext cx="685800" cy="1440000"/>
          </a:xfrm>
          <a:prstGeom prst="roundRect">
            <a:avLst>
              <a:gd name="adj" fmla="val 12606"/>
            </a:avLst>
          </a:prstGeom>
          <a:noFill/>
          <a:ln>
            <a:noFill/>
          </a:ln>
        </p:spPr>
      </p:pic>
      <p:pic>
        <p:nvPicPr>
          <p:cNvPr id="416" name="Google Shape;416;g11e997c7467_0_686"/>
          <p:cNvPicPr preferRelativeResize="0"/>
          <p:nvPr/>
        </p:nvPicPr>
        <p:blipFill rotWithShape="1">
          <a:blip r:embed="rId4">
            <a:alphaModFix/>
          </a:blip>
          <a:srcRect t="417"/>
          <a:stretch/>
        </p:blipFill>
        <p:spPr>
          <a:xfrm>
            <a:off x="3020050" y="1989000"/>
            <a:ext cx="1452300" cy="2880000"/>
          </a:xfrm>
          <a:prstGeom prst="roundRect">
            <a:avLst>
              <a:gd name="adj" fmla="val 14674"/>
            </a:avLst>
          </a:prstGeom>
          <a:noFill/>
          <a:ln>
            <a:noFill/>
          </a:ln>
        </p:spPr>
      </p:pic>
      <p:sp>
        <p:nvSpPr>
          <p:cNvPr id="417" name="Google Shape;417;g11e997c7467_0_686"/>
          <p:cNvSpPr/>
          <p:nvPr/>
        </p:nvSpPr>
        <p:spPr>
          <a:xfrm>
            <a:off x="6447175" y="3506000"/>
            <a:ext cx="390900" cy="11022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1e997c7467_0_686"/>
          <p:cNvSpPr txBox="1"/>
          <p:nvPr/>
        </p:nvSpPr>
        <p:spPr>
          <a:xfrm>
            <a:off x="6231050" y="2042450"/>
            <a:ext cx="11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スワイプ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419" name="Google Shape;419;g11e997c7467_0_686"/>
          <p:cNvGrpSpPr/>
          <p:nvPr/>
        </p:nvGrpSpPr>
        <p:grpSpPr>
          <a:xfrm>
            <a:off x="5569387" y="1955788"/>
            <a:ext cx="737280" cy="1440000"/>
            <a:chOff x="7588062" y="2028825"/>
            <a:chExt cx="921600" cy="1800000"/>
          </a:xfrm>
        </p:grpSpPr>
        <p:pic>
          <p:nvPicPr>
            <p:cNvPr id="420" name="Google Shape;420;g11e997c7467_0_686"/>
            <p:cNvPicPr preferRelativeResize="0"/>
            <p:nvPr/>
          </p:nvPicPr>
          <p:blipFill rotWithShape="1">
            <a:blip r:embed="rId5">
              <a:alphaModFix/>
            </a:blip>
            <a:srcRect t="813" r="1350"/>
            <a:stretch/>
          </p:blipFill>
          <p:spPr>
            <a:xfrm>
              <a:off x="7588062" y="2028825"/>
              <a:ext cx="921600" cy="1800000"/>
            </a:xfrm>
            <a:prstGeom prst="roundRect">
              <a:avLst>
                <a:gd name="adj" fmla="val 13705"/>
              </a:avLst>
            </a:prstGeom>
            <a:noFill/>
            <a:ln>
              <a:noFill/>
            </a:ln>
          </p:spPr>
        </p:pic>
        <p:sp>
          <p:nvSpPr>
            <p:cNvPr id="421" name="Google Shape;421;g11e997c7467_0_686"/>
            <p:cNvSpPr/>
            <p:nvPr/>
          </p:nvSpPr>
          <p:spPr>
            <a:xfrm>
              <a:off x="7841700" y="2081250"/>
              <a:ext cx="414300" cy="1680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EE8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2" name="Google Shape;422;g11e997c7467_0_686"/>
          <p:cNvPicPr preferRelativeResize="0"/>
          <p:nvPr/>
        </p:nvPicPr>
        <p:blipFill rotWithShape="1">
          <a:blip r:embed="rId4">
            <a:alphaModFix/>
          </a:blip>
          <a:srcRect t="417"/>
          <a:stretch/>
        </p:blipFill>
        <p:spPr>
          <a:xfrm>
            <a:off x="5575325" y="1955788"/>
            <a:ext cx="725400" cy="1440000"/>
          </a:xfrm>
          <a:prstGeom prst="roundRect">
            <a:avLst>
              <a:gd name="adj" fmla="val 14674"/>
            </a:avLst>
          </a:prstGeom>
          <a:noFill/>
          <a:ln>
            <a:noFill/>
          </a:ln>
        </p:spPr>
      </p:pic>
      <p:sp>
        <p:nvSpPr>
          <p:cNvPr id="423" name="Google Shape;423;g11e997c7467_0_686"/>
          <p:cNvSpPr/>
          <p:nvPr/>
        </p:nvSpPr>
        <p:spPr>
          <a:xfrm>
            <a:off x="5772272" y="2042440"/>
            <a:ext cx="331500" cy="1344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E82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g11e997c7467_0_686"/>
          <p:cNvPicPr preferRelativeResize="0"/>
          <p:nvPr/>
        </p:nvPicPr>
        <p:blipFill rotWithShape="1">
          <a:blip r:embed="rId6">
            <a:alphaModFix/>
          </a:blip>
          <a:srcRect r="16812" b="6515"/>
          <a:stretch/>
        </p:blipFill>
        <p:spPr>
          <a:xfrm flipH="1">
            <a:off x="5107400" y="3321050"/>
            <a:ext cx="840901" cy="8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11e997c7467_0_686"/>
          <p:cNvSpPr txBox="1"/>
          <p:nvPr/>
        </p:nvSpPr>
        <p:spPr>
          <a:xfrm>
            <a:off x="5772275" y="4273625"/>
            <a:ext cx="11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6" name="Google Shape;426;g11e997c7467_0_686"/>
          <p:cNvSpPr/>
          <p:nvPr/>
        </p:nvSpPr>
        <p:spPr>
          <a:xfrm>
            <a:off x="74226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「電子申請システム」のページが開かれるので、「送信完了」と表示されていることを確認します。手順は以上で終了です。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7" name="Google Shape;427;g11e997c7467_0_686"/>
          <p:cNvSpPr/>
          <p:nvPr/>
        </p:nvSpPr>
        <p:spPr>
          <a:xfrm>
            <a:off x="74131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㉑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28" name="Google Shape;428;g11e997c7467_0_686"/>
          <p:cNvPicPr preferRelativeResize="0"/>
          <p:nvPr/>
        </p:nvPicPr>
        <p:blipFill rotWithShape="1">
          <a:blip r:embed="rId7">
            <a:alphaModFix/>
          </a:blip>
          <a:srcRect t="416" r="1458" b="426"/>
          <a:stretch/>
        </p:blipFill>
        <p:spPr>
          <a:xfrm>
            <a:off x="7772075" y="1989000"/>
            <a:ext cx="1370100" cy="2880000"/>
          </a:xfrm>
          <a:prstGeom prst="roundRect">
            <a:avLst>
              <a:gd name="adj" fmla="val 14045"/>
            </a:avLst>
          </a:prstGeom>
          <a:noFill/>
          <a:ln>
            <a:noFill/>
          </a:ln>
        </p:spPr>
      </p:pic>
      <p:sp>
        <p:nvSpPr>
          <p:cNvPr id="429" name="Google Shape;429;g11e997c7467_0_686"/>
          <p:cNvSpPr/>
          <p:nvPr/>
        </p:nvSpPr>
        <p:spPr>
          <a:xfrm>
            <a:off x="7848975" y="2837975"/>
            <a:ext cx="350100" cy="2178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1e997c7467_0_686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1e997c7467_0_686"/>
          <p:cNvSpPr/>
          <p:nvPr/>
        </p:nvSpPr>
        <p:spPr>
          <a:xfrm rot="5400000">
            <a:off x="70874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11e997c7467_0_686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  <p:grpSp>
        <p:nvGrpSpPr>
          <p:cNvPr id="433" name="Google Shape;433;g11e997c7467_0_686"/>
          <p:cNvGrpSpPr/>
          <p:nvPr/>
        </p:nvGrpSpPr>
        <p:grpSpPr>
          <a:xfrm>
            <a:off x="709435" y="1988995"/>
            <a:ext cx="1364493" cy="2880088"/>
            <a:chOff x="6575905" y="-198800"/>
            <a:chExt cx="3315900" cy="6999000"/>
          </a:xfrm>
        </p:grpSpPr>
        <p:sp>
          <p:nvSpPr>
            <p:cNvPr id="434" name="Google Shape;434;g11e997c7467_0_686"/>
            <p:cNvSpPr/>
            <p:nvPr/>
          </p:nvSpPr>
          <p:spPr>
            <a:xfrm>
              <a:off x="6575905" y="-198800"/>
              <a:ext cx="3315900" cy="6999000"/>
            </a:xfrm>
            <a:prstGeom prst="roundRect">
              <a:avLst>
                <a:gd name="adj" fmla="val 13185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5" name="Google Shape;435;g11e997c7467_0_68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44155" y="-128300"/>
              <a:ext cx="3179400" cy="6858000"/>
            </a:xfrm>
            <a:prstGeom prst="roundRect">
              <a:avLst>
                <a:gd name="adj" fmla="val 10999"/>
              </a:avLst>
            </a:prstGeom>
            <a:noFill/>
            <a:ln>
              <a:noFill/>
            </a:ln>
          </p:spPr>
        </p:pic>
      </p:grpSp>
      <p:sp>
        <p:nvSpPr>
          <p:cNvPr id="436" name="Google Shape;436;g11e997c7467_0_686"/>
          <p:cNvSpPr/>
          <p:nvPr/>
        </p:nvSpPr>
        <p:spPr>
          <a:xfrm rot="2700000">
            <a:off x="1125718" y="4327599"/>
            <a:ext cx="524815" cy="524815"/>
          </a:xfrm>
          <a:prstGeom prst="plus">
            <a:avLst>
              <a:gd name="adj" fmla="val 42593"/>
            </a:avLst>
          </a:prstGeom>
          <a:solidFill>
            <a:srgbClr val="EE82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1e997c7467_0_686"/>
          <p:cNvSpPr txBox="1"/>
          <p:nvPr/>
        </p:nvSpPr>
        <p:spPr>
          <a:xfrm>
            <a:off x="942913" y="4067725"/>
            <a:ext cx="11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押さない！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e997c7467_0_194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事前準備</a:t>
            </a:r>
            <a:endParaRPr/>
          </a:p>
        </p:txBody>
      </p:sp>
      <p:sp>
        <p:nvSpPr>
          <p:cNvPr id="89" name="Google Shape;89;g11e997c7467_0_194"/>
          <p:cNvSpPr txBox="1">
            <a:spLocks noGrp="1"/>
          </p:cNvSpPr>
          <p:nvPr>
            <p:ph type="body" idx="1"/>
          </p:nvPr>
        </p:nvSpPr>
        <p:spPr>
          <a:xfrm>
            <a:off x="337650" y="1070928"/>
            <a:ext cx="92307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SzPts val="2100"/>
              <a:buNone/>
            </a:pPr>
            <a:r>
              <a:rPr lang="ja-JP" sz="1400" dirty="0"/>
              <a:t>以下の準備ができていることをご確認の上、申請にお進みください。</a:t>
            </a:r>
            <a:endParaRPr sz="1400" dirty="0"/>
          </a:p>
        </p:txBody>
      </p:sp>
      <p:sp>
        <p:nvSpPr>
          <p:cNvPr id="90" name="Google Shape;90;g11e997c7467_0_194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  <p:sp>
        <p:nvSpPr>
          <p:cNvPr id="91" name="Google Shape;91;g11e997c7467_0_194"/>
          <p:cNvSpPr/>
          <p:nvPr/>
        </p:nvSpPr>
        <p:spPr>
          <a:xfrm>
            <a:off x="352425" y="1638900"/>
            <a:ext cx="9230700" cy="14400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マイナンバーカードによる個人認証が必要な手続については、マイナンバーカードの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読み取りに対応したスマートフォンが必要です。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マイナンバーカードの読み取りに対応しているスマートフォンの一覧は、以下のリンクをご覧ください。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・公的個人認証サービスポータルサイト 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sng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マイナンバーカード対応NFCスマートフォン（別ウィンドウで開きます）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g11e997c7467_0_194"/>
          <p:cNvSpPr/>
          <p:nvPr/>
        </p:nvSpPr>
        <p:spPr>
          <a:xfrm>
            <a:off x="352425" y="3204119"/>
            <a:ext cx="9230700" cy="14400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公的個人認証を行う際には、マイナンバーカードに格納された署名用電子証明書にて電子署名を行いますので、マイナンバーカードが必要です。</a:t>
            </a: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マイナンバーカードの交付申請については、各自治体のHPをご覧ください。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g11e997c7467_0_194"/>
          <p:cNvSpPr/>
          <p:nvPr/>
        </p:nvSpPr>
        <p:spPr>
          <a:xfrm>
            <a:off x="352425" y="4769338"/>
            <a:ext cx="9230700" cy="14400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0" tIns="198000" rIns="0" bIns="91425" anchor="ctr" anchorCtr="0">
            <a:noAutofit/>
          </a:bodyPr>
          <a:lstStyle/>
          <a:p>
            <a:pPr marL="2880000" marR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スマートフォンにインストールしたxIDアプリでマイナンバーカードを読み取り、本人確認と公的個人認証を行うため、xIDアプリのインストールが必要です。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xIDアプリは以下のURLよりアプリをダウンロードできます。</a:t>
            </a:r>
            <a:b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endParaRPr sz="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794400" marR="17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100" b="0" i="0" u="sng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iPhoneをご利用の方はApp Storeからダウンロード（別ウインドウで開きます）</a:t>
            </a:r>
            <a:r>
              <a:rPr lang="ja-JP" sz="1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 sz="1100" b="0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794400" marR="179999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sng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Androidをご利用の方はGooglePlayからダウンロード（別ウインドウで開きます）</a:t>
            </a:r>
            <a:endParaRPr sz="13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g11e997c7467_0_194"/>
          <p:cNvSpPr txBox="1"/>
          <p:nvPr/>
        </p:nvSpPr>
        <p:spPr>
          <a:xfrm>
            <a:off x="504825" y="2081850"/>
            <a:ext cx="4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36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g11e997c7467_0_194"/>
          <p:cNvSpPr txBox="1"/>
          <p:nvPr/>
        </p:nvSpPr>
        <p:spPr>
          <a:xfrm>
            <a:off x="504825" y="3647075"/>
            <a:ext cx="4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endParaRPr sz="36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6" name="Google Shape;96;g11e997c7467_0_194"/>
          <p:cNvSpPr txBox="1"/>
          <p:nvPr/>
        </p:nvSpPr>
        <p:spPr>
          <a:xfrm>
            <a:off x="504825" y="5212300"/>
            <a:ext cx="4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③</a:t>
            </a:r>
            <a:endParaRPr sz="36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7" name="Google Shape;97;g11e997c7467_0_194"/>
          <p:cNvPicPr preferRelativeResize="0"/>
          <p:nvPr/>
        </p:nvPicPr>
        <p:blipFill rotWithShape="1">
          <a:blip r:embed="rId6">
            <a:alphaModFix/>
          </a:blip>
          <a:srcRect l="18743" t="7440" r="18629" b="7812"/>
          <a:stretch/>
        </p:blipFill>
        <p:spPr>
          <a:xfrm>
            <a:off x="1566387" y="2067150"/>
            <a:ext cx="772125" cy="1044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g11e997c7467_0_194"/>
          <p:cNvGrpSpPr/>
          <p:nvPr/>
        </p:nvGrpSpPr>
        <p:grpSpPr>
          <a:xfrm>
            <a:off x="1476088" y="3647075"/>
            <a:ext cx="1209675" cy="776375"/>
            <a:chOff x="-1066800" y="3229575"/>
            <a:chExt cx="1209675" cy="776375"/>
          </a:xfrm>
        </p:grpSpPr>
        <p:pic>
          <p:nvPicPr>
            <p:cNvPr id="99" name="Google Shape;99;g11e997c7467_0_194"/>
            <p:cNvPicPr preferRelativeResize="0"/>
            <p:nvPr/>
          </p:nvPicPr>
          <p:blipFill rotWithShape="1">
            <a:blip r:embed="rId7">
              <a:alphaModFix/>
            </a:blip>
            <a:srcRect l="13311" t="24333" r="12027" b="27743"/>
            <a:stretch/>
          </p:blipFill>
          <p:spPr>
            <a:xfrm>
              <a:off x="-1066800" y="3229575"/>
              <a:ext cx="1209675" cy="77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11e997c7467_0_19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52746" y="3495258"/>
              <a:ext cx="401372" cy="4013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g11e997c7467_0_19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353" y="5212301"/>
            <a:ext cx="1296184" cy="9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e997c7467_0_194"/>
          <p:cNvSpPr txBox="1"/>
          <p:nvPr/>
        </p:nvSpPr>
        <p:spPr>
          <a:xfrm>
            <a:off x="1018925" y="1759675"/>
            <a:ext cx="1962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スマートフォン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g11e997c7467_0_194"/>
          <p:cNvSpPr txBox="1"/>
          <p:nvPr/>
        </p:nvSpPr>
        <p:spPr>
          <a:xfrm>
            <a:off x="1018925" y="3324900"/>
            <a:ext cx="212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マイナンバーカード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4" name="Google Shape;104;g11e997c7467_0_194"/>
          <p:cNvSpPr txBox="1"/>
          <p:nvPr/>
        </p:nvSpPr>
        <p:spPr>
          <a:xfrm>
            <a:off x="1018925" y="4890125"/>
            <a:ext cx="212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アプリインストール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5" name="Google Shape;105;g11e997c7467_0_19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68046" y="5499132"/>
            <a:ext cx="772120" cy="26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1e997c7467_0_19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4708" y="5830583"/>
            <a:ext cx="838795" cy="2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e997c7467_0_233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電子申請システム（LoGoフォーム）へアクセス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3" name="Google Shape;113;g11e997c7467_0_233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「xIDのアプリ」を利用して本人確認（xID認証）を実施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4" name="Google Shape;114;g11e997c7467_0_233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電子申請システムの入力フォームへ申請内容を入力して送信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5" name="Google Shape;115;g11e997c7467_0_233"/>
          <p:cNvSpPr/>
          <p:nvPr/>
        </p:nvSpPr>
        <p:spPr>
          <a:xfrm>
            <a:off x="742946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「xIDアプリ」を利用して、マイナンバーを使った公的個人認証を実施して完了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6" name="Google Shape;116;g11e997c7467_0_233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システムご利用の流れ</a:t>
            </a:r>
            <a:endParaRPr/>
          </a:p>
        </p:txBody>
      </p:sp>
      <p:sp>
        <p:nvSpPr>
          <p:cNvPr id="117" name="Google Shape;117;g11e997c7467_0_233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  <p:pic>
        <p:nvPicPr>
          <p:cNvPr id="118" name="Google Shape;118;g11e997c7467_0_233"/>
          <p:cNvPicPr preferRelativeResize="0"/>
          <p:nvPr/>
        </p:nvPicPr>
        <p:blipFill rotWithShape="1">
          <a:blip r:embed="rId3">
            <a:alphaModFix/>
          </a:blip>
          <a:srcRect l="13252" r="13001"/>
          <a:stretch/>
        </p:blipFill>
        <p:spPr>
          <a:xfrm>
            <a:off x="2849800" y="2544188"/>
            <a:ext cx="1742225" cy="170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g11e997c7467_0_233"/>
          <p:cNvGrpSpPr/>
          <p:nvPr/>
        </p:nvGrpSpPr>
        <p:grpSpPr>
          <a:xfrm>
            <a:off x="807105" y="2211412"/>
            <a:ext cx="1159635" cy="2371685"/>
            <a:chOff x="679405" y="2601199"/>
            <a:chExt cx="1159635" cy="2371685"/>
          </a:xfrm>
        </p:grpSpPr>
        <p:pic>
          <p:nvPicPr>
            <p:cNvPr id="120" name="Google Shape;120;g11e997c7467_0_2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9405" y="2601199"/>
              <a:ext cx="1159635" cy="2371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11e997c7467_0_233" descr="グラフィカル ユーザー インターフェイス, アプリケーション, Teams&#10;&#10;自動的に生成された説明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9578" y="2887168"/>
              <a:ext cx="999297" cy="17997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g11e997c7467_0_233" descr="https://lh6.googleusercontent.com/wz25WC7S_rwn_ybB0gg3TEYrOx7LHaRjQ5iwPWmjEu_vOZc-95XyMplPvyaTjVowHnBUMZwzPfS-p9gtslrIW6d4ZcBMCh73wcweCdagNtHWAKdoQ5bIrNbK_G50EgW55k2Xfr6X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8876" y="2617250"/>
            <a:ext cx="2160000" cy="1560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1e997c7467_0_233"/>
          <p:cNvSpPr/>
          <p:nvPr/>
        </p:nvSpPr>
        <p:spPr>
          <a:xfrm>
            <a:off x="342925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4" name="Google Shape;124;g11e997c7467_0_233"/>
          <p:cNvSpPr/>
          <p:nvPr/>
        </p:nvSpPr>
        <p:spPr>
          <a:xfrm>
            <a:off x="2708550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5" name="Google Shape;125;g11e997c7467_0_233"/>
          <p:cNvSpPr/>
          <p:nvPr/>
        </p:nvSpPr>
        <p:spPr>
          <a:xfrm>
            <a:off x="5064600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③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g11e997c7467_0_233"/>
          <p:cNvSpPr/>
          <p:nvPr/>
        </p:nvSpPr>
        <p:spPr>
          <a:xfrm>
            <a:off x="7429475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④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g11e997c7467_0_233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1e997c7467_0_233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1e997c7467_0_233"/>
          <p:cNvSpPr/>
          <p:nvPr/>
        </p:nvSpPr>
        <p:spPr>
          <a:xfrm rot="5400000">
            <a:off x="709077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g11e997c7467_0_233"/>
          <p:cNvGrpSpPr/>
          <p:nvPr/>
        </p:nvGrpSpPr>
        <p:grpSpPr>
          <a:xfrm>
            <a:off x="5526625" y="2211397"/>
            <a:ext cx="1175675" cy="2371707"/>
            <a:chOff x="5526625" y="2211397"/>
            <a:chExt cx="1175675" cy="2371707"/>
          </a:xfrm>
        </p:grpSpPr>
        <p:grpSp>
          <p:nvGrpSpPr>
            <p:cNvPr id="131" name="Google Shape;131;g11e997c7467_0_233"/>
            <p:cNvGrpSpPr/>
            <p:nvPr/>
          </p:nvGrpSpPr>
          <p:grpSpPr>
            <a:xfrm>
              <a:off x="5526625" y="2211397"/>
              <a:ext cx="1175675" cy="2371707"/>
              <a:chOff x="4970476" y="2465518"/>
              <a:chExt cx="955212" cy="1926964"/>
            </a:xfrm>
          </p:grpSpPr>
          <p:pic>
            <p:nvPicPr>
              <p:cNvPr id="132" name="Google Shape;132;g11e997c7467_0_233"/>
              <p:cNvPicPr preferRelativeResize="0"/>
              <p:nvPr/>
            </p:nvPicPr>
            <p:blipFill rotWithShape="1">
              <a:blip r:embed="rId7">
                <a:alphaModFix/>
              </a:blip>
              <a:srcRect t="2634" b="17029"/>
              <a:stretch/>
            </p:blipFill>
            <p:spPr>
              <a:xfrm>
                <a:off x="4970482" y="2727327"/>
                <a:ext cx="955200" cy="14851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g11e997c7467_0_23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970476" y="2465518"/>
                <a:ext cx="955212" cy="1926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4" name="Google Shape;134;g11e997c7467_0_233"/>
            <p:cNvSpPr/>
            <p:nvPr/>
          </p:nvSpPr>
          <p:spPr>
            <a:xfrm>
              <a:off x="5809400" y="3356750"/>
              <a:ext cx="730200" cy="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11e997c7467_0_233"/>
            <p:cNvSpPr/>
            <p:nvPr/>
          </p:nvSpPr>
          <p:spPr>
            <a:xfrm>
              <a:off x="5655313" y="3437625"/>
              <a:ext cx="884100" cy="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/>
          <a:srcRect l="-1" r="950" b="10942"/>
          <a:stretch/>
        </p:blipFill>
        <p:spPr>
          <a:xfrm>
            <a:off x="875420" y="2693450"/>
            <a:ext cx="1010530" cy="1707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e997c7467_0_297"/>
          <p:cNvSpPr/>
          <p:nvPr/>
        </p:nvSpPr>
        <p:spPr>
          <a:xfrm>
            <a:off x="5590644" y="1122950"/>
            <a:ext cx="3512574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「このページを”xID”で開きますか？」と表示されるので「開く」をタップします。すると「xIDアプリ」が自動で起動します。</a:t>
            </a:r>
            <a:endParaRPr sz="12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>
              <a:buSzPts val="1200"/>
            </a:pPr>
            <a:r>
              <a:rPr lang="en-US" altLang="ja-JP" sz="12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altLang="en-US" sz="12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ご利用のスマホやブラウザによって、上記の画面が表示されず、次に進む場合もございます</a:t>
            </a:r>
            <a:endParaRPr sz="1200" b="1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3" name="Google Shape;203;g11e997c7467_0_297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/>
              <a:t>01.電子申請システム(LoGoフォーム)へアクセス</a:t>
            </a:r>
            <a:endParaRPr/>
          </a:p>
        </p:txBody>
      </p:sp>
      <p:sp>
        <p:nvSpPr>
          <p:cNvPr id="204" name="Google Shape;204;g11e997c7467_0_297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  <p:sp>
        <p:nvSpPr>
          <p:cNvPr id="206" name="Google Shape;206;g11e997c7467_0_297"/>
          <p:cNvSpPr/>
          <p:nvPr/>
        </p:nvSpPr>
        <p:spPr>
          <a:xfrm>
            <a:off x="804833" y="1122950"/>
            <a:ext cx="3510523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lvl="0">
              <a:buSzPts val="1200"/>
            </a:pPr>
            <a:r>
              <a:rPr lang="ja-JP" altLang="en-US" sz="12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スマートフォンで電子申請システム（</a:t>
            </a:r>
            <a:r>
              <a:rPr lang="en-US" altLang="ja-JP" sz="1200" dirty="0" err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LoGo</a:t>
            </a:r>
            <a:r>
              <a:rPr lang="ja-JP" altLang="en-US" sz="12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フォーム）へアクセスし、確認項目をチェックをしてから、「申請へ進む」をタップします。</a:t>
            </a:r>
            <a:endParaRPr lang="ja-JP" altLang="en-US" sz="12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8" name="Google Shape;208;g11e997c7467_0_297"/>
          <p:cNvSpPr/>
          <p:nvPr/>
        </p:nvSpPr>
        <p:spPr>
          <a:xfrm>
            <a:off x="1488592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9" name="Google Shape;209;g11e997c7467_0_297"/>
          <p:cNvSpPr/>
          <p:nvPr/>
        </p:nvSpPr>
        <p:spPr>
          <a:xfrm>
            <a:off x="6268368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0" name="Google Shape;210;g11e997c7467_0_297"/>
          <p:cNvSpPr/>
          <p:nvPr/>
        </p:nvSpPr>
        <p:spPr>
          <a:xfrm rot="5400000">
            <a:off x="478875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11e997c7467_0_297"/>
          <p:cNvPicPr preferRelativeResize="0"/>
          <p:nvPr/>
        </p:nvPicPr>
        <p:blipFill rotWithShape="1">
          <a:blip r:embed="rId3">
            <a:alphaModFix/>
          </a:blip>
          <a:srcRect l="1302" t="685"/>
          <a:stretch/>
        </p:blipFill>
        <p:spPr>
          <a:xfrm>
            <a:off x="1836592" y="2000525"/>
            <a:ext cx="1392000" cy="2880000"/>
          </a:xfrm>
          <a:prstGeom prst="roundRect">
            <a:avLst>
              <a:gd name="adj" fmla="val 13778"/>
            </a:avLst>
          </a:prstGeom>
          <a:noFill/>
          <a:ln>
            <a:noFill/>
          </a:ln>
        </p:spPr>
      </p:pic>
      <p:sp>
        <p:nvSpPr>
          <p:cNvPr id="212" name="Google Shape;212;g11e997c7467_0_297"/>
          <p:cNvSpPr/>
          <p:nvPr/>
        </p:nvSpPr>
        <p:spPr>
          <a:xfrm>
            <a:off x="2156392" y="3135951"/>
            <a:ext cx="752400" cy="2463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g11e997c7467_0_297"/>
          <p:cNvGrpSpPr/>
          <p:nvPr/>
        </p:nvGrpSpPr>
        <p:grpSpPr>
          <a:xfrm>
            <a:off x="6646818" y="2000525"/>
            <a:ext cx="1331100" cy="2880000"/>
            <a:chOff x="5345775" y="2000525"/>
            <a:chExt cx="1331100" cy="2880000"/>
          </a:xfrm>
        </p:grpSpPr>
        <p:pic>
          <p:nvPicPr>
            <p:cNvPr id="214" name="Google Shape;214;g11e997c7467_0_297"/>
            <p:cNvPicPr preferRelativeResize="0"/>
            <p:nvPr/>
          </p:nvPicPr>
          <p:blipFill rotWithShape="1">
            <a:blip r:embed="rId4">
              <a:alphaModFix/>
            </a:blip>
            <a:srcRect t="764" r="1273"/>
            <a:stretch/>
          </p:blipFill>
          <p:spPr>
            <a:xfrm>
              <a:off x="5345775" y="2000525"/>
              <a:ext cx="1331100" cy="2880000"/>
            </a:xfrm>
            <a:prstGeom prst="roundRect">
              <a:avLst>
                <a:gd name="adj" fmla="val 12942"/>
              </a:avLst>
            </a:prstGeom>
            <a:noFill/>
            <a:ln>
              <a:noFill/>
            </a:ln>
          </p:spPr>
        </p:pic>
        <p:sp>
          <p:nvSpPr>
            <p:cNvPr id="215" name="Google Shape;215;g11e997c7467_0_297"/>
            <p:cNvSpPr/>
            <p:nvPr/>
          </p:nvSpPr>
          <p:spPr>
            <a:xfrm>
              <a:off x="5619550" y="2723325"/>
              <a:ext cx="730200" cy="8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g11e997c7467_0_297"/>
          <p:cNvSpPr/>
          <p:nvPr/>
        </p:nvSpPr>
        <p:spPr>
          <a:xfrm>
            <a:off x="7629022" y="3238614"/>
            <a:ext cx="266100" cy="2463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t="11883" b="-1"/>
          <a:stretch/>
        </p:blipFill>
        <p:spPr>
          <a:xfrm>
            <a:off x="1920624" y="2371725"/>
            <a:ext cx="1223936" cy="2030376"/>
          </a:xfrm>
          <a:prstGeom prst="rect">
            <a:avLst/>
          </a:prstGeom>
        </p:spPr>
      </p:pic>
      <p:sp>
        <p:nvSpPr>
          <p:cNvPr id="16" name="Google Shape;212;g11e997c7467_0_297"/>
          <p:cNvSpPr/>
          <p:nvPr/>
        </p:nvSpPr>
        <p:spPr>
          <a:xfrm>
            <a:off x="1934532" y="3450050"/>
            <a:ext cx="202810" cy="584262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2;g11e997c7467_0_297"/>
          <p:cNvSpPr/>
          <p:nvPr/>
        </p:nvSpPr>
        <p:spPr>
          <a:xfrm>
            <a:off x="2268114" y="4132238"/>
            <a:ext cx="528955" cy="25605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e997c7467_0_394"/>
          <p:cNvSpPr/>
          <p:nvPr/>
        </p:nvSpPr>
        <p:spPr>
          <a:xfrm>
            <a:off x="2656229" y="1113064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 dirty="0">
                <a:solidFill>
                  <a:schemeClr val="dk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  <a:sym typeface="Meiryo"/>
              </a:rPr>
              <a:t>「PINコード入力」画面が表示されます。</a:t>
            </a:r>
            <a:r>
              <a:rPr lang="ja-JP" sz="1200" b="0" i="0" u="none" strike="noStrike" cap="none" dirty="0">
                <a:solidFill>
                  <a:schemeClr val="dk2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PINコードを入力する、もしくは生体認証を使って本人認証を行います。</a:t>
            </a:r>
            <a:endParaRPr sz="1200" b="0" i="0" u="none" strike="noStrike" cap="none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/>
              <a:sym typeface="Meiryo"/>
            </a:endParaRPr>
          </a:p>
        </p:txBody>
      </p:sp>
      <p:sp>
        <p:nvSpPr>
          <p:cNvPr id="224" name="Google Shape;224;g11e997c7467_0_394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  <p:sp>
        <p:nvSpPr>
          <p:cNvPr id="225" name="Google Shape;225;g11e997c7467_0_394"/>
          <p:cNvSpPr/>
          <p:nvPr/>
        </p:nvSpPr>
        <p:spPr>
          <a:xfrm>
            <a:off x="5124413" y="1113064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lvl="0">
              <a:buSzPts val="1200"/>
            </a:pPr>
            <a:r>
              <a:rPr lang="ja-JP" altLang="en-US" sz="1100" dirty="0">
                <a:solidFill>
                  <a:schemeClr val="dk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「同意する」をタップすると画面が切り替わります。そのまま次の手順を実施します。なお、自動で切り替わらない場合は「リダイレクト」ボタンを押してください。</a:t>
            </a:r>
            <a:endParaRPr lang="ja-JP" altLang="en-US" sz="1100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/>
              <a:sym typeface="Meiryo"/>
            </a:endParaRPr>
          </a:p>
        </p:txBody>
      </p:sp>
      <p:sp>
        <p:nvSpPr>
          <p:cNvPr id="227" name="Google Shape;227;g11e997c7467_0_394"/>
          <p:cNvSpPr/>
          <p:nvPr/>
        </p:nvSpPr>
        <p:spPr>
          <a:xfrm>
            <a:off x="2653341" y="1229577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④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8" name="Google Shape;228;g11e997c7467_0_394"/>
          <p:cNvSpPr/>
          <p:nvPr/>
        </p:nvSpPr>
        <p:spPr>
          <a:xfrm rot="5400000">
            <a:off x="7295988" y="3676664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1e997c7467_0_394"/>
          <p:cNvSpPr/>
          <p:nvPr/>
        </p:nvSpPr>
        <p:spPr>
          <a:xfrm>
            <a:off x="5124425" y="1229577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⑤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0" name="Google Shape;230;g11e997c7467_0_394"/>
          <p:cNvSpPr/>
          <p:nvPr/>
        </p:nvSpPr>
        <p:spPr>
          <a:xfrm rot="5400000">
            <a:off x="2408031" y="357927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1e997c7467_0_394"/>
          <p:cNvSpPr/>
          <p:nvPr/>
        </p:nvSpPr>
        <p:spPr>
          <a:xfrm rot="5400000">
            <a:off x="4785725" y="3557914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1e997c7467_0_394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sz="2700"/>
              <a:t>02.「xIDのアプリ」を利用して本人確認(xID認証)を実施</a:t>
            </a:r>
            <a:endParaRPr sz="2700"/>
          </a:p>
        </p:txBody>
      </p:sp>
      <p:grpSp>
        <p:nvGrpSpPr>
          <p:cNvPr id="234" name="Google Shape;234;g11e997c7467_0_394"/>
          <p:cNvGrpSpPr/>
          <p:nvPr/>
        </p:nvGrpSpPr>
        <p:grpSpPr>
          <a:xfrm>
            <a:off x="2945066" y="1979114"/>
            <a:ext cx="1606143" cy="2880000"/>
            <a:chOff x="3000275" y="1989000"/>
            <a:chExt cx="1606143" cy="2880000"/>
          </a:xfrm>
        </p:grpSpPr>
        <p:pic>
          <p:nvPicPr>
            <p:cNvPr id="235" name="Google Shape;235;g11e997c7467_0_394"/>
            <p:cNvPicPr preferRelativeResize="0"/>
            <p:nvPr/>
          </p:nvPicPr>
          <p:blipFill rotWithShape="1">
            <a:blip r:embed="rId3">
              <a:alphaModFix/>
            </a:blip>
            <a:srcRect l="9" t="537" r="1902"/>
            <a:stretch/>
          </p:blipFill>
          <p:spPr>
            <a:xfrm>
              <a:off x="3000275" y="1989000"/>
              <a:ext cx="903000" cy="1800000"/>
            </a:xfrm>
            <a:prstGeom prst="roundRect">
              <a:avLst>
                <a:gd name="adj" fmla="val 11156"/>
              </a:avLst>
            </a:prstGeom>
            <a:noFill/>
            <a:ln>
              <a:noFill/>
            </a:ln>
          </p:spPr>
        </p:pic>
        <p:grpSp>
          <p:nvGrpSpPr>
            <p:cNvPr id="236" name="Google Shape;236;g11e997c7467_0_394"/>
            <p:cNvGrpSpPr/>
            <p:nvPr/>
          </p:nvGrpSpPr>
          <p:grpSpPr>
            <a:xfrm>
              <a:off x="3724374" y="3069000"/>
              <a:ext cx="882044" cy="1800000"/>
              <a:chOff x="5427750" y="1989000"/>
              <a:chExt cx="1412400" cy="2880000"/>
            </a:xfrm>
          </p:grpSpPr>
          <p:pic>
            <p:nvPicPr>
              <p:cNvPr id="237" name="Google Shape;237;g11e997c7467_0_394"/>
              <p:cNvPicPr preferRelativeResize="0"/>
              <p:nvPr/>
            </p:nvPicPr>
            <p:blipFill rotWithShape="1">
              <a:blip r:embed="rId4">
                <a:alphaModFix/>
              </a:blip>
              <a:srcRect l="1455" r="1532"/>
              <a:stretch/>
            </p:blipFill>
            <p:spPr>
              <a:xfrm>
                <a:off x="5427750" y="1989000"/>
                <a:ext cx="1412400" cy="2880000"/>
              </a:xfrm>
              <a:prstGeom prst="roundRect">
                <a:avLst>
                  <a:gd name="adj" fmla="val 14847"/>
                </a:avLst>
              </a:prstGeom>
              <a:noFill/>
              <a:ln>
                <a:noFill/>
              </a:ln>
            </p:spPr>
          </p:pic>
          <p:sp>
            <p:nvSpPr>
              <p:cNvPr id="238" name="Google Shape;238;g11e997c7467_0_394"/>
              <p:cNvSpPr/>
              <p:nvPr/>
            </p:nvSpPr>
            <p:spPr>
              <a:xfrm>
                <a:off x="5709000" y="3469400"/>
                <a:ext cx="876300" cy="36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9" name="Google Shape;239;g11e997c7467_0_394"/>
          <p:cNvPicPr preferRelativeResize="0"/>
          <p:nvPr/>
        </p:nvPicPr>
        <p:blipFill rotWithShape="1">
          <a:blip r:embed="rId5">
            <a:alphaModFix/>
          </a:blip>
          <a:srcRect l="1652" t="884" b="756"/>
          <a:stretch/>
        </p:blipFill>
        <p:spPr>
          <a:xfrm>
            <a:off x="5482625" y="1979114"/>
            <a:ext cx="1371600" cy="2880000"/>
          </a:xfrm>
          <a:prstGeom prst="roundRect">
            <a:avLst>
              <a:gd name="adj" fmla="val 12778"/>
            </a:avLst>
          </a:prstGeom>
          <a:noFill/>
          <a:ln>
            <a:noFill/>
          </a:ln>
        </p:spPr>
      </p:pic>
      <p:pic>
        <p:nvPicPr>
          <p:cNvPr id="240" name="Google Shape;240;g11e997c7467_0_3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9598" y="2022158"/>
            <a:ext cx="1297630" cy="2793911"/>
          </a:xfrm>
          <a:prstGeom prst="roundRect">
            <a:avLst>
              <a:gd name="adj" fmla="val 11529"/>
            </a:avLst>
          </a:prstGeom>
          <a:noFill/>
          <a:ln>
            <a:noFill/>
          </a:ln>
        </p:spPr>
      </p:pic>
      <p:sp>
        <p:nvSpPr>
          <p:cNvPr id="21" name="Google Shape;225;g11e997c7467_0_394"/>
          <p:cNvSpPr/>
          <p:nvPr/>
        </p:nvSpPr>
        <p:spPr>
          <a:xfrm>
            <a:off x="361053" y="1121589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 dirty="0">
                <a:solidFill>
                  <a:schemeClr val="dk2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画面が切り替わります。そのまま次の手順を実施します。</a:t>
            </a:r>
            <a:endParaRPr sz="1200" b="0" i="0" u="none" strike="noStrike" cap="none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/>
              <a:sym typeface="Meiryo"/>
            </a:endParaRPr>
          </a:p>
        </p:txBody>
      </p:sp>
      <p:sp>
        <p:nvSpPr>
          <p:cNvPr id="22" name="Google Shape;229;g11e997c7467_0_394"/>
          <p:cNvSpPr/>
          <p:nvPr/>
        </p:nvSpPr>
        <p:spPr>
          <a:xfrm>
            <a:off x="361065" y="1238102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③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3" name="Google Shape;239;g11e997c7467_0_394"/>
          <p:cNvPicPr preferRelativeResize="0"/>
          <p:nvPr/>
        </p:nvPicPr>
        <p:blipFill rotWithShape="1">
          <a:blip r:embed="rId5">
            <a:alphaModFix/>
          </a:blip>
          <a:srcRect l="1652" t="884" b="756"/>
          <a:stretch/>
        </p:blipFill>
        <p:spPr>
          <a:xfrm>
            <a:off x="719265" y="1987639"/>
            <a:ext cx="1371600" cy="2880000"/>
          </a:xfrm>
          <a:prstGeom prst="roundRect">
            <a:avLst>
              <a:gd name="adj" fmla="val 12778"/>
            </a:avLst>
          </a:prstGeom>
          <a:noFill/>
          <a:ln>
            <a:noFill/>
          </a:ln>
        </p:spPr>
      </p:pic>
      <p:sp>
        <p:nvSpPr>
          <p:cNvPr id="24" name="Google Shape;246;p3"/>
          <p:cNvSpPr/>
          <p:nvPr/>
        </p:nvSpPr>
        <p:spPr>
          <a:xfrm>
            <a:off x="7592597" y="1121589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" name="Google Shape;264;p3"/>
          <p:cNvSpPr/>
          <p:nvPr/>
        </p:nvSpPr>
        <p:spPr>
          <a:xfrm>
            <a:off x="7592597" y="3377289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105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本人認証がうまくいかない場合</a:t>
            </a:r>
            <a:endParaRPr sz="105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105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次のページをご覧ください</a:t>
            </a:r>
            <a:endParaRPr sz="105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/>
          <a:srcRect b="1809"/>
          <a:stretch/>
        </p:blipFill>
        <p:spPr>
          <a:xfrm>
            <a:off x="5518975" y="2509131"/>
            <a:ext cx="1298877" cy="2205109"/>
          </a:xfrm>
          <a:prstGeom prst="rect">
            <a:avLst/>
          </a:prstGeom>
        </p:spPr>
      </p:pic>
      <p:sp>
        <p:nvSpPr>
          <p:cNvPr id="27" name="Google Shape;216;g11e997c7467_0_297"/>
          <p:cNvSpPr/>
          <p:nvPr/>
        </p:nvSpPr>
        <p:spPr>
          <a:xfrm>
            <a:off x="6139062" y="4437494"/>
            <a:ext cx="678166" cy="215786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e997c7467_0_336"/>
          <p:cNvSpPr/>
          <p:nvPr/>
        </p:nvSpPr>
        <p:spPr>
          <a:xfrm>
            <a:off x="5336523" y="1122950"/>
            <a:ext cx="4242951" cy="5325474"/>
          </a:xfrm>
          <a:prstGeom prst="roundRect">
            <a:avLst>
              <a:gd name="adj" fmla="val 3757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672000" rIns="144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下記の手順を実施し、操作するアプリを「xIDアプリ」から「WEBブラウザ」へと切り替えます。</a:t>
            </a:r>
            <a:endParaRPr lang="en-US" altLang="ja-JP" sz="11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スマートフォンの画面下から上へ指を滑らせてスワイプし、起動中のアプリの一覧を表示します。SafariやChromeなどの「WEBブラウザアプリ」をタップします。最初の手順で開いた「電子申請のページ」が開きます。</a:t>
            </a:r>
            <a:endParaRPr sz="11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※お使いのスマートフォンにより操作方法が異なりますので、上記手順でアプリを切り替えられない場合、ご利用のスマートフォンに合った方法でのアプリ切替えを行ってください</a:t>
            </a:r>
            <a:r>
              <a:rPr lang="ja-JP" sz="9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altLang="ja-JP" sz="9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900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9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900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1" name="Google Shape;271;g11e997c7467_0_336"/>
          <p:cNvSpPr/>
          <p:nvPr/>
        </p:nvSpPr>
        <p:spPr>
          <a:xfrm>
            <a:off x="342925" y="1239475"/>
            <a:ext cx="9230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72" name="Google Shape;272;g11e997c7467_0_336"/>
          <p:cNvPicPr preferRelativeResize="0"/>
          <p:nvPr/>
        </p:nvPicPr>
        <p:blipFill rotWithShape="1">
          <a:blip r:embed="rId3">
            <a:alphaModFix/>
          </a:blip>
          <a:srcRect l="1652" t="884" b="756"/>
          <a:stretch/>
        </p:blipFill>
        <p:spPr>
          <a:xfrm>
            <a:off x="3453964" y="1796162"/>
            <a:ext cx="856800" cy="1800000"/>
          </a:xfrm>
          <a:prstGeom prst="roundRect">
            <a:avLst>
              <a:gd name="adj" fmla="val 12778"/>
            </a:avLst>
          </a:prstGeom>
          <a:noFill/>
          <a:ln>
            <a:noFill/>
          </a:ln>
        </p:spPr>
      </p:pic>
      <p:sp>
        <p:nvSpPr>
          <p:cNvPr id="273" name="Google Shape;273;g11e997c7467_0_336"/>
          <p:cNvSpPr/>
          <p:nvPr/>
        </p:nvSpPr>
        <p:spPr>
          <a:xfrm>
            <a:off x="3675214" y="1888412"/>
            <a:ext cx="414300" cy="1680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E82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11e997c7467_0_336"/>
          <p:cNvPicPr preferRelativeResize="0"/>
          <p:nvPr/>
        </p:nvPicPr>
        <p:blipFill rotWithShape="1">
          <a:blip r:embed="rId4">
            <a:alphaModFix/>
          </a:blip>
          <a:srcRect r="14711" b="10841"/>
          <a:stretch/>
        </p:blipFill>
        <p:spPr>
          <a:xfrm>
            <a:off x="3888914" y="3383937"/>
            <a:ext cx="1130999" cy="106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11e997c7467_0_336"/>
          <p:cNvSpPr txBox="1"/>
          <p:nvPr/>
        </p:nvSpPr>
        <p:spPr>
          <a:xfrm>
            <a:off x="5334000" y="-232425"/>
            <a:ext cx="12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1e997c7467_0_336"/>
          <p:cNvSpPr txBox="1"/>
          <p:nvPr/>
        </p:nvSpPr>
        <p:spPr>
          <a:xfrm>
            <a:off x="2905289" y="3641662"/>
            <a:ext cx="113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①スワイプ</a:t>
            </a:r>
            <a:endParaRPr sz="14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7" name="Google Shape;277;g11e997c7467_0_336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6</a:t>
            </a:fld>
            <a:endParaRPr dirty="0"/>
          </a:p>
        </p:txBody>
      </p:sp>
      <p:grpSp>
        <p:nvGrpSpPr>
          <p:cNvPr id="278" name="Google Shape;278;g11e997c7467_0_336"/>
          <p:cNvGrpSpPr/>
          <p:nvPr/>
        </p:nvGrpSpPr>
        <p:grpSpPr>
          <a:xfrm>
            <a:off x="5578151" y="1551562"/>
            <a:ext cx="1087164" cy="2160000"/>
            <a:chOff x="3287550" y="1989000"/>
            <a:chExt cx="909000" cy="1800000"/>
          </a:xfrm>
        </p:grpSpPr>
        <p:grpSp>
          <p:nvGrpSpPr>
            <p:cNvPr id="279" name="Google Shape;279;g11e997c7467_0_336"/>
            <p:cNvGrpSpPr/>
            <p:nvPr/>
          </p:nvGrpSpPr>
          <p:grpSpPr>
            <a:xfrm>
              <a:off x="3287550" y="1989000"/>
              <a:ext cx="909000" cy="1800000"/>
              <a:chOff x="4750600" y="1989000"/>
              <a:chExt cx="1454400" cy="2880000"/>
            </a:xfrm>
          </p:grpSpPr>
          <p:pic>
            <p:nvPicPr>
              <p:cNvPr id="280" name="Google Shape;280;g11e997c7467_0_336"/>
              <p:cNvPicPr preferRelativeResize="0"/>
              <p:nvPr/>
            </p:nvPicPr>
            <p:blipFill rotWithShape="1">
              <a:blip r:embed="rId5">
                <a:alphaModFix/>
              </a:blip>
              <a:srcRect l="1901" t="416" r="970" b="534"/>
              <a:stretch/>
            </p:blipFill>
            <p:spPr>
              <a:xfrm>
                <a:off x="4750600" y="1989000"/>
                <a:ext cx="1454400" cy="2880000"/>
              </a:xfrm>
              <a:prstGeom prst="roundRect">
                <a:avLst>
                  <a:gd name="adj" fmla="val 12473"/>
                </a:avLst>
              </a:prstGeom>
              <a:noFill/>
              <a:ln>
                <a:noFill/>
              </a:ln>
            </p:spPr>
          </p:pic>
          <p:pic>
            <p:nvPicPr>
              <p:cNvPr id="281" name="Google Shape;281;g11e997c7467_0_336"/>
              <p:cNvPicPr preferRelativeResize="0"/>
              <p:nvPr/>
            </p:nvPicPr>
            <p:blipFill rotWithShape="1">
              <a:blip r:embed="rId6">
                <a:alphaModFix/>
              </a:blip>
              <a:srcRect b="5712"/>
              <a:stretch/>
            </p:blipFill>
            <p:spPr>
              <a:xfrm>
                <a:off x="4814648" y="2061051"/>
                <a:ext cx="1347300" cy="2413500"/>
              </a:xfrm>
              <a:prstGeom prst="roundRect">
                <a:avLst>
                  <a:gd name="adj" fmla="val 8925"/>
                </a:avLst>
              </a:prstGeom>
              <a:noFill/>
              <a:ln>
                <a:noFill/>
              </a:ln>
            </p:spPr>
          </p:pic>
          <p:pic>
            <p:nvPicPr>
              <p:cNvPr id="282" name="Google Shape;282;g11e997c7467_0_336"/>
              <p:cNvPicPr preferRelativeResize="0"/>
              <p:nvPr/>
            </p:nvPicPr>
            <p:blipFill rotWithShape="1">
              <a:blip r:embed="rId5">
                <a:alphaModFix/>
              </a:blip>
              <a:srcRect l="1900" t="83155" r="3534" b="7673"/>
              <a:stretch/>
            </p:blipFill>
            <p:spPr>
              <a:xfrm>
                <a:off x="4750600" y="4422300"/>
                <a:ext cx="1416000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3" name="Google Shape;283;g11e997c7467_0_336"/>
            <p:cNvSpPr/>
            <p:nvPr/>
          </p:nvSpPr>
          <p:spPr>
            <a:xfrm>
              <a:off x="3509917" y="2137047"/>
              <a:ext cx="464250" cy="14085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g11e997c7467_0_336"/>
          <p:cNvSpPr txBox="1"/>
          <p:nvPr/>
        </p:nvSpPr>
        <p:spPr>
          <a:xfrm>
            <a:off x="5663885" y="3711562"/>
            <a:ext cx="10872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4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5" name="Google Shape;285;g11e997c7467_0_336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sz="2700"/>
              <a:t>02.「xIDのアプリ」を利用して本人確認(xID認証)を実施</a:t>
            </a:r>
            <a:endParaRPr sz="2700"/>
          </a:p>
        </p:txBody>
      </p:sp>
      <p:sp>
        <p:nvSpPr>
          <p:cNvPr id="286" name="Google Shape;286;g11e997c7467_0_336"/>
          <p:cNvSpPr/>
          <p:nvPr/>
        </p:nvSpPr>
        <p:spPr>
          <a:xfrm>
            <a:off x="6799597" y="1567574"/>
            <a:ext cx="2659200" cy="2229688"/>
          </a:xfrm>
          <a:prstGeom prst="roundRect">
            <a:avLst>
              <a:gd name="adj" fmla="val 7165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07BBB"/>
                </a:solidFill>
                <a:highlight>
                  <a:srgbClr val="E5F6FF"/>
                </a:highlight>
                <a:latin typeface="Meiryo"/>
                <a:ea typeface="Meiryo"/>
                <a:cs typeface="Meiryo"/>
                <a:sym typeface="Meiryo"/>
              </a:rPr>
              <a:t>　POINT　</a:t>
            </a:r>
            <a:endParaRPr sz="1400" b="0" i="0" u="none" strike="noStrike" cap="none">
              <a:solidFill>
                <a:srgbClr val="007BBB"/>
              </a:solidFill>
              <a:highlight>
                <a:srgbClr val="E5F6FF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操作アプリの切り替えは今後の手順においても数回行う操作です。</a:t>
            </a:r>
            <a:endParaRPr sz="12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手順がわからなくなった場合は、このページを参照してください。</a:t>
            </a:r>
            <a:endParaRPr sz="12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7" name="Google Shape;287;g11e997c7467_0_336"/>
          <p:cNvSpPr/>
          <p:nvPr/>
        </p:nvSpPr>
        <p:spPr>
          <a:xfrm>
            <a:off x="315698" y="1136811"/>
            <a:ext cx="4827503" cy="5311613"/>
          </a:xfrm>
          <a:prstGeom prst="roundRect">
            <a:avLst>
              <a:gd name="adj" fmla="val 4070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お使いのモバイル端末</a:t>
            </a:r>
            <a:r>
              <a:rPr lang="ja-JP" altLang="en-US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で標準での設定を変更し</a:t>
            </a: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「デフォルトブラウザ」以外をご利用されて申請フォームから、xIDアプリによる「本人確認（xID認証）」を実施された場合には、デフォルトブラウザが起動し「見つかりませんでした」という表示となります</a:t>
            </a:r>
            <a:r>
              <a:rPr lang="ja-JP" altLang="en-US" sz="11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altLang="ja-JP" sz="1100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1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引き続きxIDアプリの画面から手動で申請フォームのWEBブラウザに切り替えて頂く必要が</a:t>
            </a:r>
            <a:r>
              <a:rPr lang="ja-JP" altLang="en-US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あり</a:t>
            </a: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ます。（右記）</a:t>
            </a:r>
            <a:endParaRPr sz="11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※LINEなどのアプリ内ブラウザを利用されている場合等</a:t>
            </a:r>
            <a:endParaRPr lang="en-US" altLang="ja-JP" sz="11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0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88" name="Google Shape;288;g11e997c7467_0_336"/>
          <p:cNvPicPr preferRelativeResize="0"/>
          <p:nvPr/>
        </p:nvPicPr>
        <p:blipFill rotWithShape="1">
          <a:blip r:embed="rId7">
            <a:alphaModFix/>
          </a:blip>
          <a:srcRect l="4146" t="1066" r="4493" b="1134"/>
          <a:stretch/>
        </p:blipFill>
        <p:spPr>
          <a:xfrm>
            <a:off x="998355" y="1704058"/>
            <a:ext cx="1558054" cy="290445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89" name="Google Shape;289;g11e997c7467_0_336"/>
          <p:cNvPicPr preferRelativeResize="0"/>
          <p:nvPr/>
        </p:nvPicPr>
        <p:blipFill rotWithShape="1">
          <a:blip r:embed="rId7">
            <a:alphaModFix/>
          </a:blip>
          <a:srcRect l="4146" t="1066" r="4493" b="1134"/>
          <a:stretch/>
        </p:blipFill>
        <p:spPr>
          <a:xfrm>
            <a:off x="2841228" y="1704058"/>
            <a:ext cx="1558054" cy="290445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90" name="Google Shape;290;g11e997c7467_0_336"/>
          <p:cNvPicPr preferRelativeResize="0"/>
          <p:nvPr/>
        </p:nvPicPr>
        <p:blipFill rotWithShape="1">
          <a:blip r:embed="rId8">
            <a:alphaModFix/>
          </a:blip>
          <a:srcRect l="-890" t="11349" r="890" b="10723"/>
          <a:stretch/>
        </p:blipFill>
        <p:spPr>
          <a:xfrm>
            <a:off x="1054444" y="1916523"/>
            <a:ext cx="1432926" cy="245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1e997c7467_0_336"/>
          <p:cNvPicPr preferRelativeResize="0"/>
          <p:nvPr/>
        </p:nvPicPr>
        <p:blipFill rotWithShape="1">
          <a:blip r:embed="rId9">
            <a:alphaModFix/>
          </a:blip>
          <a:srcRect t="11393" b="10970"/>
          <a:stretch/>
        </p:blipFill>
        <p:spPr>
          <a:xfrm>
            <a:off x="2905461" y="1916523"/>
            <a:ext cx="1414755" cy="242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1e997c7467_0_336"/>
          <p:cNvSpPr/>
          <p:nvPr/>
        </p:nvSpPr>
        <p:spPr>
          <a:xfrm>
            <a:off x="1189088" y="1148896"/>
            <a:ext cx="3146986" cy="58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b="1" i="0" u="none" strike="noStrike" cap="none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本人認証がうまくいかない場合</a:t>
            </a:r>
            <a:endParaRPr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3" name="Google Shape;293;g11e997c7467_0_336"/>
          <p:cNvSpPr txBox="1"/>
          <p:nvPr/>
        </p:nvSpPr>
        <p:spPr>
          <a:xfrm>
            <a:off x="342925" y="689707"/>
            <a:ext cx="30187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本人認証がうまくいかない場合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認証成功後、電子申請システムの入力フォームが読み込まれます。申請内容を入力し、「確認画面へ進む」をタップします。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 dirty="0">
                <a:solidFill>
                  <a:schemeClr val="dk2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入力内容の確認画面が表示されるので、入力内容に問題がないかを確認します。確認が完了したら、「送信」をタップします。</a:t>
            </a:r>
            <a:endParaRPr sz="1200" b="0" i="0" u="none" strike="noStrike" cap="none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</p:txBody>
      </p:sp>
      <p:sp>
        <p:nvSpPr>
          <p:cNvPr id="301" name="Google Shape;301;p4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電子署名の確認画面が表示されます。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Meiryo"/>
                <a:ea typeface="Meiryo"/>
                <a:cs typeface="Meiryo"/>
                <a:sym typeface="Meiryo"/>
              </a:rPr>
              <a:t>キャンセルは押さず</a:t>
            </a: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に、次の手順を実施します。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742946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744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スマートフォンの画面下から上へ指を滑らせてスワイプし、起動中のアプリの一覧を表示します。指を滑らせてスワイプし、「xIDアプリ」をタップして操作するアプリを切り替えます。</a:t>
            </a:r>
            <a:endParaRPr sz="11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3429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⑥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70855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⑦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6" name="Google Shape;306;p4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506460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⑧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8" name="Google Shape;308;p4"/>
          <p:cNvSpPr/>
          <p:nvPr/>
        </p:nvSpPr>
        <p:spPr>
          <a:xfrm>
            <a:off x="742947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⑨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9" name="Google Shape;309;p4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"/>
          <p:cNvSpPr/>
          <p:nvPr/>
        </p:nvSpPr>
        <p:spPr>
          <a:xfrm rot="5400000">
            <a:off x="709077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sz="2400"/>
              <a:t>03.電子申請システムの入力フォームへ申請内容を入力して送信</a:t>
            </a:r>
            <a:endParaRPr sz="2400"/>
          </a:p>
        </p:txBody>
      </p:sp>
      <p:pic>
        <p:nvPicPr>
          <p:cNvPr id="312" name="Google Shape;3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624" y="2724948"/>
            <a:ext cx="1221700" cy="1192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4"/>
          <p:cNvGrpSpPr/>
          <p:nvPr/>
        </p:nvGrpSpPr>
        <p:grpSpPr>
          <a:xfrm>
            <a:off x="660225" y="1989000"/>
            <a:ext cx="1472400" cy="2880000"/>
            <a:chOff x="660225" y="1989000"/>
            <a:chExt cx="1472400" cy="2880000"/>
          </a:xfrm>
        </p:grpSpPr>
        <p:pic>
          <p:nvPicPr>
            <p:cNvPr id="314" name="Google Shape;314;p4"/>
            <p:cNvPicPr preferRelativeResize="0"/>
            <p:nvPr/>
          </p:nvPicPr>
          <p:blipFill rotWithShape="1">
            <a:blip r:embed="rId4">
              <a:alphaModFix/>
            </a:blip>
            <a:srcRect t="1215" r="791"/>
            <a:stretch/>
          </p:blipFill>
          <p:spPr>
            <a:xfrm>
              <a:off x="660225" y="1989000"/>
              <a:ext cx="1472400" cy="2880000"/>
            </a:xfrm>
            <a:prstGeom prst="roundRect">
              <a:avLst>
                <a:gd name="adj" fmla="val 13967"/>
              </a:avLst>
            </a:prstGeom>
            <a:noFill/>
            <a:ln>
              <a:noFill/>
            </a:ln>
          </p:spPr>
        </p:pic>
        <p:sp>
          <p:nvSpPr>
            <p:cNvPr id="315" name="Google Shape;315;p4"/>
            <p:cNvSpPr/>
            <p:nvPr/>
          </p:nvSpPr>
          <p:spPr>
            <a:xfrm>
              <a:off x="985650" y="2456625"/>
              <a:ext cx="981300" cy="9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23725" y="2589975"/>
              <a:ext cx="204900" cy="9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4"/>
          <p:cNvGrpSpPr/>
          <p:nvPr/>
        </p:nvGrpSpPr>
        <p:grpSpPr>
          <a:xfrm>
            <a:off x="3030038" y="1989000"/>
            <a:ext cx="1450800" cy="2880000"/>
            <a:chOff x="3030038" y="1989000"/>
            <a:chExt cx="1450800" cy="2880000"/>
          </a:xfrm>
        </p:grpSpPr>
        <p:pic>
          <p:nvPicPr>
            <p:cNvPr id="318" name="Google Shape;318;p4"/>
            <p:cNvPicPr preferRelativeResize="0"/>
            <p:nvPr/>
          </p:nvPicPr>
          <p:blipFill rotWithShape="1">
            <a:blip r:embed="rId5">
              <a:alphaModFix/>
            </a:blip>
            <a:srcRect l="2744" r="953"/>
            <a:stretch/>
          </p:blipFill>
          <p:spPr>
            <a:xfrm>
              <a:off x="3030038" y="1989000"/>
              <a:ext cx="1450800" cy="2880000"/>
            </a:xfrm>
            <a:prstGeom prst="roundRect">
              <a:avLst>
                <a:gd name="adj" fmla="val 12316"/>
              </a:avLst>
            </a:prstGeom>
            <a:noFill/>
            <a:ln>
              <a:noFill/>
            </a:ln>
          </p:spPr>
        </p:pic>
        <p:sp>
          <p:nvSpPr>
            <p:cNvPr id="319" name="Google Shape;319;p4"/>
            <p:cNvSpPr/>
            <p:nvPr/>
          </p:nvSpPr>
          <p:spPr>
            <a:xfrm>
              <a:off x="3345750" y="3118625"/>
              <a:ext cx="981300" cy="9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188600" y="3217625"/>
              <a:ext cx="204900" cy="9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4"/>
          <p:cNvGrpSpPr/>
          <p:nvPr/>
        </p:nvGrpSpPr>
        <p:grpSpPr>
          <a:xfrm>
            <a:off x="7837712" y="2028825"/>
            <a:ext cx="737280" cy="1440000"/>
            <a:chOff x="7588062" y="2028825"/>
            <a:chExt cx="921600" cy="1800000"/>
          </a:xfrm>
        </p:grpSpPr>
        <p:pic>
          <p:nvPicPr>
            <p:cNvPr id="322" name="Google Shape;322;p4"/>
            <p:cNvPicPr preferRelativeResize="0"/>
            <p:nvPr/>
          </p:nvPicPr>
          <p:blipFill rotWithShape="1">
            <a:blip r:embed="rId6">
              <a:alphaModFix/>
            </a:blip>
            <a:srcRect t="813" r="1350"/>
            <a:stretch/>
          </p:blipFill>
          <p:spPr>
            <a:xfrm>
              <a:off x="7588062" y="2028825"/>
              <a:ext cx="921600" cy="1800000"/>
            </a:xfrm>
            <a:prstGeom prst="roundRect">
              <a:avLst>
                <a:gd name="adj" fmla="val 13705"/>
              </a:avLst>
            </a:prstGeom>
            <a:noFill/>
            <a:ln>
              <a:noFill/>
            </a:ln>
          </p:spPr>
        </p:pic>
        <p:sp>
          <p:nvSpPr>
            <p:cNvPr id="323" name="Google Shape;323;p4"/>
            <p:cNvSpPr/>
            <p:nvPr/>
          </p:nvSpPr>
          <p:spPr>
            <a:xfrm>
              <a:off x="7841700" y="2081250"/>
              <a:ext cx="414300" cy="1680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EE8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4"/>
          <p:cNvPicPr preferRelativeResize="0"/>
          <p:nvPr/>
        </p:nvPicPr>
        <p:blipFill rotWithShape="1">
          <a:blip r:embed="rId7">
            <a:alphaModFix/>
          </a:blip>
          <a:srcRect r="22738" b="6515"/>
          <a:stretch/>
        </p:blipFill>
        <p:spPr>
          <a:xfrm flipH="1">
            <a:off x="7429476" y="3321050"/>
            <a:ext cx="823874" cy="89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"/>
          <p:cNvPicPr preferRelativeResize="0"/>
          <p:nvPr/>
        </p:nvPicPr>
        <p:blipFill rotWithShape="1">
          <a:blip r:embed="rId8">
            <a:alphaModFix/>
          </a:blip>
          <a:srcRect l="1901" t="416" r="970" b="534"/>
          <a:stretch/>
        </p:blipFill>
        <p:spPr>
          <a:xfrm>
            <a:off x="8665675" y="3128050"/>
            <a:ext cx="728700" cy="1440000"/>
          </a:xfrm>
          <a:prstGeom prst="roundRect">
            <a:avLst>
              <a:gd name="adj" fmla="val 12473"/>
            </a:avLst>
          </a:prstGeom>
          <a:noFill/>
          <a:ln>
            <a:noFill/>
          </a:ln>
        </p:spPr>
      </p:pic>
      <p:sp>
        <p:nvSpPr>
          <p:cNvPr id="326" name="Google Shape;326;p4"/>
          <p:cNvSpPr/>
          <p:nvPr/>
        </p:nvSpPr>
        <p:spPr>
          <a:xfrm>
            <a:off x="8768975" y="3262975"/>
            <a:ext cx="396000" cy="11085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"/>
          <p:cNvSpPr txBox="1"/>
          <p:nvPr/>
        </p:nvSpPr>
        <p:spPr>
          <a:xfrm>
            <a:off x="8523100" y="2042450"/>
            <a:ext cx="11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①スワイプ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8" name="Google Shape;328;p4"/>
          <p:cNvSpPr txBox="1"/>
          <p:nvPr/>
        </p:nvSpPr>
        <p:spPr>
          <a:xfrm>
            <a:off x="7907975" y="4264600"/>
            <a:ext cx="11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②タップ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9" name="Google Shape;329;p4"/>
          <p:cNvSpPr/>
          <p:nvPr/>
        </p:nvSpPr>
        <p:spPr>
          <a:xfrm>
            <a:off x="1015525" y="3963950"/>
            <a:ext cx="742800" cy="204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3898275" y="3834500"/>
            <a:ext cx="396000" cy="204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"/>
          <p:cNvPicPr preferRelativeResize="0"/>
          <p:nvPr/>
        </p:nvPicPr>
        <p:blipFill rotWithShape="1">
          <a:blip r:embed="rId9">
            <a:alphaModFix/>
          </a:blip>
          <a:srcRect l="4146" t="1066" r="4493" b="1134"/>
          <a:stretch/>
        </p:blipFill>
        <p:spPr>
          <a:xfrm>
            <a:off x="5416062" y="2028825"/>
            <a:ext cx="1396800" cy="288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332" name="Google Shape;332;p4"/>
          <p:cNvGrpSpPr/>
          <p:nvPr/>
        </p:nvGrpSpPr>
        <p:grpSpPr>
          <a:xfrm>
            <a:off x="5681850" y="3365306"/>
            <a:ext cx="1131000" cy="921144"/>
            <a:chOff x="6012188" y="5530856"/>
            <a:chExt cx="1131000" cy="921144"/>
          </a:xfrm>
        </p:grpSpPr>
        <p:sp>
          <p:nvSpPr>
            <p:cNvPr id="333" name="Google Shape;333;p4"/>
            <p:cNvSpPr/>
            <p:nvPr/>
          </p:nvSpPr>
          <p:spPr>
            <a:xfrm rot="2700000">
              <a:off x="6227193" y="5639549"/>
              <a:ext cx="524815" cy="524815"/>
            </a:xfrm>
            <a:prstGeom prst="plus">
              <a:avLst>
                <a:gd name="adj" fmla="val 42593"/>
              </a:avLst>
            </a:prstGeom>
            <a:solidFill>
              <a:srgbClr val="EE8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 txBox="1"/>
            <p:nvPr/>
          </p:nvSpPr>
          <p:spPr>
            <a:xfrm>
              <a:off x="6012188" y="6082700"/>
              <a:ext cx="113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1" i="0" u="none" strike="noStrike" cap="none">
                  <a:solidFill>
                    <a:srgbClr val="EE827C"/>
                  </a:solidFill>
                  <a:latin typeface="Meiryo"/>
                  <a:ea typeface="Meiryo"/>
                  <a:cs typeface="Meiryo"/>
                  <a:sym typeface="Meiryo"/>
                </a:rPr>
                <a:t>押さない！</a:t>
              </a:r>
              <a:endParaRPr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e997c7467_0_542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「xIDアプリ」が起動すると自動で②の「電子申請システム」へと画面が切り替わります。切り替わらない場合のみ「リダイレクトする」をタップします。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2" name="Google Shape;342;g11e997c7467_0_542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画面が読み込まれます。完了するまで待ちます。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3" name="Google Shape;343;g11e997c7467_0_54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  <p:sp>
        <p:nvSpPr>
          <p:cNvPr id="344" name="Google Shape;344;g11e997c7467_0_542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「公的個人認証リクエスト」画面が表示されます。「公的個人認証する」をタップします。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5" name="Google Shape;345;g11e997c7467_0_542"/>
          <p:cNvSpPr/>
          <p:nvPr/>
        </p:nvSpPr>
        <p:spPr>
          <a:xfrm>
            <a:off x="742946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「マイナンバーカードの読み取り」画面が表示されます。「カードを読み取る」をタップします。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6" name="Google Shape;346;g11e997c7467_0_542"/>
          <p:cNvSpPr/>
          <p:nvPr/>
        </p:nvSpPr>
        <p:spPr>
          <a:xfrm>
            <a:off x="3429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⑩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7" name="Google Shape;347;g11e997c7467_0_542"/>
          <p:cNvSpPr/>
          <p:nvPr/>
        </p:nvSpPr>
        <p:spPr>
          <a:xfrm>
            <a:off x="270855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⑪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8" name="Google Shape;348;g11e997c7467_0_542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1e997c7467_0_542"/>
          <p:cNvSpPr/>
          <p:nvPr/>
        </p:nvSpPr>
        <p:spPr>
          <a:xfrm>
            <a:off x="506460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⑫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0" name="Google Shape;350;g11e997c7467_0_542"/>
          <p:cNvSpPr/>
          <p:nvPr/>
        </p:nvSpPr>
        <p:spPr>
          <a:xfrm>
            <a:off x="742947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⑬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1" name="Google Shape;351;g11e997c7467_0_542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1e997c7467_0_542"/>
          <p:cNvSpPr/>
          <p:nvPr/>
        </p:nvSpPr>
        <p:spPr>
          <a:xfrm rot="5400000">
            <a:off x="709077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1e997c7467_0_542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04.公的個人認証の実施</a:t>
            </a:r>
            <a:endParaRPr/>
          </a:p>
        </p:txBody>
      </p:sp>
      <p:pic>
        <p:nvPicPr>
          <p:cNvPr id="354" name="Google Shape;354;g11e997c7467_0_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17" y="1989000"/>
            <a:ext cx="1335600" cy="2880000"/>
          </a:xfrm>
          <a:prstGeom prst="roundRect">
            <a:avLst>
              <a:gd name="adj" fmla="val 14649"/>
            </a:avLst>
          </a:prstGeom>
          <a:noFill/>
          <a:ln>
            <a:noFill/>
          </a:ln>
        </p:spPr>
      </p:pic>
      <p:pic>
        <p:nvPicPr>
          <p:cNvPr id="355" name="Google Shape;355;g11e997c7467_0_542"/>
          <p:cNvPicPr preferRelativeResize="0"/>
          <p:nvPr/>
        </p:nvPicPr>
        <p:blipFill rotWithShape="1">
          <a:blip r:embed="rId4">
            <a:alphaModFix/>
          </a:blip>
          <a:srcRect l="3546" t="1088" r="1115" b="821"/>
          <a:stretch/>
        </p:blipFill>
        <p:spPr>
          <a:xfrm>
            <a:off x="3027913" y="1989000"/>
            <a:ext cx="1386000" cy="2880000"/>
          </a:xfrm>
          <a:prstGeom prst="roundRect">
            <a:avLst>
              <a:gd name="adj" fmla="val 12306"/>
            </a:avLst>
          </a:prstGeom>
          <a:noFill/>
          <a:ln>
            <a:noFill/>
          </a:ln>
        </p:spPr>
      </p:pic>
      <p:pic>
        <p:nvPicPr>
          <p:cNvPr id="356" name="Google Shape;356;g11e997c7467_0_542"/>
          <p:cNvPicPr preferRelativeResize="0"/>
          <p:nvPr/>
        </p:nvPicPr>
        <p:blipFill rotWithShape="1">
          <a:blip r:embed="rId5">
            <a:alphaModFix/>
          </a:blip>
          <a:srcRect r="882"/>
          <a:stretch/>
        </p:blipFill>
        <p:spPr>
          <a:xfrm>
            <a:off x="5382187" y="1989000"/>
            <a:ext cx="1389600" cy="2880000"/>
          </a:xfrm>
          <a:prstGeom prst="roundRect">
            <a:avLst>
              <a:gd name="adj" fmla="val 14015"/>
            </a:avLst>
          </a:prstGeom>
          <a:noFill/>
          <a:ln>
            <a:noFill/>
          </a:ln>
        </p:spPr>
      </p:pic>
      <p:pic>
        <p:nvPicPr>
          <p:cNvPr id="357" name="Google Shape;357;g11e997c7467_0_542"/>
          <p:cNvPicPr preferRelativeResize="0"/>
          <p:nvPr/>
        </p:nvPicPr>
        <p:blipFill rotWithShape="1">
          <a:blip r:embed="rId6">
            <a:alphaModFix/>
          </a:blip>
          <a:srcRect l="2312" r="1320" b="791"/>
          <a:stretch/>
        </p:blipFill>
        <p:spPr>
          <a:xfrm>
            <a:off x="7805675" y="1989000"/>
            <a:ext cx="1335600" cy="2880000"/>
          </a:xfrm>
          <a:prstGeom prst="roundRect">
            <a:avLst>
              <a:gd name="adj" fmla="val 13135"/>
            </a:avLst>
          </a:prstGeom>
          <a:noFill/>
          <a:ln>
            <a:noFill/>
          </a:ln>
        </p:spPr>
      </p:pic>
      <p:sp>
        <p:nvSpPr>
          <p:cNvPr id="358" name="Google Shape;358;g11e997c7467_0_542"/>
          <p:cNvSpPr/>
          <p:nvPr/>
        </p:nvSpPr>
        <p:spPr>
          <a:xfrm>
            <a:off x="815900" y="4066700"/>
            <a:ext cx="1131900" cy="2178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1e997c7467_0_542"/>
          <p:cNvSpPr/>
          <p:nvPr/>
        </p:nvSpPr>
        <p:spPr>
          <a:xfrm>
            <a:off x="6078450" y="4423875"/>
            <a:ext cx="627300" cy="255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1e997c7467_0_542"/>
          <p:cNvSpPr/>
          <p:nvPr/>
        </p:nvSpPr>
        <p:spPr>
          <a:xfrm>
            <a:off x="8459700" y="4423875"/>
            <a:ext cx="627300" cy="255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1e997c7467_0_542"/>
          <p:cNvSpPr txBox="1"/>
          <p:nvPr/>
        </p:nvSpPr>
        <p:spPr>
          <a:xfrm>
            <a:off x="861225" y="3300800"/>
            <a:ext cx="113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自動で切り替わらない場合のみ、タップ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e997c7467_0_621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「署名用パスワードの入力」画面が表示されます。マイナンバーカード署名用のパスワードを入力し、「OK」をタップします。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8" name="Google Shape;368;g11e997c7467_0_621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72000" tIns="3816000" rIns="72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「スキャンの準備ができました」の画面が表示されます。スマートフォンのカメラから少し離れた位置にマイナンバーカードをセットし、スマートフォンでマイナンバーカードを読み取ります。</a:t>
            </a:r>
            <a:endParaRPr sz="11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9" name="Google Shape;369;g11e997c7467_0_62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9</a:t>
            </a:fld>
            <a:endParaRPr/>
          </a:p>
        </p:txBody>
      </p:sp>
      <p:sp>
        <p:nvSpPr>
          <p:cNvPr id="370" name="Google Shape;370;g11e997c7467_0_621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正しく読み取りが完了すると「基本情報の確認」画面が表示されます。内容を確認し、「設定する」をタップします。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1" name="Google Shape;371;g11e997c7467_0_621"/>
          <p:cNvSpPr/>
          <p:nvPr/>
        </p:nvSpPr>
        <p:spPr>
          <a:xfrm>
            <a:off x="742946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「本人確認に関する同意」画面が表示されます。「同意する」をタップします。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2" name="Google Shape;372;g11e997c7467_0_621"/>
          <p:cNvSpPr/>
          <p:nvPr/>
        </p:nvSpPr>
        <p:spPr>
          <a:xfrm>
            <a:off x="3429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⑭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3" name="Google Shape;373;g11e997c7467_0_621"/>
          <p:cNvSpPr/>
          <p:nvPr/>
        </p:nvSpPr>
        <p:spPr>
          <a:xfrm>
            <a:off x="270855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⑮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4" name="Google Shape;374;g11e997c7467_0_621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11e997c7467_0_621"/>
          <p:cNvSpPr/>
          <p:nvPr/>
        </p:nvSpPr>
        <p:spPr>
          <a:xfrm>
            <a:off x="506460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⑯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6" name="Google Shape;376;g11e997c7467_0_621"/>
          <p:cNvSpPr/>
          <p:nvPr/>
        </p:nvSpPr>
        <p:spPr>
          <a:xfrm>
            <a:off x="742947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dirty="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⑰</a:t>
            </a:r>
            <a:endParaRPr sz="4800" b="1" i="0" u="none" strike="noStrike" cap="none" dirty="0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7" name="Google Shape;377;g11e997c7467_0_621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11e997c7467_0_621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04.公的個人認証の実施</a:t>
            </a:r>
            <a:endParaRPr/>
          </a:p>
        </p:txBody>
      </p:sp>
      <p:pic>
        <p:nvPicPr>
          <p:cNvPr id="379" name="Google Shape;379;g11e997c7467_0_621"/>
          <p:cNvPicPr preferRelativeResize="0"/>
          <p:nvPr/>
        </p:nvPicPr>
        <p:blipFill rotWithShape="1">
          <a:blip r:embed="rId3">
            <a:alphaModFix/>
          </a:blip>
          <a:srcRect l="1476" t="811" r="1884" b="1127"/>
          <a:stretch/>
        </p:blipFill>
        <p:spPr>
          <a:xfrm>
            <a:off x="719625" y="1989000"/>
            <a:ext cx="1353600" cy="2880000"/>
          </a:xfrm>
          <a:prstGeom prst="roundRect">
            <a:avLst>
              <a:gd name="adj" fmla="val 14013"/>
            </a:avLst>
          </a:prstGeom>
          <a:noFill/>
          <a:ln>
            <a:noFill/>
          </a:ln>
        </p:spPr>
      </p:pic>
      <p:sp>
        <p:nvSpPr>
          <p:cNvPr id="380" name="Google Shape;380;g11e997c7467_0_621"/>
          <p:cNvSpPr/>
          <p:nvPr/>
        </p:nvSpPr>
        <p:spPr>
          <a:xfrm>
            <a:off x="830925" y="2826600"/>
            <a:ext cx="1131000" cy="2766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1e997c7467_0_621"/>
          <p:cNvSpPr/>
          <p:nvPr/>
        </p:nvSpPr>
        <p:spPr>
          <a:xfrm>
            <a:off x="1372125" y="3103250"/>
            <a:ext cx="589800" cy="2634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11e997c7467_0_621"/>
          <p:cNvPicPr preferRelativeResize="0"/>
          <p:nvPr/>
        </p:nvPicPr>
        <p:blipFill rotWithShape="1">
          <a:blip r:embed="rId4">
            <a:alphaModFix/>
          </a:blip>
          <a:srcRect b="5846"/>
          <a:stretch/>
        </p:blipFill>
        <p:spPr>
          <a:xfrm>
            <a:off x="2915850" y="3528901"/>
            <a:ext cx="1762799" cy="130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g11e997c7467_0_621"/>
          <p:cNvGrpSpPr/>
          <p:nvPr/>
        </p:nvGrpSpPr>
        <p:grpSpPr>
          <a:xfrm>
            <a:off x="3172600" y="1980343"/>
            <a:ext cx="1251401" cy="1390883"/>
            <a:chOff x="3172600" y="1988993"/>
            <a:chExt cx="1251401" cy="1390883"/>
          </a:xfrm>
        </p:grpSpPr>
        <p:sp>
          <p:nvSpPr>
            <p:cNvPr id="384" name="Google Shape;384;g11e997c7467_0_621"/>
            <p:cNvSpPr/>
            <p:nvPr/>
          </p:nvSpPr>
          <p:spPr>
            <a:xfrm>
              <a:off x="3172600" y="1989000"/>
              <a:ext cx="1251300" cy="345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" name="Google Shape;385;g11e997c7467_0_621"/>
            <p:cNvGrpSpPr/>
            <p:nvPr/>
          </p:nvGrpSpPr>
          <p:grpSpPr>
            <a:xfrm>
              <a:off x="3172609" y="1988993"/>
              <a:ext cx="1251392" cy="1390883"/>
              <a:chOff x="3086879" y="3384600"/>
              <a:chExt cx="1337100" cy="1484400"/>
            </a:xfrm>
          </p:grpSpPr>
          <p:pic>
            <p:nvPicPr>
              <p:cNvPr id="386" name="Google Shape;386;g11e997c7467_0_621"/>
              <p:cNvPicPr preferRelativeResize="0"/>
              <p:nvPr/>
            </p:nvPicPr>
            <p:blipFill rotWithShape="1">
              <a:blip r:embed="rId5">
                <a:alphaModFix/>
              </a:blip>
              <a:srcRect l="2672" t="48060" r="1868" b="822"/>
              <a:stretch/>
            </p:blipFill>
            <p:spPr>
              <a:xfrm>
                <a:off x="3086879" y="3384600"/>
                <a:ext cx="1337100" cy="1484400"/>
              </a:xfrm>
              <a:prstGeom prst="roundRect">
                <a:avLst>
                  <a:gd name="adj" fmla="val 13705"/>
                </a:avLst>
              </a:prstGeom>
              <a:noFill/>
              <a:ln>
                <a:noFill/>
              </a:ln>
            </p:spPr>
          </p:pic>
          <p:sp>
            <p:nvSpPr>
              <p:cNvPr id="387" name="Google Shape;387;g11e997c7467_0_621"/>
              <p:cNvSpPr/>
              <p:nvPr/>
            </p:nvSpPr>
            <p:spPr>
              <a:xfrm>
                <a:off x="3164202" y="3565102"/>
                <a:ext cx="1182300" cy="1176000"/>
              </a:xfrm>
              <a:prstGeom prst="rect">
                <a:avLst/>
              </a:prstGeom>
              <a:noFill/>
              <a:ln w="28575" cap="flat" cmpd="sng">
                <a:solidFill>
                  <a:srgbClr val="EE827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8" name="Google Shape;388;g11e997c7467_0_621"/>
          <p:cNvSpPr/>
          <p:nvPr/>
        </p:nvSpPr>
        <p:spPr>
          <a:xfrm rot="5400000">
            <a:off x="70908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g11e997c7467_0_621"/>
          <p:cNvGrpSpPr/>
          <p:nvPr/>
        </p:nvGrpSpPr>
        <p:grpSpPr>
          <a:xfrm>
            <a:off x="7724677" y="1980348"/>
            <a:ext cx="1364493" cy="2880089"/>
            <a:chOff x="6652105" y="-122600"/>
            <a:chExt cx="3315900" cy="6999000"/>
          </a:xfrm>
        </p:grpSpPr>
        <p:sp>
          <p:nvSpPr>
            <p:cNvPr id="390" name="Google Shape;390;g11e997c7467_0_621"/>
            <p:cNvSpPr/>
            <p:nvPr/>
          </p:nvSpPr>
          <p:spPr>
            <a:xfrm>
              <a:off x="6652105" y="-122600"/>
              <a:ext cx="3315900" cy="6999000"/>
            </a:xfrm>
            <a:prstGeom prst="roundRect">
              <a:avLst>
                <a:gd name="adj" fmla="val 13185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1" name="Google Shape;391;g11e997c7467_0_6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20355" y="-52100"/>
              <a:ext cx="3179400" cy="6858000"/>
            </a:xfrm>
            <a:prstGeom prst="roundRect">
              <a:avLst>
                <a:gd name="adj" fmla="val 11571"/>
              </a:avLst>
            </a:prstGeom>
            <a:noFill/>
            <a:ln>
              <a:noFill/>
            </a:ln>
          </p:spPr>
        </p:pic>
      </p:grpSp>
      <p:sp>
        <p:nvSpPr>
          <p:cNvPr id="392" name="Google Shape;392;g11e997c7467_0_621"/>
          <p:cNvSpPr/>
          <p:nvPr/>
        </p:nvSpPr>
        <p:spPr>
          <a:xfrm>
            <a:off x="8401575" y="3627125"/>
            <a:ext cx="589800" cy="2634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g11e997c7467_0_621"/>
          <p:cNvGrpSpPr/>
          <p:nvPr/>
        </p:nvGrpSpPr>
        <p:grpSpPr>
          <a:xfrm>
            <a:off x="5156184" y="1980250"/>
            <a:ext cx="1251422" cy="1400118"/>
            <a:chOff x="1835025" y="1980350"/>
            <a:chExt cx="1242600" cy="1390800"/>
          </a:xfrm>
        </p:grpSpPr>
        <p:sp>
          <p:nvSpPr>
            <p:cNvPr id="394" name="Google Shape;394;g11e997c7467_0_621"/>
            <p:cNvSpPr/>
            <p:nvPr/>
          </p:nvSpPr>
          <p:spPr>
            <a:xfrm>
              <a:off x="1835025" y="1989000"/>
              <a:ext cx="1242600" cy="19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5" name="Google Shape;395;g11e997c7467_0_621"/>
            <p:cNvPicPr preferRelativeResize="0"/>
            <p:nvPr/>
          </p:nvPicPr>
          <p:blipFill rotWithShape="1">
            <a:blip r:embed="rId7">
              <a:alphaModFix/>
            </a:blip>
            <a:srcRect l="689" t="46155" r="699"/>
            <a:stretch/>
          </p:blipFill>
          <p:spPr>
            <a:xfrm>
              <a:off x="1835025" y="1980350"/>
              <a:ext cx="1242600" cy="1390800"/>
            </a:xfrm>
            <a:prstGeom prst="roundRect">
              <a:avLst>
                <a:gd name="adj" fmla="val 12356"/>
              </a:avLst>
            </a:prstGeom>
            <a:noFill/>
            <a:ln>
              <a:noFill/>
            </a:ln>
          </p:spPr>
        </p:pic>
      </p:grpSp>
      <p:grpSp>
        <p:nvGrpSpPr>
          <p:cNvPr id="396" name="Google Shape;396;g11e997c7467_0_621"/>
          <p:cNvGrpSpPr/>
          <p:nvPr/>
        </p:nvGrpSpPr>
        <p:grpSpPr>
          <a:xfrm>
            <a:off x="6028492" y="2708946"/>
            <a:ext cx="1023233" cy="2160066"/>
            <a:chOff x="5437671" y="1989000"/>
            <a:chExt cx="1364493" cy="2880088"/>
          </a:xfrm>
        </p:grpSpPr>
        <p:grpSp>
          <p:nvGrpSpPr>
            <p:cNvPr id="397" name="Google Shape;397;g11e997c7467_0_621"/>
            <p:cNvGrpSpPr/>
            <p:nvPr/>
          </p:nvGrpSpPr>
          <p:grpSpPr>
            <a:xfrm>
              <a:off x="5437671" y="1989000"/>
              <a:ext cx="1364493" cy="2880088"/>
              <a:chOff x="6556150" y="-256600"/>
              <a:chExt cx="3315900" cy="6999000"/>
            </a:xfrm>
          </p:grpSpPr>
          <p:sp>
            <p:nvSpPr>
              <p:cNvPr id="398" name="Google Shape;398;g11e997c7467_0_621"/>
              <p:cNvSpPr/>
              <p:nvPr/>
            </p:nvSpPr>
            <p:spPr>
              <a:xfrm>
                <a:off x="6556150" y="-256600"/>
                <a:ext cx="3315900" cy="6999000"/>
              </a:xfrm>
              <a:prstGeom prst="roundRect">
                <a:avLst>
                  <a:gd name="adj" fmla="val 13185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9" name="Google Shape;399;g11e997c7467_0_62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624398" y="-194050"/>
                <a:ext cx="3179400" cy="6858000"/>
              </a:xfrm>
              <a:prstGeom prst="roundRect">
                <a:avLst>
                  <a:gd name="adj" fmla="val 10219"/>
                </a:avLst>
              </a:prstGeom>
              <a:noFill/>
              <a:ln>
                <a:noFill/>
              </a:ln>
            </p:spPr>
          </p:pic>
        </p:grpSp>
        <p:sp>
          <p:nvSpPr>
            <p:cNvPr id="400" name="Google Shape;400;g11e997c7467_0_621"/>
            <p:cNvSpPr/>
            <p:nvPr/>
          </p:nvSpPr>
          <p:spPr>
            <a:xfrm>
              <a:off x="6120325" y="4433075"/>
              <a:ext cx="629100" cy="2634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ブルー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1349</Words>
  <Application>Microsoft Office PowerPoint</Application>
  <PresentationFormat>A4 210 x 297 mm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Meiryo</vt:lpstr>
      <vt:lpstr>Meiryo</vt:lpstr>
      <vt:lpstr>Arial</vt:lpstr>
      <vt:lpstr>Calibri</vt:lpstr>
      <vt:lpstr>ブルー</vt:lpstr>
      <vt:lpstr>練馬区オンライン申請操作手順</vt:lpstr>
      <vt:lpstr>事前準備</vt:lpstr>
      <vt:lpstr>システムご利用の流れ</vt:lpstr>
      <vt:lpstr>01.電子申請システム(LoGoフォーム)へアクセス</vt:lpstr>
      <vt:lpstr>02.「xIDのアプリ」を利用して本人確認(xID認証)を実施</vt:lpstr>
      <vt:lpstr>02.「xIDのアプリ」を利用して本人確認(xID認証)を実施</vt:lpstr>
      <vt:lpstr>03.電子申請システムの入力フォームへ申請内容を入力して送信</vt:lpstr>
      <vt:lpstr>04.公的個人認証の実施</vt:lpstr>
      <vt:lpstr>04.公的個人認証の実施</vt:lpstr>
      <vt:lpstr>04.公的個人認証の実施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●●市 オンライン申請操作手順</dc:title>
  <dc:creator>603</dc:creator>
  <cp:lastModifiedBy>長谷川　吉子</cp:lastModifiedBy>
  <cp:revision>20</cp:revision>
  <dcterms:created xsi:type="dcterms:W3CDTF">2021-03-11T10:34:30Z</dcterms:created>
  <dcterms:modified xsi:type="dcterms:W3CDTF">2025-10-07T06:57:55Z</dcterms:modified>
</cp:coreProperties>
</file>