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5"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00"/>
    <a:srgbClr val="DADE2A"/>
    <a:srgbClr val="CDF117"/>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5" d="100"/>
          <a:sy n="75" d="100"/>
        </p:scale>
        <p:origin x="1758" y="-9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36" tIns="45717" rIns="91436"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0"/>
            <a:ext cx="2946400" cy="496888"/>
          </a:xfrm>
          <a:prstGeom prst="rect">
            <a:avLst/>
          </a:prstGeom>
        </p:spPr>
        <p:txBody>
          <a:bodyPr vert="horz" lIns="91436" tIns="45717" rIns="91436" bIns="45717" rtlCol="0"/>
          <a:lstStyle>
            <a:lvl1pPr algn="r">
              <a:defRPr sz="1200"/>
            </a:lvl1pPr>
          </a:lstStyle>
          <a:p>
            <a:fld id="{0E829581-2D82-4409-A960-DD2871AE1AA7}" type="datetimeFigureOut">
              <a:rPr kumimoji="1" lang="ja-JP" altLang="en-US" smtClean="0"/>
              <a:t>2023/11/21</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36" tIns="45717" rIns="91436" bIns="45717" rtlCol="0" anchor="ctr"/>
          <a:lstStyle/>
          <a:p>
            <a:endParaRPr lang="ja-JP" altLang="en-US"/>
          </a:p>
        </p:txBody>
      </p:sp>
      <p:sp>
        <p:nvSpPr>
          <p:cNvPr id="5" name="ノート プレースホルダー 4"/>
          <p:cNvSpPr>
            <a:spLocks noGrp="1"/>
          </p:cNvSpPr>
          <p:nvPr>
            <p:ph type="body" sz="quarter" idx="3"/>
          </p:nvPr>
        </p:nvSpPr>
        <p:spPr>
          <a:xfrm>
            <a:off x="679451" y="4776789"/>
            <a:ext cx="5438775" cy="3908425"/>
          </a:xfrm>
          <a:prstGeom prst="rect">
            <a:avLst/>
          </a:prstGeom>
        </p:spPr>
        <p:txBody>
          <a:bodyPr vert="horz" lIns="91436" tIns="45717" rIns="91436"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36" tIns="45717" rIns="91436"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0"/>
            <a:ext cx="2946400" cy="496888"/>
          </a:xfrm>
          <a:prstGeom prst="rect">
            <a:avLst/>
          </a:prstGeom>
        </p:spPr>
        <p:txBody>
          <a:bodyPr vert="horz" lIns="91436" tIns="45717" rIns="91436" bIns="45717" rtlCol="0" anchor="b"/>
          <a:lstStyle>
            <a:lvl1pPr algn="r">
              <a:defRPr sz="1200"/>
            </a:lvl1pPr>
          </a:lstStyle>
          <a:p>
            <a:fld id="{7565A65C-C67C-4E67-A760-14D26125639C}" type="slidenum">
              <a:rPr kumimoji="1" lang="ja-JP" altLang="en-US" smtClean="0"/>
              <a:t>‹#›</a:t>
            </a:fld>
            <a:endParaRPr kumimoji="1" lang="ja-JP" altLang="en-US"/>
          </a:p>
        </p:txBody>
      </p:sp>
    </p:spTree>
    <p:extLst>
      <p:ext uri="{BB962C8B-B14F-4D97-AF65-F5344CB8AC3E}">
        <p14:creationId xmlns:p14="http://schemas.microsoft.com/office/powerpoint/2010/main" val="38572896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399789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3352181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99472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55423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107792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3914359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4272556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306220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3720159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3760389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9019A6-B0DC-4ECB-BDA6-6A3D8E64C711}" type="datetimeFigureOut">
              <a:rPr kumimoji="1" lang="ja-JP" altLang="en-US" smtClean="0"/>
              <a:t>2023/11/21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1463308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89019A6-B0DC-4ECB-BDA6-6A3D8E64C711}" type="datetimeFigureOut">
              <a:rPr kumimoji="1" lang="ja-JP" altLang="en-US" smtClean="0"/>
              <a:t>2023/11/21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26343E3-6B62-4826-AC1B-AB5559B9F7A3}" type="slidenum">
              <a:rPr kumimoji="1" lang="ja-JP" altLang="en-US" smtClean="0"/>
              <a:t>‹#›</a:t>
            </a:fld>
            <a:endParaRPr kumimoji="1" lang="ja-JP" altLang="en-US"/>
          </a:p>
        </p:txBody>
      </p:sp>
    </p:spTree>
    <p:extLst>
      <p:ext uri="{BB962C8B-B14F-4D97-AF65-F5344CB8AC3E}">
        <p14:creationId xmlns:p14="http://schemas.microsoft.com/office/powerpoint/2010/main" val="14397998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39B5F2A0-38DF-4C4D-ACC2-795EFA60797B}"/>
              </a:ext>
            </a:extLst>
          </p:cNvPr>
          <p:cNvSpPr/>
          <p:nvPr/>
        </p:nvSpPr>
        <p:spPr>
          <a:xfrm>
            <a:off x="0" y="0"/>
            <a:ext cx="6858000" cy="99060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8073279A-CC12-4FF6-B248-F63671D76C19}"/>
              </a:ext>
            </a:extLst>
          </p:cNvPr>
          <p:cNvSpPr txBox="1"/>
          <p:nvPr/>
        </p:nvSpPr>
        <p:spPr>
          <a:xfrm>
            <a:off x="59597" y="1375564"/>
            <a:ext cx="6843382" cy="1525739"/>
          </a:xfrm>
          <a:prstGeom prst="rect">
            <a:avLst/>
          </a:prstGeom>
          <a:noFill/>
        </p:spPr>
        <p:txBody>
          <a:bodyPr wrap="square" rtlCol="0">
            <a:spAutoFit/>
          </a:bodyPr>
          <a:lstStyle/>
          <a:p>
            <a:r>
              <a:rPr kumimoji="1" lang="ja-JP" altLang="en-US" sz="1300" dirty="0">
                <a:latin typeface="メイリオ" panose="020B0604030504040204" pitchFamily="50" charset="-128"/>
                <a:ea typeface="メイリオ" panose="020B0604030504040204" pitchFamily="50" charset="-128"/>
              </a:rPr>
              <a:t>この肥料は、練馬区の小・中学校等の給食の残菜・残飯を「内城菌」（複合発酵菌）</a:t>
            </a:r>
            <a:r>
              <a:rPr kumimoji="1" lang="ja-JP" altLang="en-US" sz="1300" dirty="0" smtClean="0">
                <a:latin typeface="メイリオ" panose="020B0604030504040204" pitchFamily="50" charset="-128"/>
                <a:ea typeface="メイリオ" panose="020B0604030504040204" pitchFamily="50" charset="-128"/>
              </a:rPr>
              <a:t>に</a:t>
            </a:r>
            <a:endParaRPr kumimoji="1" lang="en-US" altLang="ja-JP" sz="1300" dirty="0" smtClean="0">
              <a:latin typeface="メイリオ" panose="020B0604030504040204" pitchFamily="50" charset="-128"/>
              <a:ea typeface="メイリオ" panose="020B0604030504040204" pitchFamily="50" charset="-128"/>
            </a:endParaRPr>
          </a:p>
          <a:p>
            <a:r>
              <a:rPr kumimoji="1" lang="ja-JP" altLang="en-US" sz="1300" dirty="0" smtClean="0">
                <a:latin typeface="メイリオ" panose="020B0604030504040204" pitchFamily="50" charset="-128"/>
                <a:ea typeface="メイリオ" panose="020B0604030504040204" pitchFamily="50" charset="-128"/>
              </a:rPr>
              <a:t>より、高温</a:t>
            </a:r>
            <a:r>
              <a:rPr kumimoji="1" lang="ja-JP" altLang="en-US" sz="1300" dirty="0">
                <a:latin typeface="メイリオ" panose="020B0604030504040204" pitchFamily="50" charset="-128"/>
                <a:ea typeface="メイリオ" panose="020B0604030504040204" pitchFamily="50" charset="-128"/>
              </a:rPr>
              <a:t>発酵・乾燥した良質の土壌改良材（特殊肥料）です。</a:t>
            </a:r>
            <a:endParaRPr kumimoji="1" lang="en-US" altLang="ja-JP" sz="1300" dirty="0">
              <a:latin typeface="メイリオ" panose="020B0604030504040204" pitchFamily="50" charset="-128"/>
              <a:ea typeface="メイリオ" panose="020B0604030504040204" pitchFamily="50" charset="-128"/>
            </a:endParaRPr>
          </a:p>
          <a:p>
            <a:endParaRPr kumimoji="1" lang="en-US" altLang="ja-JP" sz="1300"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◆「内城菌」は、多くの種類の土壌菌（糸状菌、放線菌、酵母菌など）を主体にした複合発酵菌です。</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◆高温発酵乾燥しているため、病原菌が入りにくい環境を作り出し、安全性の高い微生物土壌をつくります。</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◆発酵菌により動植物性有機物を分解する過程で多くの有機酸、酵素類が生み出され、微量要素、アミノ酸</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　などもバランス良く含まれています。</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◆この土壌改良材（特殊肥料）を施肥すると、在来土壌菌とともに土壌中の微生物が活発に増殖します。</a:t>
            </a:r>
          </a:p>
        </p:txBody>
      </p:sp>
      <p:sp>
        <p:nvSpPr>
          <p:cNvPr id="4" name="テキスト ボックス 3">
            <a:extLst>
              <a:ext uri="{FF2B5EF4-FFF2-40B4-BE49-F238E27FC236}">
                <a16:creationId xmlns:a16="http://schemas.microsoft.com/office/drawing/2014/main" id="{223997AE-E213-4866-9D59-3F0F2EE7C942}"/>
              </a:ext>
            </a:extLst>
          </p:cNvPr>
          <p:cNvSpPr txBox="1"/>
          <p:nvPr/>
        </p:nvSpPr>
        <p:spPr>
          <a:xfrm>
            <a:off x="1631615" y="171214"/>
            <a:ext cx="3522133" cy="392415"/>
          </a:xfrm>
          <a:prstGeom prst="rect">
            <a:avLst/>
          </a:prstGeom>
          <a:noFill/>
        </p:spPr>
        <p:txBody>
          <a:bodyPr wrap="square" rtlCol="0">
            <a:spAutoFit/>
          </a:bodyPr>
          <a:lstStyle/>
          <a:p>
            <a:pPr algn="ctr"/>
            <a:r>
              <a:rPr kumimoji="1" lang="ja-JP" altLang="en-US" sz="1950" b="1" dirty="0"/>
              <a:t>学校給食リサイクル肥料</a:t>
            </a:r>
          </a:p>
        </p:txBody>
      </p:sp>
      <p:sp>
        <p:nvSpPr>
          <p:cNvPr id="5" name="テキスト ボックス 4">
            <a:extLst>
              <a:ext uri="{FF2B5EF4-FFF2-40B4-BE49-F238E27FC236}">
                <a16:creationId xmlns:a16="http://schemas.microsoft.com/office/drawing/2014/main" id="{C2F65A9D-4FC9-41BB-BAAA-28AEB17A0C3D}"/>
              </a:ext>
            </a:extLst>
          </p:cNvPr>
          <p:cNvSpPr txBox="1"/>
          <p:nvPr/>
        </p:nvSpPr>
        <p:spPr>
          <a:xfrm>
            <a:off x="805089" y="479957"/>
            <a:ext cx="5197593" cy="759119"/>
          </a:xfrm>
          <a:prstGeom prst="rect">
            <a:avLst/>
          </a:prstGeom>
          <a:noFill/>
        </p:spPr>
        <p:txBody>
          <a:bodyPr wrap="square" rtlCol="0">
            <a:spAutoFit/>
          </a:bodyPr>
          <a:lstStyle/>
          <a:p>
            <a:pPr algn="ctr"/>
            <a:r>
              <a:rPr kumimoji="1" lang="ja-JP" altLang="en-US" sz="4333" b="1" dirty="0">
                <a:solidFill>
                  <a:schemeClr val="accent6">
                    <a:lumMod val="50000"/>
                  </a:schemeClr>
                </a:solidFill>
                <a:latin typeface="HGP創英角ﾎﾟｯﾌﾟ体" panose="040B0A00000000000000" pitchFamily="50" charset="-128"/>
                <a:ea typeface="HGP創英角ﾎﾟｯﾌﾟ体" panose="040B0A00000000000000" pitchFamily="50" charset="-128"/>
              </a:rPr>
              <a:t>練馬の大地</a:t>
            </a:r>
          </a:p>
        </p:txBody>
      </p:sp>
      <p:sp>
        <p:nvSpPr>
          <p:cNvPr id="8" name="正方形/長方形 7">
            <a:extLst>
              <a:ext uri="{FF2B5EF4-FFF2-40B4-BE49-F238E27FC236}">
                <a16:creationId xmlns:a16="http://schemas.microsoft.com/office/drawing/2014/main" id="{94B094E1-F85E-4541-A1F9-B1D587310C1D}"/>
              </a:ext>
            </a:extLst>
          </p:cNvPr>
          <p:cNvSpPr/>
          <p:nvPr/>
        </p:nvSpPr>
        <p:spPr>
          <a:xfrm>
            <a:off x="90682" y="3069637"/>
            <a:ext cx="6677377" cy="6559364"/>
          </a:xfrm>
          <a:prstGeom prst="rect">
            <a:avLst/>
          </a:prstGeom>
          <a:solidFill>
            <a:schemeClr val="bg1"/>
          </a:solid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pPr algn="ctr"/>
            <a:endParaRPr kumimoji="1" lang="ja-JP" altLang="en-US" sz="1950"/>
          </a:p>
        </p:txBody>
      </p:sp>
      <p:sp>
        <p:nvSpPr>
          <p:cNvPr id="10" name="爆発: 8 pt 9">
            <a:extLst>
              <a:ext uri="{FF2B5EF4-FFF2-40B4-BE49-F238E27FC236}">
                <a16:creationId xmlns:a16="http://schemas.microsoft.com/office/drawing/2014/main" id="{42C37330-57D4-4A5B-A0C2-46BF017F3085}"/>
              </a:ext>
            </a:extLst>
          </p:cNvPr>
          <p:cNvSpPr/>
          <p:nvPr/>
        </p:nvSpPr>
        <p:spPr>
          <a:xfrm>
            <a:off x="231113" y="7408466"/>
            <a:ext cx="1278584" cy="499679"/>
          </a:xfrm>
          <a:prstGeom prst="irregularSeal1">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pPr algn="ctr"/>
            <a:r>
              <a:rPr kumimoji="1" lang="ja-JP" altLang="en-US" sz="1950" b="1" dirty="0">
                <a:ln w="0"/>
                <a:solidFill>
                  <a:srgbClr val="FF0000"/>
                </a:solidFill>
                <a:effectLst>
                  <a:outerShdw blurRad="38100" dist="19050" dir="2700000" algn="tl" rotWithShape="0">
                    <a:schemeClr val="dk1">
                      <a:alpha val="40000"/>
                    </a:schemeClr>
                  </a:outerShdw>
                </a:effectLst>
              </a:rPr>
              <a:t>注意</a:t>
            </a:r>
          </a:p>
        </p:txBody>
      </p:sp>
      <p:sp>
        <p:nvSpPr>
          <p:cNvPr id="11" name="テキスト ボックス 10">
            <a:extLst>
              <a:ext uri="{FF2B5EF4-FFF2-40B4-BE49-F238E27FC236}">
                <a16:creationId xmlns:a16="http://schemas.microsoft.com/office/drawing/2014/main" id="{7AD47465-6863-46F7-B347-6FD5D9CEA7A0}"/>
              </a:ext>
            </a:extLst>
          </p:cNvPr>
          <p:cNvSpPr txBox="1"/>
          <p:nvPr/>
        </p:nvSpPr>
        <p:spPr>
          <a:xfrm>
            <a:off x="289209" y="7892586"/>
            <a:ext cx="6305020" cy="1758815"/>
          </a:xfrm>
          <a:prstGeom prst="rect">
            <a:avLst/>
          </a:prstGeom>
          <a:noFill/>
        </p:spPr>
        <p:txBody>
          <a:bodyPr wrap="square" rtlCol="0">
            <a:spAutoFit/>
          </a:bodyPr>
          <a:lstStyle/>
          <a:p>
            <a:r>
              <a:rPr kumimoji="1" lang="ja-JP" altLang="en-US" sz="1083" dirty="0">
                <a:latin typeface="メイリオ" panose="020B0604030504040204" pitchFamily="50" charset="-128"/>
                <a:ea typeface="メイリオ" panose="020B0604030504040204" pitchFamily="50" charset="-128"/>
              </a:rPr>
              <a:t>■発酵熱が発生するため、種まき・苗の定植をする際は、発芽障害などの原因となる場合があり</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　ますので、２～３週間して発酵熱が収まり練馬の大地と土が良く馴染んでからにしてください。</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■保管中及び施肥後、土壌の表面に白色カビ等が発生することがありますが、土壌菌の働きに</a:t>
            </a:r>
            <a:r>
              <a:rPr kumimoji="1" lang="ja-JP" altLang="en-US" sz="1083" dirty="0" err="1">
                <a:latin typeface="メイリオ" panose="020B0604030504040204" pitchFamily="50" charset="-128"/>
                <a:ea typeface="メイリオ" panose="020B0604030504040204" pitchFamily="50" charset="-128"/>
              </a:rPr>
              <a:t>よ</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　るもので、作物の生育には支障ありません。</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■土壌殺菌剤等の使用は、有用菌にも大きなダメージを与え、せっかく施用した土壌菌や微生物　</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　が死滅する可能性があります。</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■すでに植えてある場合は、根に直接触れると「肥料やけ」の原因となりますので、根元から離</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　して施肥してください。</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■開封後は、密封し直射日光を避け、乾燥した場所に保管してください。</a:t>
            </a:r>
            <a:endParaRPr kumimoji="1" lang="en-US" altLang="ja-JP" sz="1083" dirty="0">
              <a:latin typeface="メイリオ" panose="020B0604030504040204" pitchFamily="50" charset="-128"/>
              <a:ea typeface="メイリオ" panose="020B0604030504040204" pitchFamily="50" charset="-128"/>
            </a:endParaRPr>
          </a:p>
          <a:p>
            <a:r>
              <a:rPr kumimoji="1" lang="ja-JP" altLang="en-US" sz="1083" dirty="0">
                <a:latin typeface="メイリオ" panose="020B0604030504040204" pitchFamily="50" charset="-128"/>
                <a:ea typeface="メイリオ" panose="020B0604030504040204" pitchFamily="50" charset="-128"/>
              </a:rPr>
              <a:t>　また、品質保持には万全を期しておりますが、開封後はできるだけ早くお使いください。</a:t>
            </a:r>
          </a:p>
        </p:txBody>
      </p:sp>
      <p:sp>
        <p:nvSpPr>
          <p:cNvPr id="12" name="テキスト ボックス 11">
            <a:extLst>
              <a:ext uri="{FF2B5EF4-FFF2-40B4-BE49-F238E27FC236}">
                <a16:creationId xmlns:a16="http://schemas.microsoft.com/office/drawing/2014/main" id="{B7FECC84-15F6-4BC3-8E69-DAAC4B97F8F0}"/>
              </a:ext>
            </a:extLst>
          </p:cNvPr>
          <p:cNvSpPr txBox="1"/>
          <p:nvPr/>
        </p:nvSpPr>
        <p:spPr>
          <a:xfrm>
            <a:off x="293043" y="3633216"/>
            <a:ext cx="6120659" cy="1892826"/>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１</a:t>
            </a:r>
            <a:r>
              <a:rPr kumimoji="1" lang="ja-JP" altLang="en-US" sz="1250" dirty="0">
                <a:latin typeface="メイリオ" panose="020B0604030504040204" pitchFamily="50" charset="-128"/>
                <a:ea typeface="メイリオ" panose="020B0604030504040204" pitchFamily="50" charset="-128"/>
              </a:rPr>
              <a:t>　三要素の成分は全て有機体で、作物の生育期間中に効率良く吸収利用されます。</a:t>
            </a:r>
            <a:endParaRPr kumimoji="1" lang="en-US" altLang="ja-JP" sz="1250" dirty="0">
              <a:latin typeface="メイリオ" panose="020B0604030504040204" pitchFamily="50" charset="-128"/>
              <a:ea typeface="メイリオ" panose="020B0604030504040204" pitchFamily="50" charset="-128"/>
            </a:endParaRPr>
          </a:p>
          <a:p>
            <a:r>
              <a:rPr kumimoji="1" lang="ja-JP" altLang="en-US" sz="1250" dirty="0">
                <a:latin typeface="メイリオ" panose="020B0604030504040204" pitchFamily="50" charset="-128"/>
                <a:ea typeface="メイリオ" panose="020B0604030504040204" pitchFamily="50" charset="-128"/>
              </a:rPr>
              <a:t>　　又、塩基や微量要素、アミノ酸等をバランス良く含んだ１００％有機質の土壌</a:t>
            </a:r>
            <a:endParaRPr kumimoji="1" lang="en-US" altLang="ja-JP" sz="1250" dirty="0">
              <a:latin typeface="メイリオ" panose="020B0604030504040204" pitchFamily="50" charset="-128"/>
              <a:ea typeface="メイリオ" panose="020B0604030504040204" pitchFamily="50" charset="-128"/>
            </a:endParaRPr>
          </a:p>
          <a:p>
            <a:r>
              <a:rPr kumimoji="1" lang="ja-JP" altLang="en-US" sz="1250" dirty="0">
                <a:latin typeface="メイリオ" panose="020B0604030504040204" pitchFamily="50" charset="-128"/>
                <a:ea typeface="メイリオ" panose="020B0604030504040204" pitchFamily="50" charset="-128"/>
              </a:rPr>
              <a:t>　　改良材（特殊肥料）です。</a:t>
            </a:r>
            <a:endParaRPr kumimoji="1" lang="en-US" altLang="ja-JP" sz="1250" dirty="0">
              <a:latin typeface="メイリオ" panose="020B0604030504040204" pitchFamily="50" charset="-128"/>
              <a:ea typeface="メイリオ" panose="020B0604030504040204" pitchFamily="50" charset="-128"/>
            </a:endParaRPr>
          </a:p>
          <a:p>
            <a:endParaRPr kumimoji="1" lang="en-US" altLang="ja-JP" sz="125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２</a:t>
            </a:r>
            <a:r>
              <a:rPr kumimoji="1" lang="ja-JP" altLang="en-US" sz="1250" dirty="0">
                <a:latin typeface="メイリオ" panose="020B0604030504040204" pitchFamily="50" charset="-128"/>
                <a:ea typeface="メイリオ" panose="020B0604030504040204" pitchFamily="50" charset="-128"/>
              </a:rPr>
              <a:t>　土壌を団粒化させ、保肥力、保水性、通気性を良好に</a:t>
            </a:r>
            <a:r>
              <a:rPr kumimoji="1" lang="ja-JP" altLang="en-US" sz="1250" dirty="0" smtClean="0">
                <a:latin typeface="メイリオ" panose="020B0604030504040204" pitchFamily="50" charset="-128"/>
                <a:ea typeface="メイリオ" panose="020B0604030504040204" pitchFamily="50" charset="-128"/>
              </a:rPr>
              <a:t>して根群</a:t>
            </a:r>
            <a:r>
              <a:rPr kumimoji="1" lang="ja-JP" altLang="en-US" sz="1250" dirty="0">
                <a:latin typeface="メイリオ" panose="020B0604030504040204" pitchFamily="50" charset="-128"/>
                <a:ea typeface="メイリオ" panose="020B0604030504040204" pitchFamily="50" charset="-128"/>
              </a:rPr>
              <a:t>の発育や伸長を</a:t>
            </a:r>
            <a:endParaRPr kumimoji="1" lang="en-US" altLang="ja-JP" sz="1250" dirty="0">
              <a:latin typeface="メイリオ" panose="020B0604030504040204" pitchFamily="50" charset="-128"/>
              <a:ea typeface="メイリオ" panose="020B0604030504040204" pitchFamily="50" charset="-128"/>
            </a:endParaRPr>
          </a:p>
          <a:p>
            <a:r>
              <a:rPr kumimoji="1" lang="ja-JP" altLang="en-US" sz="1250" dirty="0">
                <a:latin typeface="メイリオ" panose="020B0604030504040204" pitchFamily="50" charset="-128"/>
                <a:ea typeface="メイリオ" panose="020B0604030504040204" pitchFamily="50" charset="-128"/>
              </a:rPr>
              <a:t>　　助長します。</a:t>
            </a:r>
            <a:endParaRPr kumimoji="1" lang="en-US" altLang="ja-JP" sz="1250" dirty="0">
              <a:latin typeface="メイリオ" panose="020B0604030504040204" pitchFamily="50" charset="-128"/>
              <a:ea typeface="メイリオ" panose="020B0604030504040204" pitchFamily="50" charset="-128"/>
            </a:endParaRPr>
          </a:p>
          <a:p>
            <a:endParaRPr kumimoji="1" lang="en-US" altLang="ja-JP" sz="1250"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３</a:t>
            </a:r>
            <a:r>
              <a:rPr kumimoji="1" lang="ja-JP" altLang="en-US" sz="1250" dirty="0">
                <a:latin typeface="メイリオ" panose="020B0604030504040204" pitchFamily="50" charset="-128"/>
                <a:ea typeface="メイリオ" panose="020B0604030504040204" pitchFamily="50" charset="-128"/>
              </a:rPr>
              <a:t>　動・植物タンパク質は肥効を高め、野菜、果樹類の糖度、味を良くし鮮度を</a:t>
            </a:r>
            <a:endParaRPr kumimoji="1" lang="en-US" altLang="ja-JP" sz="1250" dirty="0">
              <a:latin typeface="メイリオ" panose="020B0604030504040204" pitchFamily="50" charset="-128"/>
              <a:ea typeface="メイリオ" panose="020B0604030504040204" pitchFamily="50" charset="-128"/>
            </a:endParaRPr>
          </a:p>
          <a:p>
            <a:r>
              <a:rPr kumimoji="1" lang="ja-JP" altLang="en-US" sz="1250" dirty="0">
                <a:latin typeface="メイリオ" panose="020B0604030504040204" pitchFamily="50" charset="-128"/>
                <a:ea typeface="メイリオ" panose="020B0604030504040204" pitchFamily="50" charset="-128"/>
              </a:rPr>
              <a:t>　　保持します。</a:t>
            </a:r>
          </a:p>
        </p:txBody>
      </p:sp>
      <p:sp>
        <p:nvSpPr>
          <p:cNvPr id="9" name="小波 8">
            <a:extLst>
              <a:ext uri="{FF2B5EF4-FFF2-40B4-BE49-F238E27FC236}">
                <a16:creationId xmlns:a16="http://schemas.microsoft.com/office/drawing/2014/main" id="{4172DB7F-8ADE-41E1-B9D7-8445E3D7612B}"/>
              </a:ext>
            </a:extLst>
          </p:cNvPr>
          <p:cNvSpPr/>
          <p:nvPr/>
        </p:nvSpPr>
        <p:spPr>
          <a:xfrm>
            <a:off x="244275" y="3201370"/>
            <a:ext cx="1194814" cy="402606"/>
          </a:xfrm>
          <a:prstGeom prst="doubleWav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特 　長</a:t>
            </a:r>
          </a:p>
        </p:txBody>
      </p:sp>
      <p:sp>
        <p:nvSpPr>
          <p:cNvPr id="13" name="小波 12">
            <a:extLst>
              <a:ext uri="{FF2B5EF4-FFF2-40B4-BE49-F238E27FC236}">
                <a16:creationId xmlns:a16="http://schemas.microsoft.com/office/drawing/2014/main" id="{9C2F989F-E9D1-415E-82F2-B98B6DCC6678}"/>
              </a:ext>
            </a:extLst>
          </p:cNvPr>
          <p:cNvSpPr/>
          <p:nvPr/>
        </p:nvSpPr>
        <p:spPr>
          <a:xfrm>
            <a:off x="244274" y="5567494"/>
            <a:ext cx="1194815" cy="427398"/>
          </a:xfrm>
          <a:prstGeom prst="doubleWave">
            <a:avLst>
              <a:gd name="adj1" fmla="val 6250"/>
              <a:gd name="adj2" fmla="val 1682"/>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t>使用量目安</a:t>
            </a:r>
          </a:p>
        </p:txBody>
      </p:sp>
      <p:sp>
        <p:nvSpPr>
          <p:cNvPr id="6" name="テキスト ボックス 5">
            <a:extLst>
              <a:ext uri="{FF2B5EF4-FFF2-40B4-BE49-F238E27FC236}">
                <a16:creationId xmlns:a16="http://schemas.microsoft.com/office/drawing/2014/main" id="{3878CA55-BDDF-4F2E-A1FE-6CCA37BFAB4E}"/>
              </a:ext>
            </a:extLst>
          </p:cNvPr>
          <p:cNvSpPr txBox="1"/>
          <p:nvPr/>
        </p:nvSpPr>
        <p:spPr>
          <a:xfrm>
            <a:off x="75188" y="9662602"/>
            <a:ext cx="6114476"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●「練馬の大地」は、練馬区の登録商標です。（登録第</a:t>
            </a:r>
            <a:r>
              <a:rPr kumimoji="1" lang="en-US" altLang="ja-JP" sz="1200" dirty="0">
                <a:latin typeface="メイリオ" panose="020B0604030504040204" pitchFamily="50" charset="-128"/>
                <a:ea typeface="メイリオ" panose="020B0604030504040204" pitchFamily="50" charset="-128"/>
              </a:rPr>
              <a:t>4682626</a:t>
            </a:r>
            <a:r>
              <a:rPr kumimoji="1" lang="ja-JP" altLang="en-US" sz="1200" dirty="0">
                <a:latin typeface="メイリオ" panose="020B0604030504040204" pitchFamily="50" charset="-128"/>
                <a:ea typeface="メイリオ" panose="020B0604030504040204" pitchFamily="50" charset="-128"/>
              </a:rPr>
              <a:t>）</a:t>
            </a:r>
          </a:p>
        </p:txBody>
      </p:sp>
      <p:pic>
        <p:nvPicPr>
          <p:cNvPr id="3" name="図 2">
            <a:extLst>
              <a:ext uri="{FF2B5EF4-FFF2-40B4-BE49-F238E27FC236}">
                <a16:creationId xmlns:a16="http://schemas.microsoft.com/office/drawing/2014/main" id="{354D17F0-422E-4588-A371-F710643CEB1C}"/>
              </a:ext>
            </a:extLst>
          </p:cNvPr>
          <p:cNvPicPr>
            <a:picLocks noChangeAspect="1"/>
          </p:cNvPicPr>
          <p:nvPr/>
        </p:nvPicPr>
        <p:blipFill>
          <a:blip r:embed="rId2"/>
          <a:stretch>
            <a:fillRect/>
          </a:stretch>
        </p:blipFill>
        <p:spPr>
          <a:xfrm>
            <a:off x="370115" y="6040864"/>
            <a:ext cx="6043588" cy="1351239"/>
          </a:xfrm>
          <a:prstGeom prst="rect">
            <a:avLst/>
          </a:prstGeom>
        </p:spPr>
      </p:pic>
    </p:spTree>
    <p:extLst>
      <p:ext uri="{BB962C8B-B14F-4D97-AF65-F5344CB8AC3E}">
        <p14:creationId xmlns:p14="http://schemas.microsoft.com/office/powerpoint/2010/main" val="16586612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499</Words>
  <Application>Microsoft Office PowerPoint</Application>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HGP創英角ﾎﾟｯﾌﾟ体</vt: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木谷　忠人</dc:creator>
  <cp:lastModifiedBy>木谷　忠人</cp:lastModifiedBy>
  <cp:revision>2</cp:revision>
  <dcterms:modified xsi:type="dcterms:W3CDTF">2023-11-21T04:53:16Z</dcterms:modified>
</cp:coreProperties>
</file>