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6858000" cy="9144000" type="screen4x3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35" autoAdjust="0"/>
    <p:restoredTop sz="94660"/>
  </p:normalViewPr>
  <p:slideViewPr>
    <p:cSldViewPr snapToGrid="0">
      <p:cViewPr>
        <p:scale>
          <a:sx n="100" d="100"/>
          <a:sy n="100" d="100"/>
        </p:scale>
        <p:origin x="1026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4E27-FBB7-4E7D-80F3-3298761BF8CE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06AA-48A1-46C0-8F0C-FA6EE8D625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8104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4E27-FBB7-4E7D-80F3-3298761BF8CE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06AA-48A1-46C0-8F0C-FA6EE8D625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630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4E27-FBB7-4E7D-80F3-3298761BF8CE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06AA-48A1-46C0-8F0C-FA6EE8D625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5526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4E27-FBB7-4E7D-80F3-3298761BF8CE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06AA-48A1-46C0-8F0C-FA6EE8D625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9873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4E27-FBB7-4E7D-80F3-3298761BF8CE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06AA-48A1-46C0-8F0C-FA6EE8D625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7854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4E27-FBB7-4E7D-80F3-3298761BF8CE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06AA-48A1-46C0-8F0C-FA6EE8D625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6058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4E27-FBB7-4E7D-80F3-3298761BF8CE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06AA-48A1-46C0-8F0C-FA6EE8D625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8434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4E27-FBB7-4E7D-80F3-3298761BF8CE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06AA-48A1-46C0-8F0C-FA6EE8D625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4951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4E27-FBB7-4E7D-80F3-3298761BF8CE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06AA-48A1-46C0-8F0C-FA6EE8D625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4967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4E27-FBB7-4E7D-80F3-3298761BF8CE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06AA-48A1-46C0-8F0C-FA6EE8D625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7950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4E27-FBB7-4E7D-80F3-3298761BF8CE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06AA-48A1-46C0-8F0C-FA6EE8D625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1466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CB04E27-FBB7-4E7D-80F3-3298761BF8CE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05206AA-48A1-46C0-8F0C-FA6EE8D625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7538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CBFD03DF-9C23-A01A-F9EC-09A1EDF9497E}"/>
              </a:ext>
            </a:extLst>
          </p:cNvPr>
          <p:cNvSpPr/>
          <p:nvPr/>
        </p:nvSpPr>
        <p:spPr>
          <a:xfrm>
            <a:off x="53008" y="5945653"/>
            <a:ext cx="6748671" cy="2932915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F437B94C-35AC-3E77-8E3F-21918AC9A350}"/>
              </a:ext>
            </a:extLst>
          </p:cNvPr>
          <p:cNvSpPr/>
          <p:nvPr/>
        </p:nvSpPr>
        <p:spPr>
          <a:xfrm>
            <a:off x="33131" y="1986991"/>
            <a:ext cx="6748671" cy="3691420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305B4D67-9BF0-AF3F-75F5-B4D18B9A70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6631"/>
            <a:ext cx="6858000" cy="1066795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kumimoji="1" lang="ja-JP" altLang="en-US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民間</a:t>
            </a:r>
            <a:r>
              <a:rPr kumimoji="1"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一時滞在施設</a:t>
            </a:r>
            <a:br>
              <a:rPr kumimoji="1" lang="en-US" altLang="ja-JP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備蓄品等補助事業について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D2FAACD-4651-6951-A8D0-879BCCDB63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131" y="1138589"/>
            <a:ext cx="6858000" cy="796585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災害発生時に想定される帰宅困難者を受け入れる「一時滞在施設」を対象に、以下の購入費用を補助します。本事業を活用頂き、帰宅困難者の受入れ環境の整備にご協力ください。 　　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字幕 2">
            <a:extLst>
              <a:ext uri="{FF2B5EF4-FFF2-40B4-BE49-F238E27FC236}">
                <a16:creationId xmlns:a16="http://schemas.microsoft.com/office/drawing/2014/main" id="{6B907835-976C-B9D4-8CD0-8E0195B94881}"/>
              </a:ext>
            </a:extLst>
          </p:cNvPr>
          <p:cNvSpPr txBox="1">
            <a:spLocks/>
          </p:cNvSpPr>
          <p:nvPr/>
        </p:nvSpPr>
        <p:spPr>
          <a:xfrm>
            <a:off x="0" y="1822106"/>
            <a:ext cx="2554361" cy="294574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Ⅰ 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帰宅困難者向けの備蓄品</a:t>
            </a:r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38E1DE87-65F8-D2AE-CFFC-B448C86A0B4F}"/>
              </a:ext>
            </a:extLst>
          </p:cNvPr>
          <p:cNvSpPr txBox="1">
            <a:spLocks/>
          </p:cNvSpPr>
          <p:nvPr/>
        </p:nvSpPr>
        <p:spPr>
          <a:xfrm>
            <a:off x="167721" y="2305879"/>
            <a:ext cx="894523" cy="27887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補助金額</a:t>
            </a:r>
          </a:p>
        </p:txBody>
      </p:sp>
      <p:sp>
        <p:nvSpPr>
          <p:cNvPr id="6" name="字幕 2">
            <a:extLst>
              <a:ext uri="{FF2B5EF4-FFF2-40B4-BE49-F238E27FC236}">
                <a16:creationId xmlns:a16="http://schemas.microsoft.com/office/drawing/2014/main" id="{13603462-E179-7261-6766-4F2E32B2FBD8}"/>
              </a:ext>
            </a:extLst>
          </p:cNvPr>
          <p:cNvSpPr txBox="1">
            <a:spLocks/>
          </p:cNvSpPr>
          <p:nvPr/>
        </p:nvSpPr>
        <p:spPr>
          <a:xfrm>
            <a:off x="1167019" y="2246319"/>
            <a:ext cx="1848681" cy="32467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都：購入費用</a:t>
            </a:r>
            <a: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</a:t>
            </a:r>
            <a:r>
              <a:rPr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５</a:t>
            </a:r>
            <a:r>
              <a:rPr lang="en-US" altLang="ja-JP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６</a:t>
            </a:r>
          </a:p>
        </p:txBody>
      </p:sp>
      <p:sp>
        <p:nvSpPr>
          <p:cNvPr id="7" name="字幕 2">
            <a:extLst>
              <a:ext uri="{FF2B5EF4-FFF2-40B4-BE49-F238E27FC236}">
                <a16:creationId xmlns:a16="http://schemas.microsoft.com/office/drawing/2014/main" id="{39351D93-E109-A62A-D9A4-51C45013CF8C}"/>
              </a:ext>
            </a:extLst>
          </p:cNvPr>
          <p:cNvSpPr txBox="1">
            <a:spLocks/>
          </p:cNvSpPr>
          <p:nvPr/>
        </p:nvSpPr>
        <p:spPr>
          <a:xfrm>
            <a:off x="1167019" y="2491557"/>
            <a:ext cx="1848681" cy="32467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区：購入費用</a:t>
            </a:r>
            <a: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</a:t>
            </a:r>
            <a:r>
              <a:rPr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r>
              <a:rPr lang="en-US" altLang="ja-JP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６</a:t>
            </a:r>
          </a:p>
        </p:txBody>
      </p:sp>
      <p:sp>
        <p:nvSpPr>
          <p:cNvPr id="8" name="字幕 2">
            <a:extLst>
              <a:ext uri="{FF2B5EF4-FFF2-40B4-BE49-F238E27FC236}">
                <a16:creationId xmlns:a16="http://schemas.microsoft.com/office/drawing/2014/main" id="{F80A8128-D491-A620-4A0A-05AB912B8514}"/>
              </a:ext>
            </a:extLst>
          </p:cNvPr>
          <p:cNvSpPr txBox="1">
            <a:spLocks/>
          </p:cNvSpPr>
          <p:nvPr/>
        </p:nvSpPr>
        <p:spPr>
          <a:xfrm>
            <a:off x="3319671" y="2246247"/>
            <a:ext cx="983968" cy="494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購入費用の上限額</a:t>
            </a:r>
          </a:p>
        </p:txBody>
      </p:sp>
      <p:sp>
        <p:nvSpPr>
          <p:cNvPr id="9" name="字幕 2">
            <a:extLst>
              <a:ext uri="{FF2B5EF4-FFF2-40B4-BE49-F238E27FC236}">
                <a16:creationId xmlns:a16="http://schemas.microsoft.com/office/drawing/2014/main" id="{FC5866D0-85C7-C685-23FA-91590CA0C7DC}"/>
              </a:ext>
            </a:extLst>
          </p:cNvPr>
          <p:cNvSpPr txBox="1">
            <a:spLocks/>
          </p:cNvSpPr>
          <p:nvPr/>
        </p:nvSpPr>
        <p:spPr>
          <a:xfrm>
            <a:off x="4303639" y="2249989"/>
            <a:ext cx="1944761" cy="6899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3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帰宅困難者受入人数</a:t>
            </a:r>
            <a:r>
              <a:rPr lang="en-US" altLang="ja-JP" sz="13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</a:p>
          <a:p>
            <a:pPr algn="l"/>
            <a:r>
              <a:rPr lang="en-US" altLang="ja-JP" sz="13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   ×9,000</a:t>
            </a:r>
            <a:r>
              <a:rPr lang="ja-JP" altLang="en-US" sz="13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円</a:t>
            </a:r>
          </a:p>
        </p:txBody>
      </p:sp>
      <p:sp>
        <p:nvSpPr>
          <p:cNvPr id="10" name="字幕 2">
            <a:extLst>
              <a:ext uri="{FF2B5EF4-FFF2-40B4-BE49-F238E27FC236}">
                <a16:creationId xmlns:a16="http://schemas.microsoft.com/office/drawing/2014/main" id="{AC665E98-A617-EC3D-7F75-B6E28F5C7C49}"/>
              </a:ext>
            </a:extLst>
          </p:cNvPr>
          <p:cNvSpPr txBox="1">
            <a:spLocks/>
          </p:cNvSpPr>
          <p:nvPr/>
        </p:nvSpPr>
        <p:spPr>
          <a:xfrm>
            <a:off x="154113" y="2816650"/>
            <a:ext cx="1530628" cy="278255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補助対象備蓄品</a:t>
            </a:r>
          </a:p>
        </p:txBody>
      </p:sp>
      <p:sp>
        <p:nvSpPr>
          <p:cNvPr id="11" name="字幕 2">
            <a:extLst>
              <a:ext uri="{FF2B5EF4-FFF2-40B4-BE49-F238E27FC236}">
                <a16:creationId xmlns:a16="http://schemas.microsoft.com/office/drawing/2014/main" id="{F81E62CE-8358-EF30-74F8-C39E740B8CC9}"/>
              </a:ext>
            </a:extLst>
          </p:cNvPr>
          <p:cNvSpPr txBox="1">
            <a:spLocks/>
          </p:cNvSpPr>
          <p:nvPr/>
        </p:nvSpPr>
        <p:spPr>
          <a:xfrm>
            <a:off x="71228" y="3121035"/>
            <a:ext cx="6748671" cy="3445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STEP</a:t>
            </a:r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１：帰宅困難者１人あたり</a:t>
            </a:r>
            <a:r>
              <a:rPr lang="ja-JP" altLang="en-US" sz="13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３日分</a:t>
            </a:r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の数量が対象となります。</a:t>
            </a:r>
          </a:p>
        </p:txBody>
      </p:sp>
      <p:sp>
        <p:nvSpPr>
          <p:cNvPr id="12" name="字幕 2">
            <a:extLst>
              <a:ext uri="{FF2B5EF4-FFF2-40B4-BE49-F238E27FC236}">
                <a16:creationId xmlns:a16="http://schemas.microsoft.com/office/drawing/2014/main" id="{69CB2AF0-6FA8-ECA5-0C92-851E015E571A}"/>
              </a:ext>
            </a:extLst>
          </p:cNvPr>
          <p:cNvSpPr txBox="1">
            <a:spLocks/>
          </p:cNvSpPr>
          <p:nvPr/>
        </p:nvSpPr>
        <p:spPr>
          <a:xfrm>
            <a:off x="33128" y="3408847"/>
            <a:ext cx="6748671" cy="28013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.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水⇒９</a:t>
            </a:r>
            <a: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ℓ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２</a:t>
            </a:r>
            <a: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.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食料⇒９食　３</a:t>
            </a:r>
            <a: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.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簡易トイレ⇒</a:t>
            </a:r>
            <a: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15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個　４</a:t>
            </a:r>
            <a: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.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毛布またはブランケット⇒１枚</a:t>
            </a:r>
          </a:p>
        </p:txBody>
      </p:sp>
      <p:sp>
        <p:nvSpPr>
          <p:cNvPr id="13" name="矢印: 下 12">
            <a:extLst>
              <a:ext uri="{FF2B5EF4-FFF2-40B4-BE49-F238E27FC236}">
                <a16:creationId xmlns:a16="http://schemas.microsoft.com/office/drawing/2014/main" id="{6A228978-06EF-6E28-25D2-733908102580}"/>
              </a:ext>
            </a:extLst>
          </p:cNvPr>
          <p:cNvSpPr/>
          <p:nvPr/>
        </p:nvSpPr>
        <p:spPr>
          <a:xfrm>
            <a:off x="2816086" y="3924859"/>
            <a:ext cx="437321" cy="572869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字幕 2">
            <a:extLst>
              <a:ext uri="{FF2B5EF4-FFF2-40B4-BE49-F238E27FC236}">
                <a16:creationId xmlns:a16="http://schemas.microsoft.com/office/drawing/2014/main" id="{C0FC9CE7-3F49-D686-7309-C13F10BA9999}"/>
              </a:ext>
            </a:extLst>
          </p:cNvPr>
          <p:cNvSpPr txBox="1">
            <a:spLocks/>
          </p:cNvSpPr>
          <p:nvPr/>
        </p:nvSpPr>
        <p:spPr>
          <a:xfrm>
            <a:off x="3269973" y="4036963"/>
            <a:ext cx="3674168" cy="3445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STEP</a:t>
            </a:r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１に加えて</a:t>
            </a:r>
            <a:r>
              <a:rPr lang="en-US" altLang="ja-JP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STEP</a:t>
            </a:r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２もご検討ください</a:t>
            </a:r>
          </a:p>
        </p:txBody>
      </p:sp>
      <p:sp>
        <p:nvSpPr>
          <p:cNvPr id="15" name="字幕 2">
            <a:extLst>
              <a:ext uri="{FF2B5EF4-FFF2-40B4-BE49-F238E27FC236}">
                <a16:creationId xmlns:a16="http://schemas.microsoft.com/office/drawing/2014/main" id="{F30D4BA1-EEA8-99A0-97D0-BFEAEDE7B303}"/>
              </a:ext>
            </a:extLst>
          </p:cNvPr>
          <p:cNvSpPr txBox="1">
            <a:spLocks/>
          </p:cNvSpPr>
          <p:nvPr/>
        </p:nvSpPr>
        <p:spPr>
          <a:xfrm>
            <a:off x="75787" y="4488659"/>
            <a:ext cx="6748671" cy="3445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STEP</a:t>
            </a:r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２：</a:t>
            </a:r>
            <a:r>
              <a:rPr lang="en-US" altLang="ja-JP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STEP</a:t>
            </a:r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 の４種を３日分完備した場合、対象となります。</a:t>
            </a:r>
          </a:p>
        </p:txBody>
      </p:sp>
      <p:sp>
        <p:nvSpPr>
          <p:cNvPr id="16" name="字幕 2">
            <a:extLst>
              <a:ext uri="{FF2B5EF4-FFF2-40B4-BE49-F238E27FC236}">
                <a16:creationId xmlns:a16="http://schemas.microsoft.com/office/drawing/2014/main" id="{DF2EA8E4-2156-F144-19AE-2B2DF4967839}"/>
              </a:ext>
            </a:extLst>
          </p:cNvPr>
          <p:cNvSpPr txBox="1">
            <a:spLocks/>
          </p:cNvSpPr>
          <p:nvPr/>
        </p:nvSpPr>
        <p:spPr>
          <a:xfrm>
            <a:off x="71228" y="4768662"/>
            <a:ext cx="6748671" cy="3445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５</a:t>
            </a:r>
            <a:r>
              <a:rPr lang="en-US" altLang="ja-JP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.</a:t>
            </a:r>
            <a:r>
              <a:rPr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マット・シート・寝袋　６</a:t>
            </a:r>
            <a:r>
              <a:rPr lang="en-US" altLang="ja-JP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.</a:t>
            </a:r>
            <a:r>
              <a:rPr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おむつ　７</a:t>
            </a:r>
            <a:r>
              <a:rPr lang="en-US" altLang="ja-JP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.</a:t>
            </a:r>
            <a:r>
              <a:rPr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生理用品　８</a:t>
            </a:r>
            <a:r>
              <a:rPr lang="en-US" altLang="ja-JP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.</a:t>
            </a:r>
            <a:r>
              <a:rPr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緊急セット　</a:t>
            </a:r>
          </a:p>
        </p:txBody>
      </p:sp>
      <p:sp>
        <p:nvSpPr>
          <p:cNvPr id="17" name="字幕 2">
            <a:extLst>
              <a:ext uri="{FF2B5EF4-FFF2-40B4-BE49-F238E27FC236}">
                <a16:creationId xmlns:a16="http://schemas.microsoft.com/office/drawing/2014/main" id="{4AF23592-D05F-6B40-3667-D4674D1E9A60}"/>
              </a:ext>
            </a:extLst>
          </p:cNvPr>
          <p:cNvSpPr txBox="1">
            <a:spLocks/>
          </p:cNvSpPr>
          <p:nvPr/>
        </p:nvSpPr>
        <p:spPr>
          <a:xfrm>
            <a:off x="75787" y="5048501"/>
            <a:ext cx="6748671" cy="3445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９</a:t>
            </a:r>
            <a:r>
              <a:rPr lang="en-US" altLang="ja-JP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.</a:t>
            </a:r>
            <a:r>
              <a:rPr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粉ミルク・液体ミルク　</a:t>
            </a:r>
            <a:r>
              <a:rPr lang="en-US" altLang="ja-JP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10.</a:t>
            </a:r>
            <a:r>
              <a:rPr lang="ja-JP" altLang="en-US" sz="1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べビーフード　</a:t>
            </a:r>
          </a:p>
        </p:txBody>
      </p:sp>
      <p:sp>
        <p:nvSpPr>
          <p:cNvPr id="18" name="字幕 2">
            <a:extLst>
              <a:ext uri="{FF2B5EF4-FFF2-40B4-BE49-F238E27FC236}">
                <a16:creationId xmlns:a16="http://schemas.microsoft.com/office/drawing/2014/main" id="{2FBDFEC0-20BE-B494-0F7C-930EFC640A07}"/>
              </a:ext>
            </a:extLst>
          </p:cNvPr>
          <p:cNvSpPr txBox="1">
            <a:spLocks/>
          </p:cNvSpPr>
          <p:nvPr/>
        </p:nvSpPr>
        <p:spPr>
          <a:xfrm>
            <a:off x="33131" y="5811013"/>
            <a:ext cx="5592417" cy="289166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Ⅱ 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帰宅困難者向けのスマートフォン等に充電するために必要な機器</a:t>
            </a:r>
          </a:p>
        </p:txBody>
      </p:sp>
      <p:sp>
        <p:nvSpPr>
          <p:cNvPr id="24" name="字幕 2">
            <a:extLst>
              <a:ext uri="{FF2B5EF4-FFF2-40B4-BE49-F238E27FC236}">
                <a16:creationId xmlns:a16="http://schemas.microsoft.com/office/drawing/2014/main" id="{99040F3E-86E0-215C-FD48-57384550C375}"/>
              </a:ext>
            </a:extLst>
          </p:cNvPr>
          <p:cNvSpPr txBox="1">
            <a:spLocks/>
          </p:cNvSpPr>
          <p:nvPr/>
        </p:nvSpPr>
        <p:spPr>
          <a:xfrm>
            <a:off x="149243" y="6855268"/>
            <a:ext cx="1360243" cy="296818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補助対象機器</a:t>
            </a:r>
          </a:p>
        </p:txBody>
      </p:sp>
      <p:sp>
        <p:nvSpPr>
          <p:cNvPr id="25" name="字幕 2">
            <a:extLst>
              <a:ext uri="{FF2B5EF4-FFF2-40B4-BE49-F238E27FC236}">
                <a16:creationId xmlns:a16="http://schemas.microsoft.com/office/drawing/2014/main" id="{80A77935-801C-4D41-3549-DEC37CF458C0}"/>
              </a:ext>
            </a:extLst>
          </p:cNvPr>
          <p:cNvSpPr txBox="1">
            <a:spLocks/>
          </p:cNvSpPr>
          <p:nvPr/>
        </p:nvSpPr>
        <p:spPr>
          <a:xfrm>
            <a:off x="-54665" y="7529658"/>
            <a:ext cx="6748671" cy="15403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（１）電源機器（可搬式の発電機、蓄電池等）</a:t>
            </a:r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（２）充電用機器</a:t>
            </a:r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（３）その他関連機材（充電ケーブル等）</a:t>
            </a:r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  </a:t>
            </a:r>
            <a:endParaRPr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1FDD3B32-57F4-275D-84D1-ACDCEAA7867E}"/>
              </a:ext>
            </a:extLst>
          </p:cNvPr>
          <p:cNvSpPr/>
          <p:nvPr/>
        </p:nvSpPr>
        <p:spPr>
          <a:xfrm>
            <a:off x="71228" y="3399366"/>
            <a:ext cx="6657151" cy="519801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EF077A8F-A5C5-502C-5A1E-6775FDBB6218}"/>
              </a:ext>
            </a:extLst>
          </p:cNvPr>
          <p:cNvSpPr/>
          <p:nvPr/>
        </p:nvSpPr>
        <p:spPr>
          <a:xfrm>
            <a:off x="75787" y="4742966"/>
            <a:ext cx="6657151" cy="615454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字幕 2">
            <a:extLst>
              <a:ext uri="{FF2B5EF4-FFF2-40B4-BE49-F238E27FC236}">
                <a16:creationId xmlns:a16="http://schemas.microsoft.com/office/drawing/2014/main" id="{60428DDC-FD6B-3F53-4976-C065B60AC310}"/>
              </a:ext>
            </a:extLst>
          </p:cNvPr>
          <p:cNvSpPr txBox="1">
            <a:spLocks/>
          </p:cNvSpPr>
          <p:nvPr/>
        </p:nvSpPr>
        <p:spPr>
          <a:xfrm>
            <a:off x="71228" y="5398312"/>
            <a:ext cx="6748671" cy="2801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運搬費用や設置費用等は対象外です。</a:t>
            </a:r>
          </a:p>
        </p:txBody>
      </p:sp>
      <p:sp>
        <p:nvSpPr>
          <p:cNvPr id="34" name="字幕 2">
            <a:extLst>
              <a:ext uri="{FF2B5EF4-FFF2-40B4-BE49-F238E27FC236}">
                <a16:creationId xmlns:a16="http://schemas.microsoft.com/office/drawing/2014/main" id="{171C5B33-1B4F-FD3F-0759-B47AF333A5A8}"/>
              </a:ext>
            </a:extLst>
          </p:cNvPr>
          <p:cNvSpPr txBox="1">
            <a:spLocks/>
          </p:cNvSpPr>
          <p:nvPr/>
        </p:nvSpPr>
        <p:spPr>
          <a:xfrm>
            <a:off x="48454" y="3644679"/>
            <a:ext cx="6748671" cy="3865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水・食料は保存年限が５年以上のものが対象です。</a:t>
            </a:r>
          </a:p>
        </p:txBody>
      </p:sp>
      <p:sp>
        <p:nvSpPr>
          <p:cNvPr id="35" name="字幕 2">
            <a:extLst>
              <a:ext uri="{FF2B5EF4-FFF2-40B4-BE49-F238E27FC236}">
                <a16:creationId xmlns:a16="http://schemas.microsoft.com/office/drawing/2014/main" id="{B3F8043C-1CE1-7AF0-EBC9-EFFD66C974D5}"/>
              </a:ext>
            </a:extLst>
          </p:cNvPr>
          <p:cNvSpPr txBox="1">
            <a:spLocks/>
          </p:cNvSpPr>
          <p:nvPr/>
        </p:nvSpPr>
        <p:spPr>
          <a:xfrm>
            <a:off x="167721" y="6249482"/>
            <a:ext cx="894523" cy="27887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補助金額</a:t>
            </a:r>
          </a:p>
        </p:txBody>
      </p:sp>
      <p:sp>
        <p:nvSpPr>
          <p:cNvPr id="36" name="字幕 2">
            <a:extLst>
              <a:ext uri="{FF2B5EF4-FFF2-40B4-BE49-F238E27FC236}">
                <a16:creationId xmlns:a16="http://schemas.microsoft.com/office/drawing/2014/main" id="{78B31351-3900-2552-E9AA-A1E2822D5A14}"/>
              </a:ext>
            </a:extLst>
          </p:cNvPr>
          <p:cNvSpPr txBox="1">
            <a:spLocks/>
          </p:cNvSpPr>
          <p:nvPr/>
        </p:nvSpPr>
        <p:spPr>
          <a:xfrm>
            <a:off x="1167019" y="6227769"/>
            <a:ext cx="1848681" cy="32467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都：購入費用</a:t>
            </a:r>
            <a: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</a:t>
            </a:r>
            <a:r>
              <a:rPr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５</a:t>
            </a:r>
            <a:r>
              <a:rPr lang="en-US" altLang="ja-JP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６</a:t>
            </a:r>
          </a:p>
        </p:txBody>
      </p:sp>
      <p:sp>
        <p:nvSpPr>
          <p:cNvPr id="37" name="字幕 2">
            <a:extLst>
              <a:ext uri="{FF2B5EF4-FFF2-40B4-BE49-F238E27FC236}">
                <a16:creationId xmlns:a16="http://schemas.microsoft.com/office/drawing/2014/main" id="{3B63E29D-091A-8640-706A-82722F81D421}"/>
              </a:ext>
            </a:extLst>
          </p:cNvPr>
          <p:cNvSpPr txBox="1">
            <a:spLocks/>
          </p:cNvSpPr>
          <p:nvPr/>
        </p:nvSpPr>
        <p:spPr>
          <a:xfrm>
            <a:off x="1167019" y="6473007"/>
            <a:ext cx="1848681" cy="32467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区：購入費用</a:t>
            </a:r>
            <a: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</a:t>
            </a:r>
            <a:r>
              <a:rPr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r>
              <a:rPr lang="en-US" altLang="ja-JP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６</a:t>
            </a:r>
          </a:p>
        </p:txBody>
      </p:sp>
      <p:sp>
        <p:nvSpPr>
          <p:cNvPr id="38" name="字幕 2">
            <a:extLst>
              <a:ext uri="{FF2B5EF4-FFF2-40B4-BE49-F238E27FC236}">
                <a16:creationId xmlns:a16="http://schemas.microsoft.com/office/drawing/2014/main" id="{384414E6-95D0-8ADE-B8EC-272CCEE0A333}"/>
              </a:ext>
            </a:extLst>
          </p:cNvPr>
          <p:cNvSpPr txBox="1">
            <a:spLocks/>
          </p:cNvSpPr>
          <p:nvPr/>
        </p:nvSpPr>
        <p:spPr>
          <a:xfrm>
            <a:off x="3319671" y="6237222"/>
            <a:ext cx="983968" cy="494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購入費用の上限額</a:t>
            </a:r>
          </a:p>
        </p:txBody>
      </p:sp>
      <p:sp>
        <p:nvSpPr>
          <p:cNvPr id="39" name="字幕 2">
            <a:extLst>
              <a:ext uri="{FF2B5EF4-FFF2-40B4-BE49-F238E27FC236}">
                <a16:creationId xmlns:a16="http://schemas.microsoft.com/office/drawing/2014/main" id="{21868414-9086-273A-37AF-7C551CCFCF58}"/>
              </a:ext>
            </a:extLst>
          </p:cNvPr>
          <p:cNvSpPr txBox="1">
            <a:spLocks/>
          </p:cNvSpPr>
          <p:nvPr/>
        </p:nvSpPr>
        <p:spPr>
          <a:xfrm>
            <a:off x="4303639" y="6240964"/>
            <a:ext cx="1944761" cy="6899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3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帰宅困難者受入人数</a:t>
            </a:r>
            <a:r>
              <a:rPr lang="en-US" altLang="ja-JP" sz="13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</a:p>
          <a:p>
            <a:pPr algn="l"/>
            <a:r>
              <a:rPr lang="en-US" altLang="ja-JP" sz="13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   ×2,500</a:t>
            </a:r>
            <a:r>
              <a:rPr lang="ja-JP" altLang="en-US" sz="13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円</a:t>
            </a:r>
          </a:p>
        </p:txBody>
      </p:sp>
      <p:sp>
        <p:nvSpPr>
          <p:cNvPr id="40" name="字幕 2">
            <a:extLst>
              <a:ext uri="{FF2B5EF4-FFF2-40B4-BE49-F238E27FC236}">
                <a16:creationId xmlns:a16="http://schemas.microsoft.com/office/drawing/2014/main" id="{23533B7D-9002-72EE-23B8-1F74E31E8C0D}"/>
              </a:ext>
            </a:extLst>
          </p:cNvPr>
          <p:cNvSpPr txBox="1">
            <a:spLocks/>
          </p:cNvSpPr>
          <p:nvPr/>
        </p:nvSpPr>
        <p:spPr>
          <a:xfrm>
            <a:off x="41807" y="7221950"/>
            <a:ext cx="6748671" cy="2968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帰宅困難者が安否確認や情報収集に利用する</a:t>
            </a:r>
            <a:r>
              <a:rPr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スマートフォン等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へ</a:t>
            </a:r>
            <a:r>
              <a:rPr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充電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するために必要な以下機器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2" name="図 41">
            <a:extLst>
              <a:ext uri="{FF2B5EF4-FFF2-40B4-BE49-F238E27FC236}">
                <a16:creationId xmlns:a16="http://schemas.microsoft.com/office/drawing/2014/main" id="{3CF23F18-DE15-B143-8850-A56CE9748C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8655" y="7591717"/>
            <a:ext cx="1284379" cy="966381"/>
          </a:xfrm>
          <a:prstGeom prst="rect">
            <a:avLst/>
          </a:prstGeom>
        </p:spPr>
      </p:pic>
      <p:sp>
        <p:nvSpPr>
          <p:cNvPr id="43" name="字幕 2">
            <a:extLst>
              <a:ext uri="{FF2B5EF4-FFF2-40B4-BE49-F238E27FC236}">
                <a16:creationId xmlns:a16="http://schemas.microsoft.com/office/drawing/2014/main" id="{3DB2579E-E06D-FA03-C307-4F218C5864E5}"/>
              </a:ext>
            </a:extLst>
          </p:cNvPr>
          <p:cNvSpPr txBox="1">
            <a:spLocks/>
          </p:cNvSpPr>
          <p:nvPr/>
        </p:nvSpPr>
        <p:spPr>
          <a:xfrm>
            <a:off x="67127" y="8470525"/>
            <a:ext cx="6748671" cy="2801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運搬経費や保守点検費用等、本体購入経費以外は対象外です。</a:t>
            </a:r>
          </a:p>
        </p:txBody>
      </p:sp>
      <p:pic>
        <p:nvPicPr>
          <p:cNvPr id="47" name="図 46">
            <a:extLst>
              <a:ext uri="{FF2B5EF4-FFF2-40B4-BE49-F238E27FC236}">
                <a16:creationId xmlns:a16="http://schemas.microsoft.com/office/drawing/2014/main" id="{3A5586BB-467C-BCE6-40A0-5B8202BB83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5411" y="7592240"/>
            <a:ext cx="675571" cy="1048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198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07C4D2D1FC528244BB32AEBD0C5E1DE7" ma:contentTypeVersion="8" ma:contentTypeDescription="新しいドキュメントを作成します。" ma:contentTypeScope="" ma:versionID="487ac60afd219c0626d579c967ece8bc">
  <xsd:schema xmlns:xsd="http://www.w3.org/2001/XMLSchema" xmlns:xs="http://www.w3.org/2001/XMLSchema" xmlns:p="http://schemas.microsoft.com/office/2006/metadata/properties" xmlns:ns3="3e6a5d4d-8ff4-4ff1-b846-aaaa4ab22307" targetNamespace="http://schemas.microsoft.com/office/2006/metadata/properties" ma:root="true" ma:fieldsID="ede766d9595113b90064c019f5cecb9c" ns3:_="">
    <xsd:import namespace="3e6a5d4d-8ff4-4ff1-b846-aaaa4ab2230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SearchPropertie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6a5d4d-8ff4-4ff1-b846-aaaa4ab223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A5C4D9A-8144-4995-9E30-99351177C3A1}">
  <ds:schemaRefs>
    <ds:schemaRef ds:uri="http://purl.org/dc/terms/"/>
    <ds:schemaRef ds:uri="http://purl.org/dc/dcmitype/"/>
    <ds:schemaRef ds:uri="http://schemas.microsoft.com/office/infopath/2007/PartnerControls"/>
    <ds:schemaRef ds:uri="3e6a5d4d-8ff4-4ff1-b846-aaaa4ab22307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B4479EFB-FEF1-4E54-AFB4-EC64DBA3AEC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784D853-163D-4499-AC59-9D28E2A48A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6a5d4d-8ff4-4ff1-b846-aaaa4ab223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</TotalTime>
  <Words>332</Words>
  <Application>Microsoft Office PowerPoint</Application>
  <PresentationFormat>画面に合わせる (4:3)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Aptos</vt:lpstr>
      <vt:lpstr>Aptos Display</vt:lpstr>
      <vt:lpstr>Arial</vt:lpstr>
      <vt:lpstr>Office テーマ</vt:lpstr>
      <vt:lpstr>民間一時滞在施設 備蓄品等補助事業について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村井　悠</dc:creator>
  <cp:lastModifiedBy>村井　悠</cp:lastModifiedBy>
  <cp:revision>6</cp:revision>
  <cp:lastPrinted>2024-06-05T06:06:29Z</cp:lastPrinted>
  <dcterms:created xsi:type="dcterms:W3CDTF">2024-06-05T03:39:44Z</dcterms:created>
  <dcterms:modified xsi:type="dcterms:W3CDTF">2024-07-03T04:42:43Z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2024-06-05T05:22:33Z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a2ab2787-c1e7-407f-a903-ef94d39b46a6</vt:lpwstr>
  </property>
  <property fmtid="{D5CDD505-2E9C-101B-9397-08002B2CF9AE}" pid="7" name="MSIP_Label_defa4170-0d19-0005-0004-bc88714345d2_ActionId">
    <vt:lpwstr>7ead6164-f425-4440-9e63-6ea31f53cd30</vt:lpwstr>
  </property>
  <property fmtid="{D5CDD505-2E9C-101B-9397-08002B2CF9AE}" pid="8" name="MSIP_Label_defa4170-0d19-0005-0004-bc88714345d2_ContentBits">
    <vt:lpwstr>0</vt:lpwstr>
  </property>
  <property fmtid="{D5CDD505-2E9C-101B-9397-08002B2CF9AE}" pid="9" name="ContentTypeId">
    <vt:lpwstr>0x01010007C4D2D1FC528244BB32AEBD0C5E1DE7</vt:lpwstr>
  </property>
</Properties>
</file>