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0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nerima.local\&#20840;&#24193;&#20849;&#26377;\&#20840;&#24193;&#20849;&#26377;_6100_&#25945;&#32946;&#25391;&#33288;&#37096;\&#20840;&#24193;&#20849;&#26377;_6120_&#23398;&#21209;&#35506;\03&#23601;&#23398;&#30456;&#35527;&#20418;\&#9733;&#26032;&#25903;&#25588;&#26041;&#37341;&#31574;&#23450;\&#31574;&#23450;&#22996;&#21729;&#20250;&#36039;&#26009;\&#22522;&#30990;&#36039;&#26009;.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nerima.local\&#35506;&#20849;&#26377;\&#25945;&#32946;&#25391;&#33288;&#37096;\&#23398;&#21209;&#35506;\00%20&#23398;&#21209;&#35506;&#38263;\&#20196;&#21644;&#65300;&#24180;&#24230;\&#23601;&#23398;&#30456;&#35527;&#20418;\&#21307;&#12465;&#12450;&#20816;&#26032;&#26041;&#37341;\&#22522;&#30990;&#36039;&#2600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nerima.local\&#35506;&#20849;&#26377;\&#25945;&#32946;&#25391;&#33288;&#37096;\&#23398;&#21209;&#35506;\00%20&#23398;&#21209;&#35506;&#38263;\&#20196;&#21644;&#65300;&#24180;&#24230;\&#23601;&#23398;&#30456;&#35527;&#20418;\&#21307;&#12465;&#12450;&#20816;&#26032;&#26041;&#37341;\&#22522;&#30990;&#36039;&#2600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nerima.local\&#35506;&#20849;&#26377;\&#25945;&#32946;&#25391;&#33288;&#37096;\&#23398;&#21209;&#35506;\00%20&#23398;&#21209;&#35506;&#38263;\&#20196;&#21644;&#65300;&#24180;&#24230;\&#23601;&#23398;&#30456;&#35527;&#20418;\&#21307;&#12465;&#12450;&#20816;&#26032;&#26041;&#37341;\&#22522;&#30990;&#36039;&#2600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nerima.local\&#35506;&#20849;&#26377;\&#25945;&#32946;&#25391;&#33288;&#37096;\&#23398;&#21209;&#35506;\00%20&#23398;&#21209;&#35506;&#38263;\&#20196;&#21644;&#65300;&#24180;&#24230;\&#23601;&#23398;&#30456;&#35527;&#20418;\&#21307;&#12465;&#12450;&#20816;&#26032;&#26041;&#37341;\&#22522;&#30990;&#36039;&#26009;.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95883609071978"/>
          <c:y val="2.9823026214223985E-2"/>
          <c:w val="0.87506076801492572"/>
          <c:h val="0.87879922722710102"/>
        </c:manualLayout>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9097633331848509E-2"/>
                  <c:y val="-7.006883650023715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2AA-4DAC-968A-11A7292041F7}"/>
                </c:ext>
              </c:extLst>
            </c:dLbl>
            <c:dLbl>
              <c:idx val="1"/>
              <c:layout>
                <c:manualLayout>
                  <c:x val="-2.9370646053568157E-2"/>
                  <c:y val="-5.125617144983459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2AA-4DAC-968A-11A7292041F7}"/>
                </c:ext>
              </c:extLst>
            </c:dLbl>
            <c:dLbl>
              <c:idx val="2"/>
              <c:layout>
                <c:manualLayout>
                  <c:x val="-4.497342318574736E-2"/>
                  <c:y val="1.52689468694750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2AA-4DAC-968A-11A7292041F7}"/>
                </c:ext>
              </c:extLst>
            </c:dLbl>
            <c:dLbl>
              <c:idx val="3"/>
              <c:layout>
                <c:manualLayout>
                  <c:x val="-1.665694075231423E-2"/>
                  <c:y val="7.08803750149533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2AA-4DAC-968A-11A7292041F7}"/>
                </c:ext>
              </c:extLst>
            </c:dLbl>
            <c:dLbl>
              <c:idx val="4"/>
              <c:layout>
                <c:manualLayout>
                  <c:x val="-5.1552626826264894E-2"/>
                  <c:y val="-4.007737869452912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2AA-4DAC-968A-11A7292041F7}"/>
                </c:ext>
              </c:extLst>
            </c:dLbl>
            <c:dLbl>
              <c:idx val="5"/>
              <c:layout>
                <c:manualLayout>
                  <c:x val="-5.2953083941133086E-2"/>
                  <c:y val="4.935115992899331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2AA-4DAC-968A-11A7292041F7}"/>
                </c:ext>
              </c:extLst>
            </c:dLbl>
            <c:dLbl>
              <c:idx val="6"/>
              <c:layout>
                <c:manualLayout>
                  <c:x val="-4.9097633331848418E-2"/>
                  <c:y val="-5.834420895132996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02AA-4DAC-968A-11A7292041F7}"/>
                </c:ext>
              </c:extLst>
            </c:dLbl>
            <c:dLbl>
              <c:idx val="7"/>
              <c:layout>
                <c:manualLayout>
                  <c:x val="-4.1645054386530267E-2"/>
                  <c:y val="5.943647967817380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02AA-4DAC-968A-11A7292041F7}"/>
                </c:ext>
              </c:extLst>
            </c:dLbl>
            <c:dLbl>
              <c:idx val="8"/>
              <c:layout>
                <c:manualLayout>
                  <c:x val="-5.8917234550100825E-2"/>
                  <c:y val="-6.298079899874184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02AA-4DAC-968A-11A7292041F7}"/>
                </c:ext>
              </c:extLst>
            </c:dLbl>
            <c:dLbl>
              <c:idx val="9"/>
              <c:layout>
                <c:manualLayout>
                  <c:x val="-4.839479545852305E-2"/>
                  <c:y val="5.943647967817388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02AA-4DAC-968A-11A7292041F7}"/>
                </c:ext>
              </c:extLst>
            </c:dLbl>
            <c:dLbl>
              <c:idx val="10"/>
              <c:layout>
                <c:manualLayout>
                  <c:x val="-6.3914820001002806E-2"/>
                  <c:y val="-0.10060673023918744"/>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02AA-4DAC-968A-11A7292041F7}"/>
                </c:ext>
              </c:extLst>
            </c:dLbl>
            <c:dLbl>
              <c:idx val="11"/>
              <c:layout>
                <c:manualLayout>
                  <c:x val="-3.9102462430044796E-2"/>
                  <c:y val="6.761738904615369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02AA-4DAC-968A-11A7292041F7}"/>
                </c:ext>
              </c:extLst>
            </c:dLbl>
            <c:dLbl>
              <c:idx val="12"/>
              <c:layout>
                <c:manualLayout>
                  <c:x val="-5.6725968340424773E-2"/>
                  <c:y val="-6.243436306549957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02AA-4DAC-968A-11A7292041F7}"/>
                </c:ext>
              </c:extLst>
            </c:dLbl>
            <c:dLbl>
              <c:idx val="13"/>
              <c:layout>
                <c:manualLayout>
                  <c:x val="-5.0849602573232781E-2"/>
                  <c:y val="7.361315582080507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02AA-4DAC-968A-11A7292041F7}"/>
                </c:ext>
              </c:extLst>
            </c:dLbl>
            <c:dLbl>
              <c:idx val="14"/>
              <c:layout>
                <c:manualLayout>
                  <c:x val="-4.2611619544596101E-2"/>
                  <c:y val="-4.771185212926666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02AA-4DAC-968A-11A7292041F7}"/>
                </c:ext>
              </c:extLst>
            </c:dLbl>
            <c:dLbl>
              <c:idx val="15"/>
              <c:layout>
                <c:manualLayout>
                  <c:x val="0"/>
                  <c:y val="4.74390678844823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02AA-4DAC-968A-11A7292041F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Sheet5!$D$28:$D$43</c:f>
              <c:strCache>
                <c:ptCount val="16"/>
                <c:pt idx="0">
                  <c:v>H17</c:v>
                </c:pt>
                <c:pt idx="1">
                  <c:v>H18</c:v>
                </c:pt>
                <c:pt idx="2">
                  <c:v>H19</c:v>
                </c:pt>
                <c:pt idx="3">
                  <c:v>H20</c:v>
                </c:pt>
                <c:pt idx="4">
                  <c:v>H21</c:v>
                </c:pt>
                <c:pt idx="5">
                  <c:v>H22</c:v>
                </c:pt>
                <c:pt idx="6">
                  <c:v>H23</c:v>
                </c:pt>
                <c:pt idx="7">
                  <c:v>H24</c:v>
                </c:pt>
                <c:pt idx="8">
                  <c:v>H25</c:v>
                </c:pt>
                <c:pt idx="9">
                  <c:v>H26</c:v>
                </c:pt>
                <c:pt idx="10">
                  <c:v>H27</c:v>
                </c:pt>
                <c:pt idx="11">
                  <c:v>H28</c:v>
                </c:pt>
                <c:pt idx="12">
                  <c:v>H29</c:v>
                </c:pt>
                <c:pt idx="13">
                  <c:v>H30</c:v>
                </c:pt>
                <c:pt idx="14">
                  <c:v>R1</c:v>
                </c:pt>
                <c:pt idx="15">
                  <c:v>R2</c:v>
                </c:pt>
              </c:strCache>
            </c:strRef>
          </c:cat>
          <c:val>
            <c:numRef>
              <c:f>Sheet5!$E$28:$E$43</c:f>
              <c:numCache>
                <c:formatCode>#,##0</c:formatCode>
                <c:ptCount val="16"/>
                <c:pt idx="0">
                  <c:v>9987</c:v>
                </c:pt>
                <c:pt idx="1">
                  <c:v>9967</c:v>
                </c:pt>
                <c:pt idx="2">
                  <c:v>8438</c:v>
                </c:pt>
                <c:pt idx="3">
                  <c:v>10413</c:v>
                </c:pt>
                <c:pt idx="4">
                  <c:v>13968</c:v>
                </c:pt>
                <c:pt idx="5">
                  <c:v>10702</c:v>
                </c:pt>
                <c:pt idx="6">
                  <c:v>14886</c:v>
                </c:pt>
                <c:pt idx="7">
                  <c:v>13585</c:v>
                </c:pt>
                <c:pt idx="8">
                  <c:v>15892</c:v>
                </c:pt>
                <c:pt idx="9">
                  <c:v>16575</c:v>
                </c:pt>
                <c:pt idx="10">
                  <c:v>17209</c:v>
                </c:pt>
                <c:pt idx="11">
                  <c:v>18272</c:v>
                </c:pt>
                <c:pt idx="12">
                  <c:v>18951</c:v>
                </c:pt>
                <c:pt idx="13">
                  <c:v>19712</c:v>
                </c:pt>
                <c:pt idx="14">
                  <c:v>20155</c:v>
                </c:pt>
                <c:pt idx="15">
                  <c:v>19238</c:v>
                </c:pt>
              </c:numCache>
            </c:numRef>
          </c:val>
          <c:smooth val="0"/>
          <c:extLst>
            <c:ext xmlns:c16="http://schemas.microsoft.com/office/drawing/2014/chart" uri="{C3380CC4-5D6E-409C-BE32-E72D297353CC}">
              <c16:uniqueId val="{00000010-02AA-4DAC-968A-11A7292041F7}"/>
            </c:ext>
          </c:extLst>
        </c:ser>
        <c:dLbls>
          <c:showLegendKey val="0"/>
          <c:showVal val="0"/>
          <c:showCatName val="0"/>
          <c:showSerName val="0"/>
          <c:showPercent val="0"/>
          <c:showBubbleSize val="0"/>
        </c:dLbls>
        <c:marker val="1"/>
        <c:smooth val="0"/>
        <c:axId val="463968536"/>
        <c:axId val="463960336"/>
      </c:lineChart>
      <c:catAx>
        <c:axId val="463968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63960336"/>
        <c:crosses val="autoZero"/>
        <c:auto val="1"/>
        <c:lblAlgn val="ctr"/>
        <c:lblOffset val="100"/>
        <c:noMultiLvlLbl val="0"/>
      </c:catAx>
      <c:valAx>
        <c:axId val="463960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63968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Sheet1!$C$2</c:f>
              <c:strCache>
                <c:ptCount val="1"/>
                <c:pt idx="0">
                  <c:v>保育園</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Sheet1!$B$3:$B$8</c:f>
              <c:strCache>
                <c:ptCount val="6"/>
                <c:pt idx="0">
                  <c:v>平成29年</c:v>
                </c:pt>
                <c:pt idx="1">
                  <c:v>平成30年</c:v>
                </c:pt>
                <c:pt idx="2">
                  <c:v>令和元年</c:v>
                </c:pt>
                <c:pt idx="3">
                  <c:v>令和２年</c:v>
                </c:pt>
                <c:pt idx="4">
                  <c:v>令和３年</c:v>
                </c:pt>
                <c:pt idx="5">
                  <c:v>令和４年</c:v>
                </c:pt>
              </c:strCache>
            </c:strRef>
          </c:cat>
          <c:val>
            <c:numRef>
              <c:f>Sheet1!$C$3:$C$8</c:f>
              <c:numCache>
                <c:formatCode>General</c:formatCode>
                <c:ptCount val="6"/>
                <c:pt idx="0">
                  <c:v>2</c:v>
                </c:pt>
                <c:pt idx="1">
                  <c:v>3</c:v>
                </c:pt>
                <c:pt idx="2">
                  <c:v>2</c:v>
                </c:pt>
                <c:pt idx="3">
                  <c:v>3</c:v>
                </c:pt>
                <c:pt idx="4">
                  <c:v>3</c:v>
                </c:pt>
                <c:pt idx="5">
                  <c:v>4</c:v>
                </c:pt>
              </c:numCache>
            </c:numRef>
          </c:val>
          <c:extLst>
            <c:ext xmlns:c16="http://schemas.microsoft.com/office/drawing/2014/chart" uri="{C3380CC4-5D6E-409C-BE32-E72D297353CC}">
              <c16:uniqueId val="{00000000-D3B9-40F9-96D4-E0CE051D9425}"/>
            </c:ext>
          </c:extLst>
        </c:ser>
        <c:ser>
          <c:idx val="1"/>
          <c:order val="1"/>
          <c:tx>
            <c:strRef>
              <c:f>Sheet1!$D$2</c:f>
              <c:strCache>
                <c:ptCount val="1"/>
                <c:pt idx="0">
                  <c:v>幼稚園</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Sheet1!$B$3:$B$8</c:f>
              <c:strCache>
                <c:ptCount val="6"/>
                <c:pt idx="0">
                  <c:v>平成29年</c:v>
                </c:pt>
                <c:pt idx="1">
                  <c:v>平成30年</c:v>
                </c:pt>
                <c:pt idx="2">
                  <c:v>令和元年</c:v>
                </c:pt>
                <c:pt idx="3">
                  <c:v>令和２年</c:v>
                </c:pt>
                <c:pt idx="4">
                  <c:v>令和３年</c:v>
                </c:pt>
                <c:pt idx="5">
                  <c:v>令和４年</c:v>
                </c:pt>
              </c:strCache>
            </c:strRef>
          </c:cat>
          <c:val>
            <c:numRef>
              <c:f>Sheet1!$D$3:$D$8</c:f>
              <c:numCache>
                <c:formatCode>General</c:formatCode>
                <c:ptCount val="6"/>
                <c:pt idx="4">
                  <c:v>2</c:v>
                </c:pt>
                <c:pt idx="5">
                  <c:v>2</c:v>
                </c:pt>
              </c:numCache>
            </c:numRef>
          </c:val>
          <c:extLst>
            <c:ext xmlns:c16="http://schemas.microsoft.com/office/drawing/2014/chart" uri="{C3380CC4-5D6E-409C-BE32-E72D297353CC}">
              <c16:uniqueId val="{00000001-D3B9-40F9-96D4-E0CE051D9425}"/>
            </c:ext>
          </c:extLst>
        </c:ser>
        <c:ser>
          <c:idx val="2"/>
          <c:order val="2"/>
          <c:tx>
            <c:strRef>
              <c:f>Sheet1!$E$2</c:f>
              <c:strCache>
                <c:ptCount val="1"/>
                <c:pt idx="0">
                  <c:v>小学校</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Sheet1!$B$3:$B$8</c:f>
              <c:strCache>
                <c:ptCount val="6"/>
                <c:pt idx="0">
                  <c:v>平成29年</c:v>
                </c:pt>
                <c:pt idx="1">
                  <c:v>平成30年</c:v>
                </c:pt>
                <c:pt idx="2">
                  <c:v>令和元年</c:v>
                </c:pt>
                <c:pt idx="3">
                  <c:v>令和２年</c:v>
                </c:pt>
                <c:pt idx="4">
                  <c:v>令和３年</c:v>
                </c:pt>
                <c:pt idx="5">
                  <c:v>令和４年</c:v>
                </c:pt>
              </c:strCache>
            </c:strRef>
          </c:cat>
          <c:val>
            <c:numRef>
              <c:f>Sheet1!$E$3:$E$8</c:f>
              <c:numCache>
                <c:formatCode>General</c:formatCode>
                <c:ptCount val="6"/>
                <c:pt idx="0">
                  <c:v>2</c:v>
                </c:pt>
                <c:pt idx="1">
                  <c:v>4</c:v>
                </c:pt>
                <c:pt idx="2">
                  <c:v>6</c:v>
                </c:pt>
                <c:pt idx="3">
                  <c:v>9</c:v>
                </c:pt>
                <c:pt idx="4">
                  <c:v>5</c:v>
                </c:pt>
                <c:pt idx="5">
                  <c:v>7</c:v>
                </c:pt>
              </c:numCache>
            </c:numRef>
          </c:val>
          <c:extLst>
            <c:ext xmlns:c16="http://schemas.microsoft.com/office/drawing/2014/chart" uri="{C3380CC4-5D6E-409C-BE32-E72D297353CC}">
              <c16:uniqueId val="{00000002-D3B9-40F9-96D4-E0CE051D9425}"/>
            </c:ext>
          </c:extLst>
        </c:ser>
        <c:ser>
          <c:idx val="3"/>
          <c:order val="3"/>
          <c:tx>
            <c:strRef>
              <c:f>Sheet1!$F$2</c:f>
              <c:strCache>
                <c:ptCount val="1"/>
                <c:pt idx="0">
                  <c:v>学童クラブ</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Sheet1!$B$3:$B$8</c:f>
              <c:strCache>
                <c:ptCount val="6"/>
                <c:pt idx="0">
                  <c:v>平成29年</c:v>
                </c:pt>
                <c:pt idx="1">
                  <c:v>平成30年</c:v>
                </c:pt>
                <c:pt idx="2">
                  <c:v>令和元年</c:v>
                </c:pt>
                <c:pt idx="3">
                  <c:v>令和２年</c:v>
                </c:pt>
                <c:pt idx="4">
                  <c:v>令和３年</c:v>
                </c:pt>
                <c:pt idx="5">
                  <c:v>令和４年</c:v>
                </c:pt>
              </c:strCache>
            </c:strRef>
          </c:cat>
          <c:val>
            <c:numRef>
              <c:f>Sheet1!$F$3:$F$8</c:f>
              <c:numCache>
                <c:formatCode>General</c:formatCode>
                <c:ptCount val="6"/>
                <c:pt idx="0">
                  <c:v>1</c:v>
                </c:pt>
                <c:pt idx="1">
                  <c:v>1</c:v>
                </c:pt>
                <c:pt idx="2">
                  <c:v>3</c:v>
                </c:pt>
                <c:pt idx="3">
                  <c:v>4</c:v>
                </c:pt>
                <c:pt idx="4">
                  <c:v>5</c:v>
                </c:pt>
                <c:pt idx="5">
                  <c:v>6</c:v>
                </c:pt>
              </c:numCache>
            </c:numRef>
          </c:val>
          <c:extLst>
            <c:ext xmlns:c16="http://schemas.microsoft.com/office/drawing/2014/chart" uri="{C3380CC4-5D6E-409C-BE32-E72D297353CC}">
              <c16:uniqueId val="{00000003-D3B9-40F9-96D4-E0CE051D9425}"/>
            </c:ext>
          </c:extLst>
        </c:ser>
        <c:ser>
          <c:idx val="4"/>
          <c:order val="4"/>
          <c:tx>
            <c:strRef>
              <c:f>Sheet1!$G$2</c:f>
              <c:strCache>
                <c:ptCount val="1"/>
                <c:pt idx="0">
                  <c:v>中学校</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Sheet1!$B$3:$B$8</c:f>
              <c:strCache>
                <c:ptCount val="6"/>
                <c:pt idx="0">
                  <c:v>平成29年</c:v>
                </c:pt>
                <c:pt idx="1">
                  <c:v>平成30年</c:v>
                </c:pt>
                <c:pt idx="2">
                  <c:v>令和元年</c:v>
                </c:pt>
                <c:pt idx="3">
                  <c:v>令和２年</c:v>
                </c:pt>
                <c:pt idx="4">
                  <c:v>令和３年</c:v>
                </c:pt>
                <c:pt idx="5">
                  <c:v>令和４年</c:v>
                </c:pt>
              </c:strCache>
            </c:strRef>
          </c:cat>
          <c:val>
            <c:numRef>
              <c:f>Sheet1!$G$3:$G$8</c:f>
              <c:numCache>
                <c:formatCode>General</c:formatCode>
                <c:ptCount val="6"/>
                <c:pt idx="4">
                  <c:v>2</c:v>
                </c:pt>
                <c:pt idx="5">
                  <c:v>2</c:v>
                </c:pt>
              </c:numCache>
            </c:numRef>
          </c:val>
          <c:extLst>
            <c:ext xmlns:c16="http://schemas.microsoft.com/office/drawing/2014/chart" uri="{C3380CC4-5D6E-409C-BE32-E72D297353CC}">
              <c16:uniqueId val="{00000004-D3B9-40F9-96D4-E0CE051D9425}"/>
            </c:ext>
          </c:extLst>
        </c:ser>
        <c:dLbls>
          <c:dLblPos val="outEnd"/>
          <c:showLegendKey val="0"/>
          <c:showVal val="1"/>
          <c:showCatName val="0"/>
          <c:showSerName val="0"/>
          <c:showPercent val="0"/>
          <c:showBubbleSize val="0"/>
        </c:dLbls>
        <c:gapWidth val="219"/>
        <c:overlap val="-27"/>
        <c:axId val="559406256"/>
        <c:axId val="559403304"/>
      </c:barChart>
      <c:catAx>
        <c:axId val="559406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9403304"/>
        <c:crosses val="autoZero"/>
        <c:auto val="1"/>
        <c:lblAlgn val="ctr"/>
        <c:lblOffset val="100"/>
        <c:noMultiLvlLbl val="0"/>
      </c:catAx>
      <c:valAx>
        <c:axId val="559403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9406256"/>
        <c:crosses val="autoZero"/>
        <c:crossBetween val="between"/>
        <c:majorUnit val="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69787377495245"/>
          <c:y val="0.18968540390784489"/>
          <c:w val="0.47893183076886037"/>
          <c:h val="0.72504957713619145"/>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30337836210841"/>
          <c:y val="7.8574292796733752E-2"/>
          <c:w val="0.57067495003491531"/>
          <c:h val="0.86393846602508018"/>
        </c:manualLayout>
      </c:layout>
      <c:pieChart>
        <c:varyColors val="1"/>
        <c:ser>
          <c:idx val="0"/>
          <c:order val="0"/>
          <c:explosion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791-48A6-8B7F-58591B68CAB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791-48A6-8B7F-58591B68CAB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791-48A6-8B7F-58591B68CAB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791-48A6-8B7F-58591B68CAB9}"/>
              </c:ext>
            </c:extLst>
          </c:dPt>
          <c:dLbls>
            <c:dLbl>
              <c:idx val="0"/>
              <c:tx>
                <c:rich>
                  <a:bodyPr/>
                  <a:lstStyle/>
                  <a:p>
                    <a:fld id="{1A507E1D-F410-42D3-B89C-D9146CCD3A18}" type="CATEGORYNAME">
                      <a:rPr lang="ja-JP" altLang="en-US"/>
                      <a:pPr/>
                      <a:t>[分類名]</a:t>
                    </a:fld>
                    <a:r>
                      <a:rPr lang="ja-JP" altLang="en-US" baseline="0" dirty="0"/>
                      <a:t> </a:t>
                    </a:r>
                    <a:fld id="{8E42DC23-2AD8-4E47-8838-99311C7F4C91}" type="VALUE">
                      <a:rPr lang="en-US" altLang="ja-JP" baseline="0" smtClean="0"/>
                      <a:pPr/>
                      <a:t>[値]</a:t>
                    </a:fld>
                    <a:r>
                      <a:rPr lang="en-US" altLang="ja-JP" sz="1000" baseline="0" dirty="0" smtClean="0"/>
                      <a:t>%</a:t>
                    </a:r>
                  </a:p>
                </c:rich>
              </c:tx>
              <c:dLblPos val="ctr"/>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2791-48A6-8B7F-58591B68CAB9}"/>
                </c:ext>
              </c:extLst>
            </c:dLbl>
            <c:dLbl>
              <c:idx val="1"/>
              <c:tx>
                <c:rich>
                  <a:bodyPr/>
                  <a:lstStyle/>
                  <a:p>
                    <a:fld id="{44EBF6FD-40D4-4342-BE82-5A6934B665F3}" type="CATEGORYNAME">
                      <a:rPr lang="ja-JP" altLang="en-US"/>
                      <a:pPr/>
                      <a:t>[分類名]</a:t>
                    </a:fld>
                    <a:r>
                      <a:rPr lang="ja-JP" altLang="en-US" baseline="0"/>
                      <a:t> </a:t>
                    </a:r>
                    <a:fld id="{E977E08C-86CB-456A-B88F-9918EEE9C6BF}" type="VALUE">
                      <a:rPr lang="en-US" altLang="ja-JP" baseline="0" smtClean="0"/>
                      <a:pPr/>
                      <a:t>[値]</a:t>
                    </a:fld>
                    <a:r>
                      <a:rPr lang="en-US" altLang="ja-JP" baseline="0" smtClean="0"/>
                      <a:t>%</a:t>
                    </a:r>
                  </a:p>
                </c:rich>
              </c:tx>
              <c:dLblPos val="ctr"/>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3-2791-48A6-8B7F-58591B68CAB9}"/>
                </c:ext>
              </c:extLst>
            </c:dLbl>
            <c:dLbl>
              <c:idx val="2"/>
              <c:tx>
                <c:rich>
                  <a:bodyPr/>
                  <a:lstStyle/>
                  <a:p>
                    <a:fld id="{D9B48343-E77B-4078-9029-64AE2153F6A6}" type="CATEGORYNAME">
                      <a:rPr lang="ja-JP" altLang="en-US"/>
                      <a:pPr/>
                      <a:t>[分類名]</a:t>
                    </a:fld>
                    <a:r>
                      <a:rPr lang="ja-JP" altLang="en-US" baseline="0"/>
                      <a:t> </a:t>
                    </a:r>
                    <a:fld id="{7E725937-35A9-465C-9D51-21BD116D05CB}" type="VALUE">
                      <a:rPr lang="en-US" altLang="ja-JP" baseline="0" smtClean="0"/>
                      <a:pPr/>
                      <a:t>[値]</a:t>
                    </a:fld>
                    <a:r>
                      <a:rPr lang="en-US" altLang="ja-JP" baseline="0" smtClean="0"/>
                      <a:t>%</a:t>
                    </a:r>
                  </a:p>
                </c:rich>
              </c:tx>
              <c:dLblPos val="ctr"/>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5-2791-48A6-8B7F-58591B68CAB9}"/>
                </c:ext>
              </c:extLst>
            </c:dLbl>
            <c:dLbl>
              <c:idx val="3"/>
              <c:tx>
                <c:rich>
                  <a:bodyPr/>
                  <a:lstStyle/>
                  <a:p>
                    <a:fld id="{38EDD3B7-D428-4F77-90CB-3F347F7A2237}" type="CATEGORYNAME">
                      <a:rPr lang="ja-JP" altLang="en-US"/>
                      <a:pPr/>
                      <a:t>[分類名]</a:t>
                    </a:fld>
                    <a:r>
                      <a:rPr lang="ja-JP" altLang="en-US" baseline="0"/>
                      <a:t> </a:t>
                    </a:r>
                    <a:fld id="{8A8E0C8D-0D8A-43C5-8880-E8CBF1F7BF4F}" type="VALUE">
                      <a:rPr lang="en-US" altLang="ja-JP" baseline="0" smtClean="0"/>
                      <a:pPr/>
                      <a:t>[値]</a:t>
                    </a:fld>
                    <a:r>
                      <a:rPr lang="en-US" altLang="ja-JP" baseline="0" smtClean="0"/>
                      <a:t>%</a:t>
                    </a:r>
                  </a:p>
                </c:rich>
              </c:tx>
              <c:dLblPos val="ctr"/>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7-2791-48A6-8B7F-58591B68CAB9}"/>
                </c:ext>
              </c:extLst>
            </c:dLbl>
            <c:numFmt formatCode="#,##0.0_);[Red]\(#,##0.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Sheet5!$A$2:$A$5</c:f>
              <c:strCache>
                <c:ptCount val="4"/>
                <c:pt idx="0">
                  <c:v>１年未満</c:v>
                </c:pt>
                <c:pt idx="1">
                  <c:v>１～２年</c:v>
                </c:pt>
                <c:pt idx="2">
                  <c:v>２～４年</c:v>
                </c:pt>
                <c:pt idx="3">
                  <c:v>４年以上</c:v>
                </c:pt>
              </c:strCache>
            </c:strRef>
          </c:cat>
          <c:val>
            <c:numRef>
              <c:f>Sheet5!$C$2:$C$5</c:f>
              <c:numCache>
                <c:formatCode>General</c:formatCode>
                <c:ptCount val="4"/>
                <c:pt idx="0">
                  <c:v>25</c:v>
                </c:pt>
                <c:pt idx="1">
                  <c:v>41.7</c:v>
                </c:pt>
                <c:pt idx="2">
                  <c:v>16.7</c:v>
                </c:pt>
                <c:pt idx="3">
                  <c:v>16.7</c:v>
                </c:pt>
              </c:numCache>
            </c:numRef>
          </c:val>
          <c:extLst>
            <c:ext xmlns:c16="http://schemas.microsoft.com/office/drawing/2014/chart" uri="{C3380CC4-5D6E-409C-BE32-E72D297353CC}">
              <c16:uniqueId val="{00000008-2791-48A6-8B7F-58591B68CAB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718985126859143"/>
          <c:y val="9.9088291046952465E-2"/>
          <c:w val="0.47117607174103238"/>
          <c:h val="0.78529345290172059"/>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3AB-4768-A5F7-5EE1AE4212B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3AB-4768-A5F7-5EE1AE4212B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3AB-4768-A5F7-5EE1AE4212B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3AB-4768-A5F7-5EE1AE4212B4}"/>
              </c:ext>
            </c:extLst>
          </c:dPt>
          <c:dLbls>
            <c:dLbl>
              <c:idx val="0"/>
              <c:tx>
                <c:rich>
                  <a:bodyPr/>
                  <a:lstStyle/>
                  <a:p>
                    <a:fld id="{818F3652-A508-48EC-9EA9-9D79380B785F}" type="VALUE">
                      <a:rPr lang="en-US" altLang="ja-JP" smtClean="0"/>
                      <a:pPr/>
                      <a:t>[値]</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3AB-4768-A5F7-5EE1AE4212B4}"/>
                </c:ext>
              </c:extLst>
            </c:dLbl>
            <c:dLbl>
              <c:idx val="1"/>
              <c:tx>
                <c:rich>
                  <a:bodyPr/>
                  <a:lstStyle/>
                  <a:p>
                    <a:fld id="{1B5D55AD-3981-49B8-B435-0C3F4EA747D5}" type="VALUE">
                      <a:rPr lang="en-US" altLang="ja-JP" smtClean="0"/>
                      <a:pPr/>
                      <a:t>[値]</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3AB-4768-A5F7-5EE1AE4212B4}"/>
                </c:ext>
              </c:extLst>
            </c:dLbl>
            <c:dLbl>
              <c:idx val="2"/>
              <c:tx>
                <c:rich>
                  <a:bodyPr/>
                  <a:lstStyle/>
                  <a:p>
                    <a:fld id="{7C06CDFF-8D9E-4616-9C8E-F0C7EE03CF67}" type="VALUE">
                      <a:rPr lang="en-US" altLang="ja-JP" smtClean="0"/>
                      <a:pPr/>
                      <a:t>[値]</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3AB-4768-A5F7-5EE1AE4212B4}"/>
                </c:ext>
              </c:extLst>
            </c:dLbl>
            <c:dLbl>
              <c:idx val="3"/>
              <c:layout>
                <c:manualLayout>
                  <c:x val="1.040573053368329E-3"/>
                  <c:y val="2.3423009623797026E-2"/>
                </c:manualLayout>
              </c:layout>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rgbClr val="FF0000"/>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3AB-4768-A5F7-5EE1AE4212B4}"/>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Sheet5!$I$2:$I$5</c:f>
              <c:strCache>
                <c:ptCount val="4"/>
                <c:pt idx="0">
                  <c:v>看護師による医療的ケアを受けられるのであれば参加したい</c:v>
                </c:pt>
                <c:pt idx="1">
                  <c:v>保護者付添いのうえで参加したい</c:v>
                </c:pt>
                <c:pt idx="2">
                  <c:v>医師の指示により決めたい</c:v>
                </c:pt>
                <c:pt idx="3">
                  <c:v>参加は考えていない</c:v>
                </c:pt>
              </c:strCache>
            </c:strRef>
          </c:cat>
          <c:val>
            <c:numRef>
              <c:f>Sheet5!$K$2:$K$5</c:f>
              <c:numCache>
                <c:formatCode>General</c:formatCode>
                <c:ptCount val="4"/>
                <c:pt idx="0">
                  <c:v>52.9</c:v>
                </c:pt>
                <c:pt idx="1">
                  <c:v>17.600000000000001</c:v>
                </c:pt>
                <c:pt idx="2">
                  <c:v>29.4</c:v>
                </c:pt>
                <c:pt idx="3">
                  <c:v>0</c:v>
                </c:pt>
              </c:numCache>
            </c:numRef>
          </c:val>
          <c:extLst>
            <c:ext xmlns:c16="http://schemas.microsoft.com/office/drawing/2014/chart" uri="{C3380CC4-5D6E-409C-BE32-E72D297353CC}">
              <c16:uniqueId val="{00000008-83AB-4768-A5F7-5EE1AE4212B4}"/>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3332895888013996"/>
          <c:y val="8.2172645086030907E-2"/>
          <c:w val="0.33055993000874889"/>
          <c:h val="0.8171361913094196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AEC-4B1F-A542-5D4F64F501A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AEC-4B1F-A542-5D4F64F501A5}"/>
              </c:ext>
            </c:extLst>
          </c:dPt>
          <c:dLbls>
            <c:dLbl>
              <c:idx val="0"/>
              <c:layout/>
              <c:tx>
                <c:rich>
                  <a:bodyPr/>
                  <a:lstStyle/>
                  <a:p>
                    <a:fld id="{0C21EC3D-9D53-421B-B520-E9BC54DE0B6E}" type="VALUE">
                      <a:rPr lang="en-US" altLang="ja-JP" smtClean="0"/>
                      <a:pPr/>
                      <a:t>[値]</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2AEC-4B1F-A542-5D4F64F501A5}"/>
                </c:ext>
              </c:extLst>
            </c:dLbl>
            <c:dLbl>
              <c:idx val="1"/>
              <c:layout/>
              <c:tx>
                <c:rich>
                  <a:bodyPr/>
                  <a:lstStyle/>
                  <a:p>
                    <a:fld id="{97268E44-7F81-4239-8DF3-8782329CE444}" type="VALUE">
                      <a:rPr lang="en-US" altLang="ja-JP" smtClean="0"/>
                      <a:pPr/>
                      <a:t>[値]</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2AEC-4B1F-A542-5D4F64F501A5}"/>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Sheet5!$N$2:$N$3</c:f>
              <c:strCache>
                <c:ptCount val="2"/>
                <c:pt idx="0">
                  <c:v>あり</c:v>
                </c:pt>
                <c:pt idx="1">
                  <c:v>なし</c:v>
                </c:pt>
              </c:strCache>
            </c:strRef>
          </c:cat>
          <c:val>
            <c:numRef>
              <c:f>Sheet5!$P$2:$P$3</c:f>
              <c:numCache>
                <c:formatCode>General</c:formatCode>
                <c:ptCount val="2"/>
                <c:pt idx="0">
                  <c:v>63.6</c:v>
                </c:pt>
                <c:pt idx="1">
                  <c:v>36.4</c:v>
                </c:pt>
              </c:numCache>
            </c:numRef>
          </c:val>
          <c:extLst>
            <c:ext xmlns:c16="http://schemas.microsoft.com/office/drawing/2014/chart" uri="{C3380CC4-5D6E-409C-BE32-E72D297353CC}">
              <c16:uniqueId val="{00000004-2AEC-4B1F-A542-5D4F64F501A5}"/>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0845403738211943"/>
          <c:y val="0.43271384810197305"/>
          <c:w val="0.10845420225959078"/>
          <c:h val="0.1995456280667778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0.1955</cdr:x>
      <cdr:y>0.47596</cdr:y>
    </cdr:from>
    <cdr:to>
      <cdr:x>0.94118</cdr:x>
      <cdr:y>0.85817</cdr:y>
    </cdr:to>
    <cdr:cxnSp macro="">
      <cdr:nvCxnSpPr>
        <cdr:cNvPr id="2" name="直線矢印コネクタ 1"/>
        <cdr:cNvCxnSpPr/>
      </cdr:nvCxnSpPr>
      <cdr:spPr>
        <a:xfrm xmlns:a="http://schemas.openxmlformats.org/drawingml/2006/main" flipV="1">
          <a:off x="930877" y="1631092"/>
          <a:ext cx="3550508" cy="1309817"/>
        </a:xfrm>
        <a:prstGeom xmlns:a="http://schemas.openxmlformats.org/drawingml/2006/main" prst="straightConnector1">
          <a:avLst/>
        </a:prstGeom>
        <a:ln xmlns:a="http://schemas.openxmlformats.org/drawingml/2006/main" w="76200">
          <a:solidFill>
            <a:srgbClr val="FF0000"/>
          </a:solidFill>
          <a:prstDash val="sysDot"/>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0.42315</cdr:x>
      <cdr:y>0.59246</cdr:y>
    </cdr:from>
    <cdr:to>
      <cdr:x>0.71929</cdr:x>
      <cdr:y>0.78482</cdr:y>
    </cdr:to>
    <cdr:sp macro="" textlink="">
      <cdr:nvSpPr>
        <cdr:cNvPr id="3" name="楕円 2"/>
        <cdr:cNvSpPr/>
      </cdr:nvSpPr>
      <cdr:spPr>
        <a:xfrm xmlns:a="http://schemas.openxmlformats.org/drawingml/2006/main">
          <a:off x="2270365" y="985563"/>
          <a:ext cx="1588907" cy="319994"/>
        </a:xfrm>
        <a:prstGeom xmlns:a="http://schemas.openxmlformats.org/drawingml/2006/main" prst="ellipse">
          <a:avLst/>
        </a:prstGeom>
        <a:solidFill xmlns:a="http://schemas.openxmlformats.org/drawingml/2006/main">
          <a:srgbClr val="FF0000"/>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r>
            <a:rPr kumimoji="1" lang="ja-JP" altLang="en-US" dirty="0" smtClean="0"/>
            <a:t>約２倍</a:t>
          </a:r>
          <a:endParaRPr kumimoji="1" lang="ja-JP" alt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05B2E10-C4FD-4464-8073-96F9A02CC3AC}"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70F425C-F54C-42F0-9A4B-4E1802AC340F}" type="slidenum">
              <a:rPr kumimoji="1" lang="ja-JP" altLang="en-US" smtClean="0"/>
              <a:t>‹#›</a:t>
            </a:fld>
            <a:endParaRPr kumimoji="1" lang="ja-JP" altLang="en-US"/>
          </a:p>
        </p:txBody>
      </p:sp>
    </p:spTree>
    <p:extLst>
      <p:ext uri="{BB962C8B-B14F-4D97-AF65-F5344CB8AC3E}">
        <p14:creationId xmlns:p14="http://schemas.microsoft.com/office/powerpoint/2010/main" val="5847725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4ADC1B5-3984-42EA-8298-7E8A87B3C389}" type="slidenum">
              <a:rPr kumimoji="1" lang="ja-JP" altLang="en-US" smtClean="0"/>
              <a:t>7</a:t>
            </a:fld>
            <a:endParaRPr kumimoji="1" lang="ja-JP" altLang="en-US"/>
          </a:p>
        </p:txBody>
      </p:sp>
    </p:spTree>
    <p:extLst>
      <p:ext uri="{BB962C8B-B14F-4D97-AF65-F5344CB8AC3E}">
        <p14:creationId xmlns:p14="http://schemas.microsoft.com/office/powerpoint/2010/main" val="3823894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4ADC1B5-3984-42EA-8298-7E8A87B3C389}" type="slidenum">
              <a:rPr kumimoji="1" lang="ja-JP" altLang="en-US" smtClean="0"/>
              <a:t>8</a:t>
            </a:fld>
            <a:endParaRPr kumimoji="1" lang="ja-JP" altLang="en-US"/>
          </a:p>
        </p:txBody>
      </p:sp>
    </p:spTree>
    <p:extLst>
      <p:ext uri="{BB962C8B-B14F-4D97-AF65-F5344CB8AC3E}">
        <p14:creationId xmlns:p14="http://schemas.microsoft.com/office/powerpoint/2010/main" val="836962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262293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1657687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1186384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117167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3868519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85371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410761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4042783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2983324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236956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B0D12E3-8240-41CF-9644-284AD174BC07}"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208881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8B0D12E3-8240-41CF-9644-284AD174BC07}" type="datetimeFigureOut">
              <a:rPr kumimoji="1" lang="ja-JP" altLang="en-US" smtClean="0"/>
              <a:t>2023/1/18</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BD39B55-01B6-4C2D-9852-6FB1AB4A606A}" type="slidenum">
              <a:rPr kumimoji="1" lang="ja-JP" altLang="en-US" smtClean="0"/>
              <a:t>‹#›</a:t>
            </a:fld>
            <a:endParaRPr kumimoji="1" lang="ja-JP" altLang="en-US"/>
          </a:p>
        </p:txBody>
      </p:sp>
    </p:spTree>
    <p:extLst>
      <p:ext uri="{BB962C8B-B14F-4D97-AF65-F5344CB8AC3E}">
        <p14:creationId xmlns:p14="http://schemas.microsoft.com/office/powerpoint/2010/main" val="110046606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20801" y="1820333"/>
            <a:ext cx="7535333" cy="707886"/>
          </a:xfrm>
          <a:prstGeom prst="rect">
            <a:avLst/>
          </a:prstGeom>
          <a:noFill/>
        </p:spPr>
        <p:txBody>
          <a:bodyPr wrap="square" rtlCol="0">
            <a:spAutoFit/>
          </a:bodyPr>
          <a:lstStyle/>
          <a:p>
            <a:r>
              <a:rPr kumimoji="1" lang="ja-JP" altLang="en-US" sz="4000" dirty="0" smtClean="0">
                <a:latin typeface="メイリオ" panose="020B0604030504040204" pitchFamily="50" charset="-128"/>
                <a:ea typeface="メイリオ" panose="020B0604030504040204" pitchFamily="50" charset="-128"/>
              </a:rPr>
              <a:t>医療的ケア児支援　現状と今後</a:t>
            </a:r>
            <a:endParaRPr kumimoji="1" lang="en-US" altLang="ja-JP" sz="4000" dirty="0" smtClean="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3175001" y="4834466"/>
            <a:ext cx="2887131" cy="1323439"/>
          </a:xfrm>
          <a:prstGeom prst="rect">
            <a:avLst/>
          </a:prstGeom>
          <a:noFill/>
        </p:spPr>
        <p:txBody>
          <a:bodyPr wrap="square" rtlCol="0">
            <a:spAutoFit/>
          </a:bodyPr>
          <a:lstStyle/>
          <a:p>
            <a:pPr algn="dist"/>
            <a:r>
              <a:rPr kumimoji="1" lang="ja-JP" altLang="en-US" sz="1600" dirty="0" smtClean="0">
                <a:latin typeface="メイリオ" panose="020B0604030504040204" pitchFamily="50" charset="-128"/>
                <a:ea typeface="メイリオ" panose="020B0604030504040204" pitchFamily="50" charset="-128"/>
              </a:rPr>
              <a:t>令和５年１月</a:t>
            </a:r>
            <a:r>
              <a:rPr kumimoji="1" lang="en-US" altLang="ja-JP" sz="1600" dirty="0" smtClean="0">
                <a:latin typeface="メイリオ" panose="020B0604030504040204" pitchFamily="50" charset="-128"/>
                <a:ea typeface="メイリオ" panose="020B0604030504040204" pitchFamily="50" charset="-128"/>
              </a:rPr>
              <a:t>19</a:t>
            </a:r>
            <a:r>
              <a:rPr kumimoji="1" lang="ja-JP" altLang="en-US" sz="1600" dirty="0" smtClean="0">
                <a:latin typeface="メイリオ" panose="020B0604030504040204" pitchFamily="50" charset="-128"/>
                <a:ea typeface="メイリオ" panose="020B0604030504040204" pitchFamily="50" charset="-128"/>
              </a:rPr>
              <a:t>日</a:t>
            </a:r>
            <a:endParaRPr kumimoji="1" lang="en-US" altLang="ja-JP" sz="1600" dirty="0" smtClean="0">
              <a:latin typeface="メイリオ" panose="020B0604030504040204" pitchFamily="50" charset="-128"/>
              <a:ea typeface="メイリオ" panose="020B0604030504040204" pitchFamily="50" charset="-128"/>
            </a:endParaRPr>
          </a:p>
          <a:p>
            <a:pPr algn="dist"/>
            <a:r>
              <a:rPr lang="ja-JP" altLang="en-US" sz="1600" dirty="0" smtClean="0">
                <a:latin typeface="メイリオ" panose="020B0604030504040204" pitchFamily="50" charset="-128"/>
                <a:ea typeface="メイリオ" panose="020B0604030504040204" pitchFamily="50" charset="-128"/>
              </a:rPr>
              <a:t>練馬区教育委員会</a:t>
            </a:r>
            <a:endParaRPr lang="en-US" altLang="ja-JP" sz="1600" dirty="0" smtClean="0">
              <a:latin typeface="メイリオ" panose="020B0604030504040204" pitchFamily="50" charset="-128"/>
              <a:ea typeface="メイリオ" panose="020B0604030504040204" pitchFamily="50" charset="-128"/>
            </a:endParaRPr>
          </a:p>
          <a:p>
            <a:pPr algn="dist"/>
            <a:r>
              <a:rPr kumimoji="1" lang="ja-JP" altLang="en-US" sz="1600" dirty="0" smtClean="0">
                <a:latin typeface="メイリオ" panose="020B0604030504040204" pitchFamily="50" charset="-128"/>
                <a:ea typeface="メイリオ" panose="020B0604030504040204" pitchFamily="50" charset="-128"/>
              </a:rPr>
              <a:t>教育振興部学務課</a:t>
            </a:r>
            <a:endParaRPr kumimoji="1" lang="en-US" altLang="ja-JP" sz="1600" dirty="0" smtClean="0">
              <a:latin typeface="メイリオ" panose="020B0604030504040204" pitchFamily="50" charset="-128"/>
              <a:ea typeface="メイリオ" panose="020B0604030504040204" pitchFamily="50" charset="-128"/>
            </a:endParaRPr>
          </a:p>
          <a:p>
            <a:pPr algn="dist"/>
            <a:r>
              <a:rPr lang="ja-JP" altLang="en-US" sz="1600" dirty="0" smtClean="0">
                <a:latin typeface="メイリオ" panose="020B0604030504040204" pitchFamily="50" charset="-128"/>
                <a:ea typeface="メイリオ" panose="020B0604030504040204" pitchFamily="50" charset="-128"/>
              </a:rPr>
              <a:t>こども家庭部子育て支援課</a:t>
            </a:r>
            <a:endParaRPr lang="en-US" altLang="ja-JP" sz="1600" dirty="0" smtClean="0">
              <a:latin typeface="メイリオ" panose="020B0604030504040204" pitchFamily="50" charset="-128"/>
              <a:ea typeface="メイリオ" panose="020B0604030504040204" pitchFamily="50" charset="-128"/>
            </a:endParaRPr>
          </a:p>
          <a:p>
            <a:pPr algn="dist"/>
            <a:r>
              <a:rPr kumimoji="1" lang="ja-JP" altLang="en-US" sz="1600" dirty="0" smtClean="0">
                <a:latin typeface="メイリオ" panose="020B0604030504040204" pitchFamily="50" charset="-128"/>
                <a:ea typeface="メイリオ" panose="020B0604030504040204" pitchFamily="50" charset="-128"/>
              </a:rPr>
              <a:t>子ども家庭部保育課</a:t>
            </a:r>
            <a:endParaRPr kumimoji="1" lang="en-US" altLang="ja-JP" sz="1600" dirty="0" smtClean="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7504771" y="947853"/>
            <a:ext cx="1465609" cy="523220"/>
          </a:xfrm>
          <a:prstGeom prst="rect">
            <a:avLst/>
          </a:prstGeom>
          <a:noFill/>
          <a:ln w="25400">
            <a:solidFill>
              <a:schemeClr val="tx1"/>
            </a:solidFill>
          </a:ln>
        </p:spPr>
        <p:txBody>
          <a:bodyPr wrap="square" rtlCol="0">
            <a:spAutoFit/>
          </a:bodyPr>
          <a:lstStyle/>
          <a:p>
            <a:r>
              <a:rPr kumimoji="1" lang="ja-JP" altLang="en-US" sz="2800" dirty="0" smtClean="0">
                <a:latin typeface="ＭＳ Ｐゴシック" panose="020B0600070205080204" pitchFamily="50" charset="-128"/>
                <a:ea typeface="ＭＳ Ｐゴシック" panose="020B0600070205080204" pitchFamily="50" charset="-128"/>
              </a:rPr>
              <a:t> 資料 ３</a:t>
            </a:r>
            <a:endParaRPr kumimoji="1" lang="ja-JP" altLang="en-US" sz="28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688132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ホームベース 3"/>
          <p:cNvSpPr/>
          <p:nvPr/>
        </p:nvSpPr>
        <p:spPr>
          <a:xfrm>
            <a:off x="122249" y="588774"/>
            <a:ext cx="9661501" cy="8091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54038" y="290675"/>
            <a:ext cx="6791301" cy="338554"/>
          </a:xfrm>
          <a:prstGeom prst="rect">
            <a:avLst/>
          </a:prstGeom>
          <a:noFill/>
          <a:ln w="28575">
            <a:noFill/>
          </a:ln>
        </p:spPr>
        <p:txBody>
          <a:bodyPr wrap="square" rtlCol="0">
            <a:spAutoFit/>
          </a:bodyPr>
          <a:lstStyle/>
          <a:p>
            <a:r>
              <a:rPr lang="en-US" altLang="ja-JP" sz="1600" dirty="0">
                <a:latin typeface="メイリオ" panose="020B0604030504040204" pitchFamily="50" charset="-128"/>
                <a:ea typeface="メイリオ" panose="020B0604030504040204" pitchFamily="50" charset="-128"/>
              </a:rPr>
              <a:t>7</a:t>
            </a:r>
            <a:r>
              <a:rPr kumimoji="1" lang="ja-JP" altLang="en-US" sz="160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今後のスケジュール</a:t>
            </a:r>
            <a:endParaRPr kumimoji="1" lang="ja-JP" altLang="en-US" sz="16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589719" y="956772"/>
            <a:ext cx="7814960" cy="1169551"/>
          </a:xfrm>
          <a:prstGeom prst="rect">
            <a:avLst/>
          </a:prstGeom>
          <a:noFill/>
        </p:spPr>
        <p:txBody>
          <a:bodyPr wrap="none" rtlCol="0">
            <a:spAutoFit/>
          </a:bodyPr>
          <a:lstStyle/>
          <a:p>
            <a:r>
              <a:rPr kumimoji="1" lang="en-US" altLang="ja-JP" sz="1400" dirty="0" smtClean="0">
                <a:latin typeface="ＭＳ Ｐ明朝" panose="02020600040205080304" pitchFamily="18" charset="-128"/>
                <a:ea typeface="ＭＳ Ｐ明朝" panose="02020600040205080304" pitchFamily="18" charset="-128"/>
              </a:rPr>
              <a:t>2</a:t>
            </a:r>
            <a:r>
              <a:rPr kumimoji="1" lang="ja-JP" altLang="en-US" sz="1400" dirty="0" smtClean="0">
                <a:latin typeface="ＭＳ Ｐ明朝" panose="02020600040205080304" pitchFamily="18" charset="-128"/>
                <a:ea typeface="ＭＳ Ｐ明朝" panose="02020600040205080304" pitchFamily="18" charset="-128"/>
              </a:rPr>
              <a:t>月　（仮）練馬区立小中学校・保育園・幼稚園・学童クラブにおける医療的ケア児支援方針（案）の作成</a:t>
            </a:r>
            <a:endParaRPr kumimoji="1" lang="en-US" altLang="ja-JP" sz="1400" dirty="0" smtClean="0">
              <a:latin typeface="ＭＳ Ｐ明朝" panose="02020600040205080304" pitchFamily="18" charset="-128"/>
              <a:ea typeface="ＭＳ Ｐ明朝" panose="02020600040205080304" pitchFamily="18" charset="-128"/>
            </a:endParaRPr>
          </a:p>
          <a:p>
            <a:endParaRPr lang="en-US" altLang="ja-JP" sz="1400" dirty="0">
              <a:latin typeface="ＭＳ Ｐ明朝" panose="02020600040205080304" pitchFamily="18" charset="-128"/>
              <a:ea typeface="ＭＳ Ｐ明朝" panose="02020600040205080304" pitchFamily="18" charset="-128"/>
            </a:endParaRPr>
          </a:p>
          <a:p>
            <a:r>
              <a:rPr kumimoji="1" lang="en-US" altLang="ja-JP" sz="1400" dirty="0" smtClean="0">
                <a:latin typeface="ＭＳ Ｐ明朝" panose="02020600040205080304" pitchFamily="18" charset="-128"/>
                <a:ea typeface="ＭＳ Ｐ明朝" panose="02020600040205080304" pitchFamily="18" charset="-128"/>
              </a:rPr>
              <a:t>3</a:t>
            </a:r>
            <a:r>
              <a:rPr kumimoji="1" lang="ja-JP" altLang="en-US" sz="1400" dirty="0" smtClean="0">
                <a:latin typeface="ＭＳ Ｐ明朝" panose="02020600040205080304" pitchFamily="18" charset="-128"/>
                <a:ea typeface="ＭＳ Ｐ明朝" panose="02020600040205080304" pitchFamily="18" charset="-128"/>
              </a:rPr>
              <a:t>月　第二回特別支援教育推進委員会　開催</a:t>
            </a:r>
            <a:endParaRPr kumimoji="1" lang="en-US" altLang="ja-JP" sz="1400" dirty="0" smtClean="0">
              <a:latin typeface="ＭＳ Ｐ明朝" panose="02020600040205080304" pitchFamily="18" charset="-128"/>
              <a:ea typeface="ＭＳ Ｐ明朝" panose="02020600040205080304" pitchFamily="18" charset="-128"/>
            </a:endParaRPr>
          </a:p>
          <a:p>
            <a:endParaRPr lang="en-US" altLang="ja-JP" sz="1400" dirty="0">
              <a:latin typeface="ＭＳ Ｐ明朝" panose="02020600040205080304" pitchFamily="18" charset="-128"/>
              <a:ea typeface="ＭＳ Ｐ明朝" panose="02020600040205080304" pitchFamily="18" charset="-128"/>
            </a:endParaRPr>
          </a:p>
          <a:p>
            <a:r>
              <a:rPr kumimoji="1" lang="en-US" altLang="ja-JP" sz="1400" dirty="0" smtClean="0">
                <a:latin typeface="ＭＳ Ｐ明朝" panose="02020600040205080304" pitchFamily="18" charset="-128"/>
                <a:ea typeface="ＭＳ Ｐ明朝" panose="02020600040205080304" pitchFamily="18" charset="-128"/>
              </a:rPr>
              <a:t>5</a:t>
            </a:r>
            <a:r>
              <a:rPr kumimoji="1" lang="ja-JP" altLang="en-US" sz="1400" dirty="0" smtClean="0">
                <a:latin typeface="ＭＳ Ｐ明朝" panose="02020600040205080304" pitchFamily="18" charset="-128"/>
                <a:ea typeface="ＭＳ Ｐ明朝" panose="02020600040205080304" pitchFamily="18" charset="-128"/>
              </a:rPr>
              <a:t>月　（仮）</a:t>
            </a:r>
            <a:r>
              <a:rPr lang="ja-JP" altLang="en-US" sz="1400" dirty="0" smtClean="0">
                <a:latin typeface="ＭＳ Ｐ明朝" panose="02020600040205080304" pitchFamily="18" charset="-128"/>
                <a:ea typeface="ＭＳ Ｐ明朝" panose="02020600040205080304" pitchFamily="18" charset="-128"/>
              </a:rPr>
              <a:t>練馬</a:t>
            </a:r>
            <a:r>
              <a:rPr lang="ja-JP" altLang="en-US" sz="1400" dirty="0">
                <a:latin typeface="ＭＳ Ｐ明朝" panose="02020600040205080304" pitchFamily="18" charset="-128"/>
                <a:ea typeface="ＭＳ Ｐ明朝" panose="02020600040205080304" pitchFamily="18" charset="-128"/>
              </a:rPr>
              <a:t>区立小中学校・保育園・幼稚園・学童クラブにおける医療的ケア児支援</a:t>
            </a:r>
            <a:r>
              <a:rPr lang="ja-JP" altLang="en-US" sz="1400" dirty="0" smtClean="0">
                <a:latin typeface="ＭＳ Ｐ明朝" panose="02020600040205080304" pitchFamily="18" charset="-128"/>
                <a:ea typeface="ＭＳ Ｐ明朝" panose="02020600040205080304" pitchFamily="18" charset="-128"/>
              </a:rPr>
              <a:t>方針の成案化</a:t>
            </a:r>
            <a:endParaRPr kumimoji="1" lang="ja-JP" altLang="en-US" sz="1400" dirty="0">
              <a:latin typeface="ＭＳ Ｐ明朝" panose="02020600040205080304" pitchFamily="18" charset="-128"/>
              <a:ea typeface="ＭＳ Ｐ明朝" panose="02020600040205080304" pitchFamily="18" charset="-128"/>
            </a:endParaRPr>
          </a:p>
        </p:txBody>
      </p:sp>
      <p:sp>
        <p:nvSpPr>
          <p:cNvPr id="8" name="テキスト ボックス 7"/>
          <p:cNvSpPr txBox="1"/>
          <p:nvPr/>
        </p:nvSpPr>
        <p:spPr>
          <a:xfrm>
            <a:off x="9407775" y="6508393"/>
            <a:ext cx="414867"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９</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139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59895" y="301156"/>
            <a:ext cx="5600436" cy="338554"/>
          </a:xfrm>
          <a:prstGeom prst="rect">
            <a:avLst/>
          </a:prstGeom>
          <a:noFill/>
          <a:ln w="28575">
            <a:noFill/>
          </a:ln>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１　医療的ケア児と</a:t>
            </a:r>
            <a:r>
              <a:rPr kumimoji="1" lang="ja-JP" altLang="en-US" sz="1600" dirty="0">
                <a:latin typeface="メイリオ" panose="020B0604030504040204" pitchFamily="50" charset="-128"/>
                <a:ea typeface="メイリオ" panose="020B0604030504040204" pitchFamily="50" charset="-128"/>
              </a:rPr>
              <a:t>は</a:t>
            </a:r>
          </a:p>
        </p:txBody>
      </p:sp>
      <p:sp>
        <p:nvSpPr>
          <p:cNvPr id="7" name="テキスト ボックス 6"/>
          <p:cNvSpPr txBox="1"/>
          <p:nvPr/>
        </p:nvSpPr>
        <p:spPr>
          <a:xfrm>
            <a:off x="302111" y="2424870"/>
            <a:ext cx="5624725" cy="276999"/>
          </a:xfrm>
          <a:prstGeom prst="rect">
            <a:avLst/>
          </a:prstGeom>
          <a:noFill/>
        </p:spPr>
        <p:txBody>
          <a:bodyPr wrap="square" rtlCol="0">
            <a:spAutoFit/>
          </a:bodyPr>
          <a:lstStyle/>
          <a:p>
            <a:pPr>
              <a:spcBef>
                <a:spcPts val="600"/>
              </a:spcBef>
            </a:pPr>
            <a:r>
              <a:rPr kumimoji="1" lang="en-US" altLang="ja-JP" sz="1200" b="1" dirty="0" smtClean="0">
                <a:latin typeface="ＭＳ 明朝" panose="02020609040205080304" pitchFamily="17" charset="-128"/>
                <a:ea typeface="ＭＳ 明朝" panose="02020609040205080304" pitchFamily="17" charset="-128"/>
              </a:rPr>
              <a:t>【</a:t>
            </a:r>
            <a:r>
              <a:rPr kumimoji="1" lang="ja-JP" altLang="en-US" sz="1200" b="1" dirty="0" smtClean="0">
                <a:latin typeface="ＭＳ 明朝" panose="02020609040205080304" pitchFamily="17" charset="-128"/>
                <a:ea typeface="ＭＳ 明朝" panose="02020609040205080304" pitchFamily="17" charset="-128"/>
              </a:rPr>
              <a:t>図１　医療的ケア児の概念図（イメージ）</a:t>
            </a:r>
            <a:r>
              <a:rPr kumimoji="1" lang="en-US" altLang="ja-JP" sz="1200" b="1" dirty="0" smtClean="0">
                <a:latin typeface="ＭＳ 明朝" panose="02020609040205080304" pitchFamily="17" charset="-128"/>
                <a:ea typeface="ＭＳ 明朝" panose="02020609040205080304" pitchFamily="17" charset="-128"/>
              </a:rPr>
              <a:t>】</a:t>
            </a:r>
          </a:p>
        </p:txBody>
      </p:sp>
      <p:grpSp>
        <p:nvGrpSpPr>
          <p:cNvPr id="8" name="グループ化 7"/>
          <p:cNvGrpSpPr/>
          <p:nvPr/>
        </p:nvGrpSpPr>
        <p:grpSpPr>
          <a:xfrm>
            <a:off x="1258103" y="2862810"/>
            <a:ext cx="6861430" cy="3656523"/>
            <a:chOff x="1288038" y="2938628"/>
            <a:chExt cx="3842545" cy="2069290"/>
          </a:xfrm>
        </p:grpSpPr>
        <p:sp>
          <p:nvSpPr>
            <p:cNvPr id="9" name="正方形/長方形 8"/>
            <p:cNvSpPr/>
            <p:nvPr/>
          </p:nvSpPr>
          <p:spPr>
            <a:xfrm>
              <a:off x="2915443" y="3991060"/>
              <a:ext cx="2163506" cy="1016858"/>
            </a:xfrm>
            <a:prstGeom prst="rect">
              <a:avLst/>
            </a:prstGeom>
            <a:pattFill prst="ltHorz">
              <a:fgClr>
                <a:srgbClr val="FF66FF"/>
              </a:fgClr>
              <a:bgClr>
                <a:schemeClr val="bg1"/>
              </a:bgClr>
            </a:pattFill>
            <a:ln>
              <a:solidFill>
                <a:srgbClr val="FF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288733" y="4196045"/>
              <a:ext cx="1628817" cy="78878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p:cNvGrpSpPr/>
            <p:nvPr/>
          </p:nvGrpSpPr>
          <p:grpSpPr>
            <a:xfrm>
              <a:off x="1297518" y="2938628"/>
              <a:ext cx="3821226" cy="1975061"/>
              <a:chOff x="1297518" y="2938628"/>
              <a:chExt cx="3821226" cy="1975061"/>
            </a:xfrm>
          </p:grpSpPr>
          <p:sp>
            <p:nvSpPr>
              <p:cNvPr id="13" name="正方形/長方形 12"/>
              <p:cNvSpPr/>
              <p:nvPr/>
            </p:nvSpPr>
            <p:spPr>
              <a:xfrm>
                <a:off x="1297518" y="2938628"/>
                <a:ext cx="1744782" cy="1255336"/>
              </a:xfrm>
              <a:prstGeom prst="rect">
                <a:avLst/>
              </a:prstGeom>
              <a:pattFill prst="ltVert">
                <a:fgClr>
                  <a:schemeClr val="accent1">
                    <a:lumMod val="75000"/>
                  </a:schemeClr>
                </a:fgClr>
                <a:bgClr>
                  <a:schemeClr val="bg1"/>
                </a:bgClr>
              </a:pattFill>
              <a:ln>
                <a:solidFill>
                  <a:schemeClr val="accent1">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915443" y="2963616"/>
                <a:ext cx="2203301" cy="1237199"/>
              </a:xfrm>
              <a:prstGeom prst="rect">
                <a:avLst/>
              </a:prstGeom>
              <a:pattFill prst="smGrid">
                <a:fgClr>
                  <a:srgbClr val="CC99FF"/>
                </a:fgClr>
                <a:bgClr>
                  <a:schemeClr val="bg1"/>
                </a:bgClr>
              </a:pattFill>
              <a:ln>
                <a:solidFill>
                  <a:srgbClr val="CC99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331689" y="4618312"/>
                <a:ext cx="752552" cy="2953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900" dirty="0" smtClean="0">
                    <a:solidFill>
                      <a:schemeClr val="tx1"/>
                    </a:solidFill>
                    <a:latin typeface="メイリオ" panose="020B0604030504040204" pitchFamily="50" charset="-128"/>
                    <a:ea typeface="メイリオ" panose="020B0604030504040204" pitchFamily="50" charset="-128"/>
                  </a:rPr>
                  <a:t>医療的ケアの実施により健常児と変わらぬ生活が可能な児童</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3915546" y="2955655"/>
                <a:ext cx="1189364" cy="565242"/>
              </a:xfrm>
              <a:prstGeom prst="rect">
                <a:avLst/>
              </a:prstGeom>
              <a:solidFill>
                <a:schemeClr val="accent4">
                  <a:lumMod val="60000"/>
                  <a:lumOff val="40000"/>
                </a:schemeClr>
              </a:solidFill>
              <a:ln>
                <a:solidFill>
                  <a:schemeClr val="tx1">
                    <a:lumMod val="50000"/>
                    <a:lumOff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重症心身障害児</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7" name="正方形/長方形 16"/>
              <p:cNvSpPr/>
              <p:nvPr/>
            </p:nvSpPr>
            <p:spPr>
              <a:xfrm>
                <a:off x="1349577" y="3013994"/>
                <a:ext cx="983181" cy="358328"/>
              </a:xfrm>
              <a:prstGeom prst="rect">
                <a:avLst/>
              </a:prstGeom>
              <a:solidFill>
                <a:schemeClr val="bg1"/>
              </a:solidFill>
              <a:ln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メイリオ" panose="020B0604030504040204" pitchFamily="50" charset="-128"/>
                    <a:ea typeface="メイリオ" panose="020B0604030504040204" pitchFamily="50" charset="-128"/>
                  </a:rPr>
                  <a:t>肢体不自由児</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22" name="正方形/長方形 21"/>
              <p:cNvSpPr/>
              <p:nvPr/>
            </p:nvSpPr>
            <p:spPr>
              <a:xfrm>
                <a:off x="3989524" y="4548684"/>
                <a:ext cx="1002820" cy="33636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000" dirty="0" smtClean="0">
                    <a:solidFill>
                      <a:schemeClr val="tx1"/>
                    </a:solidFill>
                    <a:latin typeface="メイリオ" panose="020B0604030504040204" pitchFamily="50" charset="-128"/>
                    <a:ea typeface="メイリオ" panose="020B0604030504040204" pitchFamily="50" charset="-128"/>
                  </a:rPr>
                  <a:t>知的障害児</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3798580" y="3620926"/>
                <a:ext cx="1229491" cy="33636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000" dirty="0" smtClean="0">
                    <a:solidFill>
                      <a:schemeClr val="tx1"/>
                    </a:solidFill>
                    <a:latin typeface="メイリオ" panose="020B0604030504040204" pitchFamily="50" charset="-128"/>
                    <a:ea typeface="メイリオ" panose="020B0604030504040204" pitchFamily="50" charset="-128"/>
                  </a:rPr>
                  <a:t>知的・肢体不自由重複障害児</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grpSp>
        <p:sp>
          <p:nvSpPr>
            <p:cNvPr id="12" name="角丸四角形 11"/>
            <p:cNvSpPr/>
            <p:nvPr/>
          </p:nvSpPr>
          <p:spPr>
            <a:xfrm>
              <a:off x="1288038" y="2945480"/>
              <a:ext cx="3842545" cy="2037269"/>
            </a:xfrm>
            <a:prstGeom prst="roundRect">
              <a:avLst>
                <a:gd name="adj" fmla="val 6818"/>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rgbClr val="FF0000"/>
                </a:solidFill>
                <a:latin typeface="メイリオ" panose="020B0604030504040204" pitchFamily="50" charset="-128"/>
                <a:ea typeface="メイリオ" panose="020B0604030504040204" pitchFamily="50" charset="-128"/>
              </a:endParaRPr>
            </a:p>
          </p:txBody>
        </p:sp>
      </p:grpSp>
      <p:sp>
        <p:nvSpPr>
          <p:cNvPr id="24" name="テキスト ボックス 23"/>
          <p:cNvSpPr txBox="1"/>
          <p:nvPr/>
        </p:nvSpPr>
        <p:spPr>
          <a:xfrm>
            <a:off x="259895" y="796618"/>
            <a:ext cx="9472950" cy="1384995"/>
          </a:xfrm>
          <a:prstGeom prst="rect">
            <a:avLst/>
          </a:prstGeom>
          <a:noFill/>
          <a:ln>
            <a:solidFill>
              <a:srgbClr val="00B0F0"/>
            </a:solidFill>
          </a:ln>
        </p:spPr>
        <p:txBody>
          <a:bodyPr wrap="square" rtlCol="0">
            <a:spAutoFit/>
          </a:bodyPr>
          <a:lstStyle/>
          <a:p>
            <a:r>
              <a:rPr kumimoji="1" lang="ja-JP" altLang="en-US" sz="1200" dirty="0" smtClean="0">
                <a:latin typeface="ＭＳ 明朝" panose="02020609040205080304" pitchFamily="17" charset="-128"/>
                <a:ea typeface="ＭＳ 明朝" panose="02020609040205080304" pitchFamily="17" charset="-128"/>
              </a:rPr>
              <a:t>◇日常生活及び社会生活を営むために恒常的に医療的ケアを受けることが不可欠な児童（</a:t>
            </a:r>
            <a:r>
              <a:rPr kumimoji="1" lang="en-US" altLang="ja-JP" sz="1200" dirty="0" smtClean="0">
                <a:latin typeface="ＭＳ 明朝" panose="02020609040205080304" pitchFamily="17" charset="-128"/>
                <a:ea typeface="ＭＳ 明朝" panose="02020609040205080304" pitchFamily="17" charset="-128"/>
              </a:rPr>
              <a:t>18</a:t>
            </a:r>
            <a:r>
              <a:rPr kumimoji="1" lang="ja-JP" altLang="en-US" sz="1200" dirty="0" smtClean="0">
                <a:latin typeface="ＭＳ 明朝" panose="02020609040205080304" pitchFamily="17" charset="-128"/>
                <a:ea typeface="ＭＳ 明朝" panose="02020609040205080304" pitchFamily="17" charset="-128"/>
              </a:rPr>
              <a:t>歳以下）（医療的ケア</a:t>
            </a:r>
            <a:r>
              <a:rPr lang="ja-JP" altLang="en-US" sz="1200" dirty="0" smtClean="0">
                <a:latin typeface="ＭＳ 明朝" panose="02020609040205080304" pitchFamily="17" charset="-128"/>
                <a:ea typeface="ＭＳ 明朝" panose="02020609040205080304" pitchFamily="17" charset="-128"/>
              </a:rPr>
              <a:t>児支援法第２条）</a:t>
            </a:r>
            <a:r>
              <a:rPr kumimoji="1" lang="ja-JP" altLang="en-US" sz="1200" dirty="0" smtClean="0">
                <a:latin typeface="ＭＳ 明朝" panose="02020609040205080304" pitchFamily="17" charset="-128"/>
                <a:ea typeface="ＭＳ 明朝" panose="02020609040205080304" pitchFamily="17" charset="-128"/>
              </a:rPr>
              <a:t>　</a:t>
            </a:r>
            <a:endParaRPr kumimoji="1" lang="en-US" altLang="ja-JP" sz="1200" dirty="0" smtClean="0">
              <a:latin typeface="ＭＳ 明朝" panose="02020609040205080304" pitchFamily="17" charset="-128"/>
              <a:ea typeface="ＭＳ 明朝" panose="02020609040205080304" pitchFamily="17" charset="-128"/>
            </a:endParaRPr>
          </a:p>
          <a:p>
            <a:endParaRPr kumimoji="1" lang="en-US" altLang="ja-JP" sz="1200" dirty="0" smtClean="0">
              <a:latin typeface="ＭＳ 明朝" panose="02020609040205080304" pitchFamily="17" charset="-128"/>
              <a:ea typeface="ＭＳ 明朝" panose="02020609040205080304" pitchFamily="17" charset="-128"/>
            </a:endParaRPr>
          </a:p>
          <a:p>
            <a:r>
              <a:rPr kumimoji="1" lang="ja-JP" altLang="en-US" sz="1200" dirty="0" smtClean="0">
                <a:latin typeface="ＭＳ 明朝" panose="02020609040205080304" pitchFamily="17" charset="-128"/>
                <a:ea typeface="ＭＳ 明朝" panose="02020609040205080304" pitchFamily="17" charset="-128"/>
              </a:rPr>
              <a:t>◇医療的ケアを行えば健常児と変わらない生活ができる児童から、医療的ケアが重複していたり、人工呼吸器が常時必要であるなど、</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重症</a:t>
            </a:r>
            <a:r>
              <a:rPr kumimoji="1" lang="ja-JP" altLang="en-US" sz="1200" dirty="0">
                <a:latin typeface="ＭＳ 明朝" panose="02020609040205080304" pitchFamily="17" charset="-128"/>
                <a:ea typeface="ＭＳ 明朝" panose="02020609040205080304" pitchFamily="17" charset="-128"/>
              </a:rPr>
              <a:t>心身障害児</a:t>
            </a:r>
            <a:r>
              <a:rPr kumimoji="1" lang="ja-JP" altLang="en-US" sz="1200" dirty="0" smtClean="0">
                <a:latin typeface="ＭＳ 明朝" panose="02020609040205080304" pitchFamily="17" charset="-128"/>
                <a:ea typeface="ＭＳ 明朝" panose="02020609040205080304" pitchFamily="17" charset="-128"/>
              </a:rPr>
              <a:t>まで</a:t>
            </a:r>
            <a:r>
              <a:rPr lang="ja-JP" altLang="en-US" sz="1200" dirty="0" smtClean="0">
                <a:latin typeface="ＭＳ 明朝" panose="02020609040205080304" pitchFamily="17" charset="-128"/>
                <a:ea typeface="ＭＳ 明朝" panose="02020609040205080304" pitchFamily="17" charset="-128"/>
              </a:rPr>
              <a:t>とその状況も様々</a:t>
            </a:r>
            <a:r>
              <a:rPr lang="en-US" altLang="ja-JP" sz="1200" dirty="0" smtClean="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図１</a:t>
            </a:r>
            <a:r>
              <a:rPr lang="en-US" altLang="ja-JP" sz="1200" dirty="0" smtClean="0">
                <a:latin typeface="ＭＳ 明朝" panose="02020609040205080304" pitchFamily="17" charset="-128"/>
                <a:ea typeface="ＭＳ 明朝" panose="02020609040205080304" pitchFamily="17" charset="-128"/>
              </a:rPr>
              <a:t>】</a:t>
            </a:r>
            <a:endParaRPr kumimoji="1" lang="en-US" altLang="ja-JP" sz="1200" dirty="0" smtClean="0">
              <a:latin typeface="ＭＳ 明朝" panose="02020609040205080304" pitchFamily="17" charset="-128"/>
              <a:ea typeface="ＭＳ 明朝" panose="02020609040205080304" pitchFamily="17" charset="-128"/>
            </a:endParaRPr>
          </a:p>
          <a:p>
            <a:r>
              <a:rPr kumimoji="1" lang="ja-JP" altLang="en-US" sz="1200" dirty="0" smtClean="0">
                <a:latin typeface="ＭＳ 明朝" panose="02020609040205080304" pitchFamily="17" charset="-128"/>
                <a:ea typeface="ＭＳ 明朝" panose="02020609040205080304" pitchFamily="17" charset="-128"/>
              </a:rPr>
              <a:t>　</a:t>
            </a:r>
            <a:endParaRPr kumimoji="1" lang="en-US" altLang="ja-JP" sz="1200" dirty="0" smtClean="0">
              <a:latin typeface="ＭＳ 明朝" panose="02020609040205080304" pitchFamily="17" charset="-128"/>
              <a:ea typeface="ＭＳ 明朝" panose="02020609040205080304" pitchFamily="17" charset="-128"/>
            </a:endParaRPr>
          </a:p>
          <a:p>
            <a:r>
              <a:rPr kumimoji="1" lang="ja-JP" altLang="en-US" sz="1200" dirty="0" smtClean="0">
                <a:latin typeface="ＭＳ 明朝" panose="02020609040205080304" pitchFamily="17" charset="-128"/>
                <a:ea typeface="ＭＳ 明朝" panose="02020609040205080304" pitchFamily="17" charset="-128"/>
              </a:rPr>
              <a:t>＜医療的ケアの例＞</a:t>
            </a:r>
            <a:endParaRPr kumimoji="1" lang="en-US" altLang="ja-JP" sz="1200" dirty="0" smtClean="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　喀痰</a:t>
            </a:r>
            <a:r>
              <a:rPr kumimoji="1" lang="ja-JP" altLang="en-US" sz="1200" dirty="0">
                <a:latin typeface="ＭＳ 明朝" panose="02020609040205080304" pitchFamily="17" charset="-128"/>
                <a:ea typeface="ＭＳ 明朝" panose="02020609040205080304" pitchFamily="17" charset="-128"/>
              </a:rPr>
              <a:t>吸引</a:t>
            </a:r>
            <a:r>
              <a:rPr kumimoji="1" lang="ja-JP" altLang="en-US" sz="1200" dirty="0" smtClean="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経管栄養</a:t>
            </a:r>
            <a:r>
              <a:rPr kumimoji="1" lang="ja-JP" altLang="en-US" sz="1200" dirty="0" smtClean="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導尿</a:t>
            </a:r>
            <a:r>
              <a:rPr kumimoji="1" lang="ja-JP" altLang="en-US" sz="1200" dirty="0" smtClean="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血糖値測定・インスリン</a:t>
            </a:r>
            <a:r>
              <a:rPr kumimoji="1" lang="ja-JP" altLang="en-US" sz="1200" dirty="0" smtClean="0">
                <a:latin typeface="ＭＳ 明朝" panose="02020609040205080304" pitchFamily="17" charset="-128"/>
                <a:ea typeface="ＭＳ 明朝" panose="02020609040205080304" pitchFamily="17" charset="-128"/>
              </a:rPr>
              <a:t>投与、気管切開部の管理、人工呼吸器の管理、在宅酸素療法、　など</a:t>
            </a:r>
            <a:endParaRPr kumimoji="1" lang="en-US" altLang="ja-JP" sz="1200" dirty="0" smtClean="0">
              <a:latin typeface="ＭＳ 明朝" panose="02020609040205080304" pitchFamily="17" charset="-128"/>
              <a:ea typeface="ＭＳ 明朝" panose="02020609040205080304" pitchFamily="17" charset="-128"/>
            </a:endParaRPr>
          </a:p>
        </p:txBody>
      </p:sp>
      <p:sp>
        <p:nvSpPr>
          <p:cNvPr id="2" name="ホームベース 1"/>
          <p:cNvSpPr/>
          <p:nvPr/>
        </p:nvSpPr>
        <p:spPr>
          <a:xfrm>
            <a:off x="176766" y="558800"/>
            <a:ext cx="9661501" cy="8091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9423400" y="6475248"/>
            <a:ext cx="414867" cy="307777"/>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１</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88128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6766" y="297123"/>
            <a:ext cx="5600436" cy="338554"/>
          </a:xfrm>
          <a:prstGeom prst="rect">
            <a:avLst/>
          </a:prstGeom>
          <a:noFill/>
          <a:ln w="28575">
            <a:noFill/>
          </a:ln>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２</a:t>
            </a:r>
            <a:r>
              <a:rPr kumimoji="1" lang="ja-JP" altLang="en-US" sz="160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区における医療的ケア児の人数</a:t>
            </a:r>
            <a:endParaRPr kumimoji="1" lang="ja-JP" altLang="en-US" sz="16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176766" y="757131"/>
            <a:ext cx="9472950" cy="1107996"/>
          </a:xfrm>
          <a:prstGeom prst="rect">
            <a:avLst/>
          </a:prstGeom>
          <a:noFill/>
          <a:ln>
            <a:solidFill>
              <a:srgbClr val="00B0F0"/>
            </a:solidFill>
          </a:ln>
        </p:spPr>
        <p:txBody>
          <a:bodyPr wrap="square" rtlCol="0">
            <a:spAutoFit/>
          </a:bodyPr>
          <a:lstStyle/>
          <a:p>
            <a:r>
              <a:rPr lang="ja-JP" altLang="en-US" sz="1200" dirty="0">
                <a:latin typeface="ＭＳ 明朝" panose="02020609040205080304" pitchFamily="17" charset="-128"/>
                <a:ea typeface="ＭＳ 明朝" panose="02020609040205080304" pitchFamily="17" charset="-128"/>
              </a:rPr>
              <a:t>◇全国の医療的ケア児は増加傾向。</a:t>
            </a:r>
            <a:r>
              <a:rPr lang="en-US" altLang="ja-JP" sz="1200" dirty="0">
                <a:latin typeface="ＭＳ 明朝" panose="02020609040205080304" pitchFamily="17" charset="-128"/>
                <a:ea typeface="ＭＳ 明朝" panose="02020609040205080304" pitchFamily="17" charset="-128"/>
              </a:rPr>
              <a:t>15</a:t>
            </a:r>
            <a:r>
              <a:rPr lang="ja-JP" altLang="en-US" sz="1200" dirty="0">
                <a:latin typeface="ＭＳ 明朝" panose="02020609040205080304" pitchFamily="17" charset="-128"/>
                <a:ea typeface="ＭＳ 明朝" panose="02020609040205080304" pitchFamily="17" charset="-128"/>
              </a:rPr>
              <a:t>年前に比べ</a:t>
            </a:r>
            <a:r>
              <a:rPr lang="ja-JP" altLang="en-US" b="1" dirty="0">
                <a:latin typeface="ＭＳ Ｐゴシック" panose="020B0600070205080204" pitchFamily="50" charset="-128"/>
                <a:ea typeface="ＭＳ Ｐゴシック" panose="020B0600070205080204" pitchFamily="50" charset="-128"/>
              </a:rPr>
              <a:t>約</a:t>
            </a:r>
            <a:r>
              <a:rPr lang="ja-JP" altLang="en-US" b="1" dirty="0" smtClean="0">
                <a:latin typeface="ＭＳ Ｐゴシック" panose="020B0600070205080204" pitchFamily="50" charset="-128"/>
                <a:ea typeface="ＭＳ Ｐゴシック" panose="020B0600070205080204" pitchFamily="50" charset="-128"/>
              </a:rPr>
              <a:t>２倍　</a:t>
            </a:r>
            <a:r>
              <a:rPr lang="ja-JP" altLang="en-US" sz="1200" b="1" dirty="0" smtClean="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（図２　国調査）</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◇都内の医療的ケア児</a:t>
            </a:r>
            <a:r>
              <a:rPr lang="en-US" altLang="ja-JP" sz="1200" dirty="0">
                <a:latin typeface="ＭＳ 明朝" panose="02020609040205080304" pitchFamily="17" charset="-128"/>
                <a:ea typeface="ＭＳ 明朝" panose="02020609040205080304" pitchFamily="17" charset="-128"/>
              </a:rPr>
              <a:t>(20</a:t>
            </a:r>
            <a:r>
              <a:rPr lang="ja-JP" altLang="en-US" sz="1200" dirty="0">
                <a:latin typeface="ＭＳ 明朝" panose="02020609040205080304" pitchFamily="17" charset="-128"/>
                <a:ea typeface="ＭＳ 明朝" panose="02020609040205080304" pitchFamily="17" charset="-128"/>
              </a:rPr>
              <a:t>歳未満）は</a:t>
            </a:r>
            <a:r>
              <a:rPr lang="ja-JP" altLang="en-US" b="1" dirty="0">
                <a:latin typeface="ＭＳ Ｐゴシック" panose="020B0600070205080204" pitchFamily="50" charset="-128"/>
                <a:ea typeface="ＭＳ Ｐゴシック" panose="020B0600070205080204" pitchFamily="50" charset="-128"/>
              </a:rPr>
              <a:t>人口１万人あたり、</a:t>
            </a:r>
            <a:r>
              <a:rPr lang="en-US" altLang="ja-JP" b="1" dirty="0" smtClean="0">
                <a:latin typeface="ＭＳ Ｐゴシック" panose="020B0600070205080204" pitchFamily="50" charset="-128"/>
                <a:ea typeface="ＭＳ Ｐゴシック" panose="020B0600070205080204" pitchFamily="50" charset="-128"/>
              </a:rPr>
              <a:t>10.2</a:t>
            </a:r>
            <a:r>
              <a:rPr lang="ja-JP" altLang="en-US" b="1" dirty="0">
                <a:latin typeface="ＭＳ Ｐゴシック" panose="020B0600070205080204" pitchFamily="50" charset="-128"/>
                <a:ea typeface="ＭＳ Ｐゴシック" panose="020B0600070205080204" pitchFamily="50" charset="-128"/>
              </a:rPr>
              <a:t>人</a:t>
            </a:r>
            <a:r>
              <a:rPr lang="ja-JP" altLang="en-US" sz="1200" dirty="0">
                <a:latin typeface="ＭＳ 明朝" panose="02020609040205080304" pitchFamily="17" charset="-128"/>
                <a:ea typeface="ＭＳ 明朝" panose="02020609040205080304" pitchFamily="17" charset="-128"/>
              </a:rPr>
              <a:t>と</a:t>
            </a:r>
            <a:r>
              <a:rPr lang="ja-JP" altLang="en-US" sz="1200" dirty="0" smtClean="0">
                <a:latin typeface="ＭＳ 明朝" panose="02020609040205080304" pitchFamily="17" charset="-128"/>
                <a:ea typeface="ＭＳ 明朝" panose="02020609040205080304" pitchFamily="17" charset="-128"/>
              </a:rPr>
              <a:t>推計　（国調査）</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◇区における医療的ケア児の推計値　</a:t>
            </a:r>
            <a:r>
              <a:rPr lang="ja-JP" altLang="en-US" b="1" dirty="0" smtClean="0">
                <a:latin typeface="ＭＳ Ｐゴシック" panose="020B0600070205080204" pitchFamily="50" charset="-128"/>
                <a:ea typeface="ＭＳ Ｐゴシック" panose="020B0600070205080204" pitchFamily="50" charset="-128"/>
              </a:rPr>
              <a:t>１１３人</a:t>
            </a:r>
            <a:r>
              <a:rPr lang="ja-JP" altLang="en-US" sz="1200" dirty="0" smtClean="0">
                <a:latin typeface="ＭＳ 明朝" panose="02020609040205080304" pitchFamily="17" charset="-128"/>
                <a:ea typeface="ＭＳ 明朝" panose="02020609040205080304" pitchFamily="17" charset="-128"/>
              </a:rPr>
              <a:t>（推計値）</a:t>
            </a:r>
            <a:endParaRPr lang="en-US" altLang="ja-JP" sz="1200" dirty="0" smtClean="0">
              <a:latin typeface="ＭＳ 明朝" panose="02020609040205080304" pitchFamily="17" charset="-128"/>
              <a:ea typeface="ＭＳ 明朝" panose="02020609040205080304" pitchFamily="17" charset="-128"/>
            </a:endParaRPr>
          </a:p>
          <a:p>
            <a:r>
              <a:rPr lang="ja-JP" altLang="en-US" sz="1200" b="1" dirty="0">
                <a:latin typeface="ＭＳ 明朝" panose="02020609040205080304" pitchFamily="17" charset="-128"/>
                <a:ea typeface="ＭＳ 明朝" panose="02020609040205080304" pitchFamily="17" charset="-128"/>
              </a:rPr>
              <a:t>　</a:t>
            </a:r>
            <a:r>
              <a:rPr lang="en-US" altLang="ja-JP" sz="1200" dirty="0" smtClean="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令和４年１月１日現在の区の</a:t>
            </a:r>
            <a:r>
              <a:rPr lang="en-US" altLang="ja-JP" sz="1200" dirty="0" smtClean="0">
                <a:latin typeface="ＭＳ 明朝" panose="02020609040205080304" pitchFamily="17" charset="-128"/>
                <a:ea typeface="ＭＳ 明朝" panose="02020609040205080304" pitchFamily="17" charset="-128"/>
              </a:rPr>
              <a:t>18</a:t>
            </a:r>
            <a:r>
              <a:rPr lang="ja-JP" altLang="en-US" sz="1200" dirty="0" smtClean="0">
                <a:latin typeface="ＭＳ 明朝" panose="02020609040205080304" pitchFamily="17" charset="-128"/>
                <a:ea typeface="ＭＳ 明朝" panose="02020609040205080304" pitchFamily="17" charset="-128"/>
              </a:rPr>
              <a:t>歳以下の人口　→　</a:t>
            </a:r>
            <a:r>
              <a:rPr lang="en-US" altLang="ja-JP" sz="1200" dirty="0" smtClean="0">
                <a:latin typeface="ＭＳ 明朝" panose="02020609040205080304" pitchFamily="17" charset="-128"/>
                <a:ea typeface="ＭＳ 明朝" panose="02020609040205080304" pitchFamily="17" charset="-128"/>
              </a:rPr>
              <a:t>110,578</a:t>
            </a:r>
            <a:r>
              <a:rPr lang="ja-JP" altLang="en-US" sz="1200" dirty="0" smtClean="0">
                <a:latin typeface="ＭＳ 明朝" panose="02020609040205080304" pitchFamily="17" charset="-128"/>
                <a:ea typeface="ＭＳ 明朝" panose="02020609040205080304" pitchFamily="17" charset="-128"/>
              </a:rPr>
              <a:t>人</a:t>
            </a:r>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lang="en-US" altLang="ja-JP" sz="1200" dirty="0" smtClean="0">
                <a:latin typeface="ＭＳ 明朝" panose="02020609040205080304" pitchFamily="17" charset="-128"/>
                <a:ea typeface="ＭＳ 明朝" panose="02020609040205080304" pitchFamily="17" charset="-128"/>
              </a:rPr>
              <a:t>11.1</a:t>
            </a:r>
            <a:r>
              <a:rPr lang="ja-JP" altLang="en-US" sz="1200" dirty="0" smtClean="0">
                <a:latin typeface="ＭＳ 明朝" panose="02020609040205080304" pitchFamily="17" charset="-128"/>
                <a:ea typeface="ＭＳ 明朝" panose="02020609040205080304" pitchFamily="17" charset="-128"/>
              </a:rPr>
              <a:t>（万人）</a:t>
            </a:r>
            <a:r>
              <a:rPr lang="en-US" altLang="ja-JP" sz="1200" dirty="0" smtClean="0">
                <a:latin typeface="ＭＳ 明朝" panose="02020609040205080304" pitchFamily="17" charset="-128"/>
                <a:ea typeface="ＭＳ 明朝" panose="02020609040205080304" pitchFamily="17" charset="-128"/>
              </a:rPr>
              <a:t>×10.2</a:t>
            </a:r>
            <a:r>
              <a:rPr lang="ja-JP" altLang="en-US" sz="1200" dirty="0" smtClean="0">
                <a:latin typeface="ＭＳ 明朝" panose="02020609040205080304" pitchFamily="17" charset="-128"/>
                <a:ea typeface="ＭＳ 明朝" panose="02020609040205080304" pitchFamily="17" charset="-128"/>
              </a:rPr>
              <a:t>≒</a:t>
            </a:r>
            <a:r>
              <a:rPr lang="en-US" altLang="ja-JP" sz="1200" dirty="0" smtClean="0">
                <a:latin typeface="ＭＳ 明朝" panose="02020609040205080304" pitchFamily="17" charset="-128"/>
                <a:ea typeface="ＭＳ 明朝" panose="02020609040205080304" pitchFamily="17" charset="-128"/>
              </a:rPr>
              <a:t>113</a:t>
            </a:r>
            <a:r>
              <a:rPr lang="ja-JP" altLang="en-US" sz="1200" dirty="0" smtClean="0">
                <a:latin typeface="ＭＳ 明朝" panose="02020609040205080304" pitchFamily="17" charset="-128"/>
                <a:ea typeface="ＭＳ 明朝" panose="02020609040205080304" pitchFamily="17" charset="-128"/>
              </a:rPr>
              <a:t>人</a:t>
            </a:r>
            <a:endParaRPr lang="en-US" altLang="ja-JP" sz="1050" dirty="0" smtClean="0">
              <a:latin typeface="ＭＳ Ｐゴシック" panose="020B0600070205080204" pitchFamily="50" charset="-128"/>
              <a:ea typeface="ＭＳ Ｐゴシック" panose="020B0600070205080204" pitchFamily="50" charset="-128"/>
            </a:endParaRPr>
          </a:p>
        </p:txBody>
      </p:sp>
      <p:sp>
        <p:nvSpPr>
          <p:cNvPr id="2" name="ホームベース 1"/>
          <p:cNvSpPr/>
          <p:nvPr/>
        </p:nvSpPr>
        <p:spPr>
          <a:xfrm>
            <a:off x="176766" y="558800"/>
            <a:ext cx="9661501" cy="8091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9423400" y="6475248"/>
            <a:ext cx="414867"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２</a:t>
            </a:r>
            <a:endParaRPr kumimoji="1" lang="ja-JP" altLang="en-US" sz="14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478801" y="4740649"/>
            <a:ext cx="4503869" cy="1969770"/>
          </a:xfrm>
          <a:prstGeom prst="rect">
            <a:avLst/>
          </a:prstGeom>
          <a:noFill/>
          <a:ln w="19050" cmpd="thickThin">
            <a:solidFill>
              <a:srgbClr val="00B0F0"/>
            </a:solidFill>
          </a:ln>
        </p:spPr>
        <p:txBody>
          <a:bodyPr wrap="square" rtlCol="0">
            <a:spAutoFit/>
          </a:bodyPr>
          <a:lstStyle/>
          <a:p>
            <a:r>
              <a:rPr kumimoji="1" lang="ja-JP" altLang="en-US" sz="1200" dirty="0">
                <a:latin typeface="ＭＳ Ｐゴシック" panose="020B0600070205080204" pitchFamily="50" charset="-128"/>
                <a:ea typeface="ＭＳ Ｐゴシック" panose="020B0600070205080204" pitchFamily="50" charset="-128"/>
              </a:rPr>
              <a:t>　</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区における医療的ケア児の推計値</a:t>
            </a:r>
            <a:r>
              <a:rPr kumimoji="1" lang="en-US" altLang="ja-JP" sz="1100" dirty="0" smtClean="0">
                <a:latin typeface="ＭＳ Ｐゴシック" panose="020B0600070205080204" pitchFamily="50" charset="-128"/>
                <a:ea typeface="ＭＳ Ｐゴシック" panose="020B0600070205080204" pitchFamily="50" charset="-128"/>
              </a:rPr>
              <a:t>】</a:t>
            </a:r>
          </a:p>
          <a:p>
            <a:r>
              <a:rPr lang="ja-JP" altLang="en-US" sz="1100" dirty="0" smtClean="0">
                <a:latin typeface="ＭＳ 明朝" panose="02020609040205080304" pitchFamily="17" charset="-128"/>
                <a:ea typeface="ＭＳ 明朝" panose="02020609040205080304" pitchFamily="17" charset="-128"/>
              </a:rPr>
              <a:t>　Ｒ</a:t>
            </a:r>
            <a:r>
              <a:rPr lang="en-US" altLang="ja-JP" sz="1100" dirty="0" smtClean="0">
                <a:latin typeface="ＭＳ 明朝" panose="02020609040205080304" pitchFamily="17" charset="-128"/>
                <a:ea typeface="ＭＳ 明朝" panose="02020609040205080304" pitchFamily="17" charset="-128"/>
              </a:rPr>
              <a:t>4.1.1</a:t>
            </a:r>
            <a:r>
              <a:rPr lang="ja-JP" altLang="en-US" sz="1100" dirty="0" smtClean="0">
                <a:latin typeface="ＭＳ 明朝" panose="02020609040205080304" pitchFamily="17" charset="-128"/>
                <a:ea typeface="ＭＳ 明朝" panose="02020609040205080304" pitchFamily="17" charset="-128"/>
              </a:rPr>
              <a:t>現在　区の</a:t>
            </a:r>
            <a:r>
              <a:rPr lang="en-US" altLang="ja-JP" sz="1100" dirty="0" smtClean="0">
                <a:latin typeface="ＭＳ 明朝" panose="02020609040205080304" pitchFamily="17" charset="-128"/>
                <a:ea typeface="ＭＳ 明朝" panose="02020609040205080304" pitchFamily="17" charset="-128"/>
              </a:rPr>
              <a:t>1</a:t>
            </a:r>
            <a:r>
              <a:rPr lang="en-US" altLang="ja-JP" sz="1100" dirty="0">
                <a:latin typeface="ＭＳ 明朝" panose="02020609040205080304" pitchFamily="17" charset="-128"/>
                <a:ea typeface="ＭＳ 明朝" panose="02020609040205080304" pitchFamily="17" charset="-128"/>
              </a:rPr>
              <a:t>8</a:t>
            </a:r>
            <a:r>
              <a:rPr lang="ja-JP" altLang="en-US" sz="1100" dirty="0" smtClean="0">
                <a:latin typeface="ＭＳ 明朝" panose="02020609040205080304" pitchFamily="17" charset="-128"/>
                <a:ea typeface="ＭＳ 明朝" panose="02020609040205080304" pitchFamily="17" charset="-128"/>
              </a:rPr>
              <a:t>歳以下の人口　→</a:t>
            </a:r>
            <a:r>
              <a:rPr lang="en-US" altLang="ja-JP" sz="1100" dirty="0">
                <a:latin typeface="ＭＳ 明朝" panose="02020609040205080304" pitchFamily="17" charset="-128"/>
                <a:ea typeface="ＭＳ 明朝" panose="02020609040205080304" pitchFamily="17" charset="-128"/>
              </a:rPr>
              <a:t>110,578</a:t>
            </a:r>
            <a:r>
              <a:rPr lang="ja-JP" altLang="en-US" sz="1100" dirty="0" smtClean="0">
                <a:latin typeface="ＭＳ 明朝" panose="02020609040205080304" pitchFamily="17" charset="-128"/>
                <a:ea typeface="ＭＳ 明朝" panose="02020609040205080304" pitchFamily="17" charset="-128"/>
              </a:rPr>
              <a:t>人</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11.1</a:t>
            </a:r>
            <a:r>
              <a:rPr lang="ja-JP" altLang="en-US" sz="1100" dirty="0" smtClean="0">
                <a:latin typeface="ＭＳ 明朝" panose="02020609040205080304" pitchFamily="17" charset="-128"/>
                <a:ea typeface="ＭＳ 明朝" panose="02020609040205080304" pitchFamily="17" charset="-128"/>
              </a:rPr>
              <a:t>（万人）</a:t>
            </a:r>
            <a:r>
              <a:rPr lang="en-US" altLang="ja-JP" sz="1100" dirty="0" smtClean="0">
                <a:latin typeface="ＭＳ 明朝" panose="02020609040205080304" pitchFamily="17" charset="-128"/>
                <a:ea typeface="ＭＳ 明朝" panose="02020609040205080304" pitchFamily="17" charset="-128"/>
              </a:rPr>
              <a:t>×10.2</a:t>
            </a:r>
            <a:r>
              <a:rPr lang="ja-JP" altLang="en-US" sz="1100" dirty="0" smtClean="0">
                <a:latin typeface="ＭＳ 明朝" panose="02020609040205080304" pitchFamily="17" charset="-128"/>
                <a:ea typeface="ＭＳ 明朝" panose="02020609040205080304" pitchFamily="17" charset="-128"/>
              </a:rPr>
              <a:t>≒</a:t>
            </a:r>
            <a:r>
              <a:rPr lang="ja-JP" altLang="en-US" sz="1100" b="1" dirty="0" smtClean="0">
                <a:latin typeface="ＭＳ Ｐゴシック" panose="020B0600070205080204" pitchFamily="50" charset="-128"/>
                <a:ea typeface="ＭＳ Ｐゴシック" panose="020B0600070205080204" pitchFamily="50" charset="-128"/>
              </a:rPr>
              <a:t>１１３人</a:t>
            </a:r>
            <a:endParaRPr lang="en-US" altLang="ja-JP" sz="1100" b="1"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区で把握している医療的ケア児（１８歳以下） </a:t>
            </a:r>
            <a:r>
              <a:rPr kumimoji="1" lang="en-US" altLang="ja-JP" sz="1100" dirty="0">
                <a:latin typeface="ＭＳ Ｐゴシック" panose="020B0600070205080204" pitchFamily="50" charset="-128"/>
                <a:ea typeface="ＭＳ Ｐゴシック" panose="020B0600070205080204" pitchFamily="50" charset="-128"/>
              </a:rPr>
              <a:t>】</a:t>
            </a:r>
          </a:p>
          <a:p>
            <a:r>
              <a:rPr lang="ja-JP" altLang="en-US" sz="1100" dirty="0">
                <a:latin typeface="ＭＳ Ｐゴシック" panose="020B0600070205080204" pitchFamily="50" charset="-128"/>
                <a:ea typeface="ＭＳ Ｐゴシック" panose="020B0600070205080204" pitchFamily="50" charset="-128"/>
              </a:rPr>
              <a:t>　</a:t>
            </a:r>
            <a:r>
              <a:rPr lang="ja-JP" altLang="en-US" sz="1100" dirty="0">
                <a:latin typeface="ＭＳ 明朝" panose="02020609040205080304" pitchFamily="17" charset="-128"/>
                <a:ea typeface="ＭＳ 明朝" panose="02020609040205080304" pitchFamily="17" charset="-128"/>
              </a:rPr>
              <a:t>保健、福祉、教育・子育ての分野で把握して</a:t>
            </a:r>
            <a:r>
              <a:rPr lang="ja-JP" altLang="en-US" sz="1100" dirty="0" smtClean="0">
                <a:latin typeface="ＭＳ 明朝" panose="02020609040205080304" pitchFamily="17" charset="-128"/>
                <a:ea typeface="ＭＳ 明朝" panose="02020609040205080304" pitchFamily="17" charset="-128"/>
              </a:rPr>
              <a:t>いる人数</a:t>
            </a:r>
            <a:r>
              <a:rPr lang="ja-JP" altLang="en-US" sz="1100" dirty="0">
                <a:latin typeface="ＭＳ 明朝" panose="02020609040205080304" pitchFamily="17" charset="-128"/>
                <a:ea typeface="ＭＳ 明朝" panose="02020609040205080304" pitchFamily="17" charset="-128"/>
              </a:rPr>
              <a:t>は</a:t>
            </a:r>
            <a:r>
              <a:rPr lang="ja-JP" altLang="en-US" sz="1100" b="1" dirty="0" smtClean="0">
                <a:latin typeface="ＭＳ Ｐゴシック" panose="020B0600070205080204" pitchFamily="50" charset="-128"/>
                <a:ea typeface="ＭＳ Ｐゴシック" panose="020B0600070205080204" pitchFamily="50" charset="-128"/>
              </a:rPr>
              <a:t>８９人</a:t>
            </a:r>
            <a:endParaRPr lang="en-US" altLang="ja-JP" sz="1100" b="1" dirty="0" smtClean="0">
              <a:latin typeface="ＭＳ Ｐゴシック" panose="020B0600070205080204" pitchFamily="50" charset="-128"/>
              <a:ea typeface="ＭＳ Ｐゴシック" panose="020B0600070205080204" pitchFamily="50" charset="-128"/>
            </a:endParaRPr>
          </a:p>
          <a:p>
            <a:endParaRPr lang="en-US" altLang="ja-JP" sz="1100" b="1" dirty="0">
              <a:latin typeface="ＭＳ Ｐゴシック" panose="020B0600070205080204" pitchFamily="50" charset="-128"/>
              <a:ea typeface="ＭＳ Ｐゴシック" panose="020B0600070205080204" pitchFamily="50" charset="-128"/>
            </a:endParaRPr>
          </a:p>
          <a:p>
            <a:endParaRPr lang="en-US" altLang="ja-JP" sz="1100" b="1" dirty="0" smtClean="0">
              <a:latin typeface="ＭＳ Ｐゴシック" panose="020B0600070205080204" pitchFamily="50" charset="-128"/>
              <a:ea typeface="ＭＳ Ｐゴシック" panose="020B0600070205080204" pitchFamily="50" charset="-128"/>
            </a:endParaRPr>
          </a:p>
          <a:p>
            <a:endParaRPr lang="en-US" altLang="ja-JP" sz="1100" b="1" dirty="0">
              <a:latin typeface="ＭＳ Ｐゴシック" panose="020B0600070205080204" pitchFamily="50" charset="-128"/>
              <a:ea typeface="ＭＳ Ｐゴシック" panose="020B0600070205080204" pitchFamily="50" charset="-128"/>
            </a:endParaRPr>
          </a:p>
          <a:p>
            <a:endParaRPr lang="en-US" altLang="ja-JP" sz="1100" b="1" dirty="0" smtClean="0">
              <a:latin typeface="ＭＳ Ｐゴシック" panose="020B0600070205080204" pitchFamily="50" charset="-128"/>
              <a:ea typeface="ＭＳ Ｐゴシック" panose="020B0600070205080204" pitchFamily="50" charset="-128"/>
            </a:endParaRPr>
          </a:p>
          <a:p>
            <a:endParaRPr lang="en-US" altLang="ja-JP" sz="1100" b="1" dirty="0">
              <a:latin typeface="ＭＳ Ｐゴシック" panose="020B0600070205080204" pitchFamily="50" charset="-128"/>
              <a:ea typeface="ＭＳ Ｐゴシック" panose="020B0600070205080204" pitchFamily="50" charset="-128"/>
            </a:endParaRPr>
          </a:p>
          <a:p>
            <a:endParaRPr lang="en-US" altLang="ja-JP" sz="1100" b="1" dirty="0">
              <a:latin typeface="ＭＳ Ｐゴシック" panose="020B0600070205080204" pitchFamily="50" charset="-128"/>
              <a:ea typeface="ＭＳ Ｐゴシック" panose="020B0600070205080204" pitchFamily="50" charset="-128"/>
            </a:endParaRPr>
          </a:p>
        </p:txBody>
      </p:sp>
      <p:graphicFrame>
        <p:nvGraphicFramePr>
          <p:cNvPr id="21" name="グラフ 20"/>
          <p:cNvGraphicFramePr>
            <a:graphicFrameLocks/>
          </p:cNvGraphicFramePr>
          <p:nvPr>
            <p:extLst>
              <p:ext uri="{D42A27DB-BD31-4B8C-83A1-F6EECF244321}">
                <p14:modId xmlns:p14="http://schemas.microsoft.com/office/powerpoint/2010/main" val="3723375077"/>
              </p:ext>
            </p:extLst>
          </p:nvPr>
        </p:nvGraphicFramePr>
        <p:xfrm>
          <a:off x="296731" y="2336120"/>
          <a:ext cx="4512136" cy="1998813"/>
        </p:xfrm>
        <a:graphic>
          <a:graphicData uri="http://schemas.openxmlformats.org/drawingml/2006/chart">
            <c:chart xmlns:c="http://schemas.openxmlformats.org/drawingml/2006/chart" xmlns:r="http://schemas.openxmlformats.org/officeDocument/2006/relationships" r:id="rId2"/>
          </a:graphicData>
        </a:graphic>
      </p:graphicFrame>
      <p:sp>
        <p:nvSpPr>
          <p:cNvPr id="25" name="テキスト ボックス 24"/>
          <p:cNvSpPr txBox="1"/>
          <p:nvPr/>
        </p:nvSpPr>
        <p:spPr>
          <a:xfrm>
            <a:off x="1197470" y="2010653"/>
            <a:ext cx="3026392" cy="261610"/>
          </a:xfrm>
          <a:prstGeom prst="rect">
            <a:avLst/>
          </a:prstGeom>
          <a:noFill/>
        </p:spPr>
        <p:txBody>
          <a:bodyPr wrap="square" rtlCol="0">
            <a:spAutoFit/>
          </a:bodyPr>
          <a:lstStyle/>
          <a:p>
            <a:r>
              <a:rPr kumimoji="1" lang="ja-JP" altLang="en-US" sz="1100" dirty="0" smtClean="0"/>
              <a:t>全国の医療的ケア児数の推計値（</a:t>
            </a:r>
            <a:r>
              <a:rPr kumimoji="1" lang="en-US" altLang="ja-JP" sz="1100" dirty="0" smtClean="0"/>
              <a:t>0</a:t>
            </a:r>
            <a:r>
              <a:rPr kumimoji="1" lang="ja-JP" altLang="en-US" sz="1100" dirty="0" smtClean="0"/>
              <a:t>～</a:t>
            </a:r>
            <a:r>
              <a:rPr kumimoji="1" lang="en-US" altLang="ja-JP" sz="1100" dirty="0" smtClean="0"/>
              <a:t>19</a:t>
            </a:r>
            <a:r>
              <a:rPr kumimoji="1" lang="ja-JP" altLang="en-US" sz="1100" dirty="0" smtClean="0"/>
              <a:t>歳）</a:t>
            </a:r>
            <a:endParaRPr kumimoji="1" lang="ja-JP" altLang="en-US" sz="1100" dirty="0"/>
          </a:p>
        </p:txBody>
      </p:sp>
      <p:sp>
        <p:nvSpPr>
          <p:cNvPr id="4" name="二等辺三角形 3"/>
          <p:cNvSpPr/>
          <p:nvPr/>
        </p:nvSpPr>
        <p:spPr>
          <a:xfrm rot="10800000">
            <a:off x="2141933" y="4438879"/>
            <a:ext cx="1027612" cy="226422"/>
          </a:xfrm>
          <a:prstGeom prst="triangl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26" name="角丸四角形 25"/>
          <p:cNvSpPr/>
          <p:nvPr/>
        </p:nvSpPr>
        <p:spPr>
          <a:xfrm>
            <a:off x="808943" y="5783235"/>
            <a:ext cx="1128445" cy="811066"/>
          </a:xfrm>
          <a:prstGeom prst="roundRect">
            <a:avLst/>
          </a:prstGeom>
          <a:noFill/>
          <a:ln>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100" dirty="0" smtClean="0">
                <a:solidFill>
                  <a:schemeClr val="tx1"/>
                </a:solidFill>
                <a:latin typeface="ＭＳ 明朝" panose="02020609040205080304" pitchFamily="17" charset="-128"/>
                <a:ea typeface="ＭＳ 明朝" panose="02020609040205080304" pitchFamily="17" charset="-128"/>
              </a:rPr>
              <a:t>在宅療養の</a:t>
            </a: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a:p>
            <a:pPr algn="ctr"/>
            <a:r>
              <a:rPr kumimoji="1" lang="ja-JP" altLang="en-US" sz="1100" dirty="0" smtClean="0">
                <a:solidFill>
                  <a:schemeClr val="tx1"/>
                </a:solidFill>
                <a:latin typeface="ＭＳ 明朝" panose="02020609040205080304" pitchFamily="17" charset="-128"/>
                <a:ea typeface="ＭＳ 明朝" panose="02020609040205080304" pitchFamily="17" charset="-128"/>
              </a:rPr>
              <a:t>医療的ケア児</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未就学児）</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pPr algn="ctr"/>
            <a:endParaRPr kumimoji="1" lang="ja-JP" altLang="en-US" sz="1100" dirty="0">
              <a:solidFill>
                <a:schemeClr val="tx1"/>
              </a:solidFill>
              <a:latin typeface="ＭＳ 明朝" panose="02020609040205080304" pitchFamily="17" charset="-128"/>
              <a:ea typeface="ＭＳ 明朝" panose="02020609040205080304" pitchFamily="17" charset="-128"/>
            </a:endParaRPr>
          </a:p>
        </p:txBody>
      </p:sp>
      <p:sp>
        <p:nvSpPr>
          <p:cNvPr id="27" name="テキスト ボックス 26"/>
          <p:cNvSpPr txBox="1"/>
          <p:nvPr/>
        </p:nvSpPr>
        <p:spPr>
          <a:xfrm>
            <a:off x="1118713" y="6321360"/>
            <a:ext cx="543739" cy="307777"/>
          </a:xfrm>
          <a:prstGeom prst="rect">
            <a:avLst/>
          </a:prstGeom>
          <a:noFill/>
        </p:spPr>
        <p:txBody>
          <a:bodyPr wrap="none" rtlCol="0">
            <a:spAutoFit/>
          </a:bodyPr>
          <a:lstStyle/>
          <a:p>
            <a:r>
              <a:rPr kumimoji="1" lang="en-US" altLang="ja-JP" sz="1400" dirty="0" smtClean="0">
                <a:latin typeface="ＭＳ 明朝" panose="02020609040205080304" pitchFamily="17" charset="-128"/>
                <a:ea typeface="ＭＳ 明朝" panose="02020609040205080304" pitchFamily="17" charset="-128"/>
              </a:rPr>
              <a:t>47</a:t>
            </a:r>
            <a:r>
              <a:rPr kumimoji="1" lang="ja-JP" altLang="en-US" sz="1400" dirty="0">
                <a:latin typeface="ＭＳ 明朝" panose="02020609040205080304" pitchFamily="17" charset="-128"/>
                <a:ea typeface="ＭＳ 明朝" panose="02020609040205080304" pitchFamily="17" charset="-128"/>
              </a:rPr>
              <a:t>人</a:t>
            </a:r>
            <a:endParaRPr kumimoji="1" lang="ja-JP" altLang="en-US" sz="800" dirty="0">
              <a:latin typeface="ＭＳ 明朝" panose="02020609040205080304" pitchFamily="17" charset="-128"/>
              <a:ea typeface="ＭＳ 明朝" panose="02020609040205080304" pitchFamily="17" charset="-128"/>
            </a:endParaRPr>
          </a:p>
        </p:txBody>
      </p:sp>
      <p:sp>
        <p:nvSpPr>
          <p:cNvPr id="28" name="角丸四角形 27"/>
          <p:cNvSpPr/>
          <p:nvPr/>
        </p:nvSpPr>
        <p:spPr>
          <a:xfrm>
            <a:off x="2073515" y="5805793"/>
            <a:ext cx="1118157" cy="788507"/>
          </a:xfrm>
          <a:prstGeom prst="roundRect">
            <a:avLst/>
          </a:prstGeom>
          <a:noFill/>
          <a:ln>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100" dirty="0" smtClean="0">
                <a:solidFill>
                  <a:schemeClr val="tx1"/>
                </a:solidFill>
                <a:latin typeface="ＭＳ 明朝" panose="02020609040205080304" pitchFamily="17" charset="-128"/>
                <a:ea typeface="ＭＳ 明朝" panose="02020609040205080304" pitchFamily="17" charset="-128"/>
              </a:rPr>
              <a:t>区立保育園</a:t>
            </a:r>
            <a:endParaRPr kumimoji="1" lang="en-US" altLang="ja-JP" sz="1100" dirty="0">
              <a:solidFill>
                <a:schemeClr val="tx1"/>
              </a:solidFill>
              <a:latin typeface="ＭＳ 明朝" panose="02020609040205080304" pitchFamily="17" charset="-128"/>
              <a:ea typeface="ＭＳ 明朝" panose="02020609040205080304" pitchFamily="17" charset="-128"/>
            </a:endParaRPr>
          </a:p>
          <a:p>
            <a:pPr algn="ctr"/>
            <a:r>
              <a:rPr kumimoji="1" lang="ja-JP" altLang="en-US" sz="1100" dirty="0" smtClean="0">
                <a:solidFill>
                  <a:schemeClr val="tx1"/>
                </a:solidFill>
                <a:latin typeface="ＭＳ 明朝" panose="02020609040205080304" pitchFamily="17" charset="-128"/>
                <a:ea typeface="ＭＳ 明朝" panose="02020609040205080304" pitchFamily="17" charset="-128"/>
              </a:rPr>
              <a:t>小中学校等</a:t>
            </a: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a:p>
            <a:pPr algn="ctr"/>
            <a:endParaRPr kumimoji="1" lang="en-US" altLang="ja-JP" sz="1100" dirty="0">
              <a:solidFill>
                <a:schemeClr val="tx1"/>
              </a:solidFill>
              <a:latin typeface="ＭＳ 明朝" panose="02020609040205080304" pitchFamily="17" charset="-128"/>
              <a:ea typeface="ＭＳ 明朝" panose="02020609040205080304" pitchFamily="17" charset="-128"/>
            </a:endParaRPr>
          </a:p>
        </p:txBody>
      </p:sp>
      <p:sp>
        <p:nvSpPr>
          <p:cNvPr id="29" name="テキスト ボックス 28"/>
          <p:cNvSpPr txBox="1"/>
          <p:nvPr/>
        </p:nvSpPr>
        <p:spPr>
          <a:xfrm>
            <a:off x="2276269" y="6321360"/>
            <a:ext cx="868795" cy="307777"/>
          </a:xfrm>
          <a:prstGeom prst="rect">
            <a:avLst/>
          </a:prstGeom>
          <a:noFill/>
        </p:spPr>
        <p:txBody>
          <a:bodyPr wrap="square" rtlCol="0">
            <a:spAutoFit/>
          </a:bodyPr>
          <a:lstStyle/>
          <a:p>
            <a:r>
              <a:rPr kumimoji="1" lang="ja-JP" altLang="en-US" sz="800" dirty="0" smtClean="0">
                <a:latin typeface="ＭＳ 明朝" panose="02020609040205080304" pitchFamily="17" charset="-128"/>
                <a:ea typeface="ＭＳ 明朝" panose="02020609040205080304" pitchFamily="17" charset="-128"/>
              </a:rPr>
              <a:t>　</a:t>
            </a:r>
            <a:r>
              <a:rPr kumimoji="1" lang="en-US" altLang="ja-JP" sz="1400" dirty="0" smtClean="0">
                <a:latin typeface="ＭＳ 明朝" panose="02020609040205080304" pitchFamily="17" charset="-128"/>
                <a:ea typeface="ＭＳ 明朝" panose="02020609040205080304" pitchFamily="17" charset="-128"/>
              </a:rPr>
              <a:t>16</a:t>
            </a:r>
            <a:r>
              <a:rPr kumimoji="1" lang="ja-JP" altLang="en-US" sz="1400" dirty="0" smtClean="0">
                <a:latin typeface="ＭＳ 明朝" panose="02020609040205080304" pitchFamily="17" charset="-128"/>
                <a:ea typeface="ＭＳ 明朝" panose="02020609040205080304" pitchFamily="17" charset="-128"/>
              </a:rPr>
              <a:t>人</a:t>
            </a:r>
            <a:endParaRPr kumimoji="1" lang="ja-JP" altLang="en-US" sz="1400" dirty="0"/>
          </a:p>
        </p:txBody>
      </p:sp>
      <p:sp>
        <p:nvSpPr>
          <p:cNvPr id="30" name="角丸四角形 29"/>
          <p:cNvSpPr/>
          <p:nvPr/>
        </p:nvSpPr>
        <p:spPr>
          <a:xfrm>
            <a:off x="3333446" y="5805793"/>
            <a:ext cx="1201953" cy="811065"/>
          </a:xfrm>
          <a:prstGeom prst="roundRect">
            <a:avLst/>
          </a:prstGeom>
          <a:noFill/>
          <a:ln>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100" dirty="0" smtClean="0">
                <a:solidFill>
                  <a:schemeClr val="tx1"/>
                </a:solidFill>
                <a:latin typeface="ＭＳ 明朝" panose="02020609040205080304" pitchFamily="17" charset="-128"/>
                <a:ea typeface="ＭＳ 明朝" panose="02020609040205080304" pitchFamily="17" charset="-128"/>
              </a:rPr>
              <a:t>都立小中特別支援学校</a:t>
            </a: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a:p>
            <a:pPr algn="ct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p:txBody>
      </p:sp>
      <p:sp>
        <p:nvSpPr>
          <p:cNvPr id="31" name="テキスト ボックス 30"/>
          <p:cNvSpPr txBox="1"/>
          <p:nvPr/>
        </p:nvSpPr>
        <p:spPr>
          <a:xfrm>
            <a:off x="3652187" y="6338778"/>
            <a:ext cx="610473" cy="307777"/>
          </a:xfrm>
          <a:prstGeom prst="rect">
            <a:avLst/>
          </a:prstGeom>
          <a:noFill/>
        </p:spPr>
        <p:txBody>
          <a:bodyPr wrap="square" rtlCol="0">
            <a:spAutoFit/>
          </a:bodyPr>
          <a:lstStyle/>
          <a:p>
            <a:r>
              <a:rPr kumimoji="1" lang="en-US" altLang="ja-JP" sz="1400" dirty="0" smtClean="0">
                <a:latin typeface="ＭＳ 明朝" panose="02020609040205080304" pitchFamily="17" charset="-128"/>
                <a:ea typeface="ＭＳ 明朝" panose="02020609040205080304" pitchFamily="17" charset="-128"/>
              </a:rPr>
              <a:t>26</a:t>
            </a:r>
            <a:r>
              <a:rPr kumimoji="1" lang="ja-JP" altLang="en-US" sz="1400" dirty="0" smtClean="0">
                <a:latin typeface="ＭＳ 明朝" panose="02020609040205080304" pitchFamily="17" charset="-128"/>
                <a:ea typeface="ＭＳ 明朝" panose="02020609040205080304" pitchFamily="17" charset="-128"/>
              </a:rPr>
              <a:t>人</a:t>
            </a:r>
            <a:endParaRPr kumimoji="1" lang="ja-JP" altLang="en-US" sz="1400" dirty="0"/>
          </a:p>
        </p:txBody>
      </p:sp>
      <p:sp>
        <p:nvSpPr>
          <p:cNvPr id="32" name="テキスト ボックス 31"/>
          <p:cNvSpPr txBox="1"/>
          <p:nvPr/>
        </p:nvSpPr>
        <p:spPr>
          <a:xfrm>
            <a:off x="3469213" y="3861369"/>
            <a:ext cx="1444028" cy="253916"/>
          </a:xfrm>
          <a:prstGeom prst="rect">
            <a:avLst/>
          </a:prstGeom>
          <a:noFill/>
        </p:spPr>
        <p:txBody>
          <a:bodyPr wrap="square" rtlCol="0">
            <a:spAutoFit/>
          </a:bodyPr>
          <a:lstStyle/>
          <a:p>
            <a:r>
              <a:rPr kumimoji="1" lang="ja-JP" altLang="en-US" sz="1000" dirty="0" smtClean="0"/>
              <a:t>厚生労働省調査より</a:t>
            </a:r>
            <a:endParaRPr kumimoji="1" lang="ja-JP" altLang="en-US" sz="1000" dirty="0"/>
          </a:p>
        </p:txBody>
      </p:sp>
      <p:sp>
        <p:nvSpPr>
          <p:cNvPr id="33" name="テキスト ボックス 32"/>
          <p:cNvSpPr txBox="1"/>
          <p:nvPr/>
        </p:nvSpPr>
        <p:spPr>
          <a:xfrm>
            <a:off x="5026504" y="1982548"/>
            <a:ext cx="4889942" cy="261610"/>
          </a:xfrm>
          <a:prstGeom prst="rect">
            <a:avLst/>
          </a:prstGeom>
          <a:noFill/>
          <a:ln w="28575">
            <a:noFill/>
          </a:ln>
        </p:spPr>
        <p:txBody>
          <a:bodyPr wrap="square" rtlCol="0">
            <a:spAutoFit/>
          </a:bodyPr>
          <a:lstStyle/>
          <a:p>
            <a:r>
              <a:rPr kumimoji="1" lang="en-US" altLang="ja-JP" sz="1100" dirty="0" smtClean="0">
                <a:latin typeface="ＭＳ 明朝" panose="02020609040205080304" pitchFamily="17" charset="-128"/>
                <a:ea typeface="ＭＳ 明朝" panose="02020609040205080304" pitchFamily="17" charset="-128"/>
              </a:rPr>
              <a:t>【</a:t>
            </a:r>
            <a:r>
              <a:rPr kumimoji="1" lang="ja-JP" altLang="en-US" sz="1100" dirty="0" smtClean="0">
                <a:latin typeface="ＭＳ 明朝" panose="02020609040205080304" pitchFamily="17" charset="-128"/>
                <a:ea typeface="ＭＳ 明朝" panose="02020609040205080304" pitchFamily="17" charset="-128"/>
              </a:rPr>
              <a:t>医療的ケア児をめぐる国・都・区の主な動き</a:t>
            </a:r>
            <a:r>
              <a:rPr kumimoji="1" lang="en-US" altLang="ja-JP" sz="1100" dirty="0" smtClean="0">
                <a:latin typeface="ＭＳ 明朝" panose="02020609040205080304" pitchFamily="17" charset="-128"/>
                <a:ea typeface="ＭＳ 明朝" panose="02020609040205080304" pitchFamily="17" charset="-128"/>
              </a:rPr>
              <a:t>】</a:t>
            </a:r>
            <a:endParaRPr kumimoji="1" lang="ja-JP" altLang="en-US" sz="1100" dirty="0">
              <a:latin typeface="ＭＳ 明朝" panose="02020609040205080304" pitchFamily="17" charset="-128"/>
              <a:ea typeface="ＭＳ 明朝" panose="02020609040205080304" pitchFamily="17" charset="-128"/>
            </a:endParaRPr>
          </a:p>
        </p:txBody>
      </p:sp>
      <p:sp>
        <p:nvSpPr>
          <p:cNvPr id="34" name="テキスト ボックス 33"/>
          <p:cNvSpPr txBox="1"/>
          <p:nvPr/>
        </p:nvSpPr>
        <p:spPr>
          <a:xfrm>
            <a:off x="5231982" y="2259547"/>
            <a:ext cx="4733586" cy="4262705"/>
          </a:xfrm>
          <a:prstGeom prst="rect">
            <a:avLst/>
          </a:prstGeom>
          <a:noFill/>
          <a:ln>
            <a:noFill/>
          </a:ln>
        </p:spPr>
        <p:txBody>
          <a:bodyPr wrap="square" rtlCol="0">
            <a:spAutoFit/>
          </a:bodyPr>
          <a:lstStyle/>
          <a:p>
            <a:pPr>
              <a:spcBef>
                <a:spcPts val="600"/>
              </a:spcBef>
            </a:pPr>
            <a:r>
              <a:rPr kumimoji="1" lang="en-US" altLang="ja-JP" sz="1100" dirty="0" smtClean="0">
                <a:latin typeface="ＭＳ 明朝" panose="02020609040205080304" pitchFamily="17" charset="-128"/>
                <a:ea typeface="ＭＳ 明朝" panose="02020609040205080304" pitchFamily="17" charset="-128"/>
              </a:rPr>
              <a:t>H27</a:t>
            </a:r>
            <a:r>
              <a:rPr kumimoji="1" lang="ja-JP" altLang="en-US" sz="1100" dirty="0" smtClean="0">
                <a:solidFill>
                  <a:srgbClr val="FF0000"/>
                </a:solidFill>
                <a:latin typeface="ＭＳ 明朝" panose="02020609040205080304" pitchFamily="17" charset="-128"/>
                <a:ea typeface="ＭＳ 明朝" panose="02020609040205080304" pitchFamily="17" charset="-128"/>
              </a:rPr>
              <a:t>　区立学校等における医ケア児の受入れ開始</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r>
              <a:rPr kumimoji="1" lang="ja-JP" altLang="en-US" sz="1100" dirty="0">
                <a:solidFill>
                  <a:srgbClr val="FF0000"/>
                </a:solidFill>
                <a:latin typeface="ＭＳ 明朝" panose="02020609040205080304" pitchFamily="17" charset="-128"/>
                <a:ea typeface="ＭＳ 明朝" panose="02020609040205080304" pitchFamily="17" charset="-128"/>
              </a:rPr>
              <a:t>　</a:t>
            </a:r>
            <a:r>
              <a:rPr kumimoji="1" lang="ja-JP" altLang="en-US" sz="1100" dirty="0" smtClean="0">
                <a:solidFill>
                  <a:srgbClr val="FF0000"/>
                </a:solidFill>
                <a:latin typeface="ＭＳ 明朝" panose="02020609040205080304" pitchFamily="17" charset="-128"/>
                <a:ea typeface="ＭＳ 明朝" panose="02020609040205080304" pitchFamily="17" charset="-128"/>
              </a:rPr>
              <a:t>　 重症心身障害児（者）在宅レスパイト事業開始</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pPr>
              <a:spcBef>
                <a:spcPts val="600"/>
              </a:spcBef>
            </a:pPr>
            <a:r>
              <a:rPr kumimoji="1" lang="en-US" altLang="ja-JP" sz="1100" dirty="0" smtClean="0">
                <a:latin typeface="ＭＳ 明朝" panose="02020609040205080304" pitchFamily="17" charset="-128"/>
                <a:ea typeface="ＭＳ 明朝" panose="02020609040205080304" pitchFamily="17" charset="-128"/>
              </a:rPr>
              <a:t>H28</a:t>
            </a:r>
            <a:r>
              <a:rPr kumimoji="1" lang="ja-JP" altLang="en-US" sz="1100" dirty="0" smtClean="0">
                <a:latin typeface="ＭＳ 明朝" panose="02020609040205080304" pitchFamily="17" charset="-128"/>
                <a:ea typeface="ＭＳ 明朝" panose="02020609040205080304" pitchFamily="17" charset="-128"/>
              </a:rPr>
              <a:t>　児童福祉法改正により、「医療的ケア」が法に明記</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　 ☞医療的ケア児への対応が地方公共団体の責務とされる</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en-US" altLang="ja-JP" sz="1100" dirty="0" smtClean="0">
                <a:latin typeface="ＭＳ 明朝" panose="02020609040205080304" pitchFamily="17" charset="-128"/>
                <a:ea typeface="ＭＳ 明朝" panose="02020609040205080304" pitchFamily="17" charset="-128"/>
              </a:rPr>
              <a:t>H29</a:t>
            </a:r>
            <a:r>
              <a:rPr kumimoji="1" lang="ja-JP" altLang="en-US" sz="1100" dirty="0" smtClean="0">
                <a:solidFill>
                  <a:srgbClr val="FF0000"/>
                </a:solidFill>
                <a:latin typeface="ＭＳ 明朝" panose="02020609040205080304" pitchFamily="17" charset="-128"/>
                <a:ea typeface="ＭＳ 明朝" panose="02020609040205080304" pitchFamily="17" charset="-128"/>
              </a:rPr>
              <a:t>　区立小中学校・保育園・幼稚園などにおける障害児等支援方針策定</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pPr>
              <a:spcBef>
                <a:spcPts val="600"/>
              </a:spcBef>
            </a:pPr>
            <a:r>
              <a:rPr kumimoji="1" lang="en-US" altLang="ja-JP" sz="1100" dirty="0" smtClean="0">
                <a:latin typeface="ＭＳ 明朝" panose="02020609040205080304" pitchFamily="17" charset="-128"/>
                <a:ea typeface="ＭＳ 明朝" panose="02020609040205080304" pitchFamily="17" charset="-128"/>
              </a:rPr>
              <a:t>H30</a:t>
            </a:r>
            <a:r>
              <a:rPr kumimoji="1" lang="ja-JP" altLang="en-US" sz="1100" dirty="0" smtClean="0">
                <a:latin typeface="ＭＳ 明朝" panose="02020609040205080304" pitchFamily="17" charset="-128"/>
                <a:ea typeface="ＭＳ 明朝" panose="02020609040205080304" pitchFamily="17" charset="-128"/>
              </a:rPr>
              <a:t>　</a:t>
            </a:r>
            <a:r>
              <a:rPr kumimoji="1" lang="ja-JP" altLang="en-US" sz="1100" dirty="0" smtClean="0">
                <a:solidFill>
                  <a:srgbClr val="0070C0"/>
                </a:solidFill>
                <a:latin typeface="ＭＳ 明朝" panose="02020609040205080304" pitchFamily="17" charset="-128"/>
                <a:ea typeface="ＭＳ 明朝" panose="02020609040205080304" pitchFamily="17" charset="-128"/>
              </a:rPr>
              <a:t>都　医療的ケア児コーディネーター養成研修開始</a:t>
            </a:r>
            <a:endParaRPr kumimoji="1" lang="en-US" altLang="ja-JP" sz="1100" dirty="0" smtClean="0">
              <a:solidFill>
                <a:srgbClr val="0070C0"/>
              </a:solidFill>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　 </a:t>
            </a:r>
            <a:r>
              <a:rPr kumimoji="1" lang="ja-JP" altLang="en-US" sz="1100" dirty="0" smtClean="0">
                <a:solidFill>
                  <a:srgbClr val="FF0000"/>
                </a:solidFill>
                <a:latin typeface="ＭＳ 明朝" panose="02020609040205080304" pitchFamily="17" charset="-128"/>
                <a:ea typeface="ＭＳ 明朝" panose="02020609040205080304" pitchFamily="17" charset="-128"/>
              </a:rPr>
              <a:t>練馬区医療的ケア児等支援連携会議　設置</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r>
              <a:rPr kumimoji="1" lang="ja-JP" altLang="en-US" sz="1100" dirty="0">
                <a:solidFill>
                  <a:srgbClr val="FF0000"/>
                </a:solidFill>
                <a:latin typeface="ＭＳ 明朝" panose="02020609040205080304" pitchFamily="17" charset="-128"/>
                <a:ea typeface="ＭＳ 明朝" panose="02020609040205080304" pitchFamily="17" charset="-128"/>
              </a:rPr>
              <a:t>　</a:t>
            </a:r>
            <a:r>
              <a:rPr kumimoji="1" lang="ja-JP" altLang="en-US" sz="1100" dirty="0" smtClean="0">
                <a:solidFill>
                  <a:srgbClr val="FF0000"/>
                </a:solidFill>
                <a:latin typeface="ＭＳ 明朝" panose="02020609040205080304" pitchFamily="17" charset="-128"/>
                <a:ea typeface="ＭＳ 明朝" panose="02020609040205080304" pitchFamily="17" charset="-128"/>
              </a:rPr>
              <a:t>　 障害児保育園ヘレン中村橋　開設</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pPr>
              <a:spcBef>
                <a:spcPts val="600"/>
              </a:spcBef>
            </a:pPr>
            <a:r>
              <a:rPr kumimoji="1" lang="en-US" altLang="ja-JP" sz="1100" dirty="0" smtClean="0">
                <a:latin typeface="ＭＳ 明朝" panose="02020609040205080304" pitchFamily="17" charset="-128"/>
                <a:ea typeface="ＭＳ 明朝" panose="02020609040205080304" pitchFamily="17" charset="-128"/>
              </a:rPr>
              <a:t>R</a:t>
            </a:r>
            <a:r>
              <a:rPr kumimoji="1" lang="ja-JP" altLang="en-US" sz="1100" dirty="0" smtClean="0">
                <a:latin typeface="ＭＳ 明朝" panose="02020609040205080304" pitchFamily="17" charset="-128"/>
                <a:ea typeface="ＭＳ 明朝" panose="02020609040205080304" pitchFamily="17" charset="-128"/>
              </a:rPr>
              <a:t>１　</a:t>
            </a:r>
            <a:r>
              <a:rPr kumimoji="1" lang="ja-JP" altLang="en-US" sz="1100" dirty="0" smtClean="0">
                <a:solidFill>
                  <a:srgbClr val="FF0000"/>
                </a:solidFill>
                <a:latin typeface="ＭＳ 明朝" panose="02020609040205080304" pitchFamily="17" charset="-128"/>
                <a:ea typeface="ＭＳ 明朝" panose="02020609040205080304" pitchFamily="17" charset="-128"/>
              </a:rPr>
              <a:t>訪問看護ステーションによるモデル事業開始（導尿）</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en-US" altLang="ja-JP" sz="1100" dirty="0" smtClean="0">
                <a:latin typeface="ＭＳ 明朝" panose="02020609040205080304" pitchFamily="17" charset="-128"/>
                <a:ea typeface="ＭＳ 明朝" panose="02020609040205080304" pitchFamily="17" charset="-128"/>
              </a:rPr>
              <a:t>R</a:t>
            </a:r>
            <a:r>
              <a:rPr kumimoji="1" lang="ja-JP" altLang="en-US" sz="1100" dirty="0" smtClean="0">
                <a:latin typeface="ＭＳ 明朝" panose="02020609040205080304" pitchFamily="17" charset="-128"/>
                <a:ea typeface="ＭＳ 明朝" panose="02020609040205080304" pitchFamily="17" charset="-128"/>
              </a:rPr>
              <a:t>２　第６期障害福祉計画及び第２期障害児福祉計画策定</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　 ☞市区町村に医療的ケア児コーディネーターの配置</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pPr>
              <a:spcBef>
                <a:spcPts val="600"/>
              </a:spcBef>
            </a:pPr>
            <a:r>
              <a:rPr kumimoji="1" lang="en-US" altLang="ja-JP" sz="1100" dirty="0" smtClean="0">
                <a:latin typeface="ＭＳ 明朝" panose="02020609040205080304" pitchFamily="17" charset="-128"/>
                <a:ea typeface="ＭＳ 明朝" panose="02020609040205080304" pitchFamily="17" charset="-128"/>
              </a:rPr>
              <a:t>R</a:t>
            </a:r>
            <a:r>
              <a:rPr kumimoji="1" lang="ja-JP" altLang="en-US" sz="1100" dirty="0" smtClean="0">
                <a:latin typeface="ＭＳ 明朝" panose="02020609040205080304" pitchFamily="17" charset="-128"/>
                <a:ea typeface="ＭＳ 明朝" panose="02020609040205080304" pitchFamily="17" charset="-128"/>
              </a:rPr>
              <a:t>３　医療的ケア児及びその家族に対する支援法施行</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　 </a:t>
            </a:r>
            <a:r>
              <a:rPr kumimoji="1" lang="ja-JP" altLang="en-US" sz="1100" dirty="0" smtClean="0">
                <a:solidFill>
                  <a:srgbClr val="FF0000"/>
                </a:solidFill>
                <a:latin typeface="ＭＳ 明朝" panose="02020609040205080304" pitchFamily="17" charset="-128"/>
                <a:ea typeface="ＭＳ 明朝" panose="02020609040205080304" pitchFamily="17" charset="-128"/>
              </a:rPr>
              <a:t>障害者計画・第六期障害福祉計画・第二期障害児福祉計画策定</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r>
              <a:rPr kumimoji="1" lang="ja-JP" altLang="en-US" sz="1100" dirty="0">
                <a:solidFill>
                  <a:srgbClr val="FF0000"/>
                </a:solidFill>
                <a:latin typeface="ＭＳ 明朝" panose="02020609040205080304" pitchFamily="17" charset="-128"/>
                <a:ea typeface="ＭＳ 明朝" panose="02020609040205080304" pitchFamily="17" charset="-128"/>
              </a:rPr>
              <a:t>　</a:t>
            </a:r>
            <a:r>
              <a:rPr kumimoji="1" lang="ja-JP" altLang="en-US" sz="1100" dirty="0" smtClean="0">
                <a:solidFill>
                  <a:srgbClr val="FF0000"/>
                </a:solidFill>
                <a:latin typeface="ＭＳ 明朝" panose="02020609040205080304" pitchFamily="17" charset="-128"/>
                <a:ea typeface="ＭＳ 明朝" panose="02020609040205080304" pitchFamily="17" charset="-128"/>
              </a:rPr>
              <a:t>　 ☞医療的ケア児等コーディネーターの配置を計画的に明記</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pPr>
              <a:spcBef>
                <a:spcPts val="600"/>
              </a:spcBef>
            </a:pPr>
            <a:r>
              <a:rPr kumimoji="1" lang="en-US" altLang="ja-JP" sz="1100" dirty="0" smtClean="0">
                <a:latin typeface="ＭＳ 明朝" panose="02020609040205080304" pitchFamily="17" charset="-128"/>
                <a:ea typeface="ＭＳ 明朝" panose="02020609040205080304" pitchFamily="17" charset="-128"/>
              </a:rPr>
              <a:t>R</a:t>
            </a:r>
            <a:r>
              <a:rPr kumimoji="1" lang="ja-JP" altLang="en-US" sz="1100" dirty="0" smtClean="0">
                <a:latin typeface="ＭＳ 明朝" panose="02020609040205080304" pitchFamily="17" charset="-128"/>
                <a:ea typeface="ＭＳ 明朝" panose="02020609040205080304" pitchFamily="17" charset="-128"/>
              </a:rPr>
              <a:t>４　</a:t>
            </a:r>
            <a:r>
              <a:rPr kumimoji="1" lang="ja-JP" altLang="en-US" sz="1100" dirty="0" smtClean="0">
                <a:solidFill>
                  <a:srgbClr val="0070C0"/>
                </a:solidFill>
                <a:latin typeface="ＭＳ 明朝" panose="02020609040205080304" pitchFamily="17" charset="-128"/>
                <a:ea typeface="ＭＳ 明朝" panose="02020609040205080304" pitchFamily="17" charset="-128"/>
              </a:rPr>
              <a:t>東京都医療的ケア児支援センター開設（都立大塚病院）</a:t>
            </a:r>
            <a:endParaRPr kumimoji="1" lang="en-US" altLang="ja-JP" sz="1100" dirty="0" smtClean="0">
              <a:solidFill>
                <a:srgbClr val="0070C0"/>
              </a:solidFill>
              <a:latin typeface="ＭＳ 明朝" panose="02020609040205080304" pitchFamily="17" charset="-128"/>
              <a:ea typeface="ＭＳ 明朝" panose="02020609040205080304" pitchFamily="17" charset="-128"/>
            </a:endParaRPr>
          </a:p>
          <a:p>
            <a:r>
              <a:rPr kumimoji="1" lang="ja-JP" altLang="en-US" sz="1100" dirty="0">
                <a:solidFill>
                  <a:srgbClr val="0070C0"/>
                </a:solidFill>
                <a:latin typeface="ＭＳ 明朝" panose="02020609040205080304" pitchFamily="17" charset="-128"/>
                <a:ea typeface="ＭＳ 明朝" panose="02020609040205080304" pitchFamily="17" charset="-128"/>
              </a:rPr>
              <a:t>　</a:t>
            </a:r>
            <a:r>
              <a:rPr kumimoji="1" lang="ja-JP" altLang="en-US" sz="1100" dirty="0" smtClean="0">
                <a:solidFill>
                  <a:srgbClr val="0070C0"/>
                </a:solidFill>
                <a:latin typeface="ＭＳ 明朝" panose="02020609040205080304" pitchFamily="17" charset="-128"/>
                <a:ea typeface="ＭＳ 明朝" panose="02020609040205080304" pitchFamily="17" charset="-128"/>
              </a:rPr>
              <a:t>　</a:t>
            </a:r>
            <a:r>
              <a:rPr kumimoji="1" lang="ja-JP" altLang="en-US" sz="1100" dirty="0" smtClean="0">
                <a:solidFill>
                  <a:srgbClr val="FF0000"/>
                </a:solidFill>
                <a:latin typeface="ＭＳ 明朝" panose="02020609040205080304" pitchFamily="17" charset="-128"/>
                <a:ea typeface="ＭＳ 明朝" panose="02020609040205080304" pitchFamily="17" charset="-128"/>
              </a:rPr>
              <a:t> 医療的ケアに対応した障害児ショートステイを開始</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pPr>
              <a:spcBef>
                <a:spcPts val="600"/>
              </a:spcBef>
            </a:pPr>
            <a:r>
              <a:rPr kumimoji="1" lang="en-US" altLang="ja-JP" sz="1100" dirty="0" smtClean="0">
                <a:latin typeface="ＭＳ 明朝" panose="02020609040205080304" pitchFamily="17" charset="-128"/>
                <a:ea typeface="ＭＳ 明朝" panose="02020609040205080304" pitchFamily="17" charset="-128"/>
              </a:rPr>
              <a:t>R</a:t>
            </a:r>
            <a:r>
              <a:rPr kumimoji="1" lang="ja-JP" altLang="en-US" sz="1100" dirty="0" smtClean="0">
                <a:latin typeface="ＭＳ 明朝" panose="02020609040205080304" pitchFamily="17" charset="-128"/>
                <a:ea typeface="ＭＳ 明朝" panose="02020609040205080304" pitchFamily="17" charset="-128"/>
              </a:rPr>
              <a:t>５　</a:t>
            </a:r>
            <a:r>
              <a:rPr kumimoji="1" lang="ja-JP" altLang="en-US" sz="1100" dirty="0">
                <a:solidFill>
                  <a:srgbClr val="FF0000"/>
                </a:solidFill>
                <a:latin typeface="ＭＳ 明朝" panose="02020609040205080304" pitchFamily="17" charset="-128"/>
                <a:ea typeface="ＭＳ 明朝" panose="02020609040205080304" pitchFamily="17" charset="-128"/>
              </a:rPr>
              <a:t>医療的ケア児に関する総合窓口として医療的ケア児等</a:t>
            </a:r>
            <a:endParaRPr kumimoji="1" lang="en-US" altLang="ja-JP" sz="1100" dirty="0">
              <a:solidFill>
                <a:srgbClr val="FF0000"/>
              </a:solidFill>
              <a:latin typeface="ＭＳ 明朝" panose="02020609040205080304" pitchFamily="17" charset="-128"/>
              <a:ea typeface="ＭＳ 明朝" panose="02020609040205080304" pitchFamily="17" charset="-128"/>
            </a:endParaRPr>
          </a:p>
          <a:p>
            <a:r>
              <a:rPr kumimoji="1" lang="ja-JP" altLang="en-US" sz="1100" dirty="0">
                <a:solidFill>
                  <a:srgbClr val="FF0000"/>
                </a:solidFill>
                <a:latin typeface="ＭＳ 明朝" panose="02020609040205080304" pitchFamily="17" charset="-128"/>
                <a:ea typeface="ＭＳ 明朝" panose="02020609040205080304" pitchFamily="17" charset="-128"/>
              </a:rPr>
              <a:t>　　 コーディネーターを配置</a:t>
            </a:r>
            <a:r>
              <a:rPr kumimoji="1" lang="ja-JP" altLang="en-US" sz="1100" dirty="0" smtClean="0">
                <a:solidFill>
                  <a:srgbClr val="FF0000"/>
                </a:solidFill>
                <a:latin typeface="ＭＳ 明朝" panose="02020609040205080304" pitchFamily="17" charset="-128"/>
                <a:ea typeface="ＭＳ 明朝" panose="02020609040205080304" pitchFamily="17" charset="-128"/>
              </a:rPr>
              <a:t>予定</a:t>
            </a:r>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pPr>
              <a:spcBef>
                <a:spcPts val="600"/>
              </a:spcBef>
            </a:pP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黒字：国の動き　</a:t>
            </a:r>
            <a:r>
              <a:rPr kumimoji="1" lang="ja-JP" altLang="en-US" sz="1100" dirty="0" smtClean="0">
                <a:solidFill>
                  <a:srgbClr val="0070C0"/>
                </a:solidFill>
                <a:latin typeface="ＭＳ 明朝" panose="02020609040205080304" pitchFamily="17" charset="-128"/>
                <a:ea typeface="ＭＳ 明朝" panose="02020609040205080304" pitchFamily="17" charset="-128"/>
              </a:rPr>
              <a:t>青字：都の動き</a:t>
            </a:r>
            <a:r>
              <a:rPr kumimoji="1" lang="ja-JP" altLang="en-US" sz="1100" dirty="0" smtClean="0">
                <a:latin typeface="ＭＳ 明朝" panose="02020609040205080304" pitchFamily="17" charset="-128"/>
                <a:ea typeface="ＭＳ 明朝" panose="02020609040205080304" pitchFamily="17" charset="-128"/>
              </a:rPr>
              <a:t>　</a:t>
            </a:r>
            <a:r>
              <a:rPr kumimoji="1" lang="ja-JP" altLang="en-US" sz="1100" dirty="0" smtClean="0">
                <a:solidFill>
                  <a:srgbClr val="FF0000"/>
                </a:solidFill>
                <a:latin typeface="ＭＳ 明朝" panose="02020609040205080304" pitchFamily="17" charset="-128"/>
                <a:ea typeface="ＭＳ 明朝" panose="02020609040205080304" pitchFamily="17" charset="-128"/>
              </a:rPr>
              <a:t>赤字：区の取組</a:t>
            </a:r>
            <a:r>
              <a:rPr kumimoji="1" lang="ja-JP" altLang="en-US" sz="1100" dirty="0">
                <a:solidFill>
                  <a:srgbClr val="FF0000"/>
                </a:solidFill>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　 </a:t>
            </a:r>
            <a:endParaRPr kumimoji="1" lang="en-US" altLang="ja-JP"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10693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6766" y="297123"/>
            <a:ext cx="5600436" cy="338554"/>
          </a:xfrm>
          <a:prstGeom prst="rect">
            <a:avLst/>
          </a:prstGeom>
          <a:noFill/>
          <a:ln w="28575">
            <a:no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３</a:t>
            </a:r>
            <a:r>
              <a:rPr kumimoji="1" lang="ja-JP" altLang="en-US" sz="160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医療的ケア児への区の支援</a:t>
            </a:r>
            <a:endParaRPr kumimoji="1" lang="ja-JP" altLang="en-US" sz="16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221547" y="805084"/>
            <a:ext cx="9472950" cy="276999"/>
          </a:xfrm>
          <a:prstGeom prst="rect">
            <a:avLst/>
          </a:prstGeom>
          <a:noFill/>
          <a:ln>
            <a:solidFill>
              <a:srgbClr val="00B0F0"/>
            </a:solidFill>
          </a:ln>
        </p:spPr>
        <p:txBody>
          <a:bodyPr wrap="square" rtlCol="0">
            <a:spAutoFit/>
          </a:bodyPr>
          <a:lstStyle/>
          <a:p>
            <a:r>
              <a:rPr lang="ja-JP" altLang="en-US" sz="1200" dirty="0" smtClean="0">
                <a:latin typeface="ＭＳ 明朝" panose="02020609040205080304" pitchFamily="17" charset="-128"/>
                <a:ea typeface="ＭＳ 明朝" panose="02020609040205080304" pitchFamily="17" charset="-128"/>
              </a:rPr>
              <a:t>◇保健、福祉、教育・子育ての分野の連携のもと、個々の状況に応じた健やかな成長を促す支援を実施</a:t>
            </a:r>
            <a:endParaRPr lang="en-US" altLang="ja-JP" sz="1200" dirty="0" smtClean="0">
              <a:latin typeface="ＭＳ 明朝" panose="02020609040205080304" pitchFamily="17" charset="-128"/>
              <a:ea typeface="ＭＳ 明朝" panose="02020609040205080304" pitchFamily="17" charset="-128"/>
            </a:endParaRPr>
          </a:p>
        </p:txBody>
      </p:sp>
      <p:sp>
        <p:nvSpPr>
          <p:cNvPr id="2" name="ホームベース 1"/>
          <p:cNvSpPr/>
          <p:nvPr/>
        </p:nvSpPr>
        <p:spPr>
          <a:xfrm>
            <a:off x="176766" y="558800"/>
            <a:ext cx="9661501" cy="8091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9423400" y="6509376"/>
            <a:ext cx="414867" cy="307777"/>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３</a:t>
            </a:r>
            <a:endParaRPr kumimoji="1" lang="ja-JP" altLang="en-US" sz="1400" dirty="0">
              <a:latin typeface="メイリオ" panose="020B0604030504040204" pitchFamily="50" charset="-128"/>
              <a:ea typeface="メイリオ" panose="020B0604030504040204" pitchFamily="50" charset="-128"/>
            </a:endParaRPr>
          </a:p>
        </p:txBody>
      </p:sp>
      <p:graphicFrame>
        <p:nvGraphicFramePr>
          <p:cNvPr id="17" name="表 16">
            <a:extLst>
              <a:ext uri="{FF2B5EF4-FFF2-40B4-BE49-F238E27FC236}">
                <a16:creationId xmlns:a16="http://schemas.microsoft.com/office/drawing/2014/main" id="{C4CA9CAB-983C-094C-8303-563FB5AFB76E}"/>
              </a:ext>
            </a:extLst>
          </p:cNvPr>
          <p:cNvGraphicFramePr>
            <a:graphicFrameLocks noGrp="1"/>
          </p:cNvGraphicFramePr>
          <p:nvPr>
            <p:extLst>
              <p:ext uri="{D42A27DB-BD31-4B8C-83A1-F6EECF244321}">
                <p14:modId xmlns:p14="http://schemas.microsoft.com/office/powerpoint/2010/main" val="1244641109"/>
              </p:ext>
            </p:extLst>
          </p:nvPr>
        </p:nvGraphicFramePr>
        <p:xfrm>
          <a:off x="106472" y="1498600"/>
          <a:ext cx="4914260" cy="5174620"/>
        </p:xfrm>
        <a:graphic>
          <a:graphicData uri="http://schemas.openxmlformats.org/drawingml/2006/table">
            <a:tbl>
              <a:tblPr firstRow="1" bandRow="1">
                <a:tableStyleId>{5940675A-B579-460E-94D1-54222C63F5DA}</a:tableStyleId>
              </a:tblPr>
              <a:tblGrid>
                <a:gridCol w="258155">
                  <a:extLst>
                    <a:ext uri="{9D8B030D-6E8A-4147-A177-3AD203B41FA5}">
                      <a16:colId xmlns:a16="http://schemas.microsoft.com/office/drawing/2014/main" val="2004158389"/>
                    </a:ext>
                  </a:extLst>
                </a:gridCol>
                <a:gridCol w="1552035">
                  <a:extLst>
                    <a:ext uri="{9D8B030D-6E8A-4147-A177-3AD203B41FA5}">
                      <a16:colId xmlns:a16="http://schemas.microsoft.com/office/drawing/2014/main" val="1013503880"/>
                    </a:ext>
                  </a:extLst>
                </a:gridCol>
                <a:gridCol w="1552035">
                  <a:extLst>
                    <a:ext uri="{9D8B030D-6E8A-4147-A177-3AD203B41FA5}">
                      <a16:colId xmlns:a16="http://schemas.microsoft.com/office/drawing/2014/main" val="3275750931"/>
                    </a:ext>
                  </a:extLst>
                </a:gridCol>
                <a:gridCol w="1552035">
                  <a:extLst>
                    <a:ext uri="{9D8B030D-6E8A-4147-A177-3AD203B41FA5}">
                      <a16:colId xmlns:a16="http://schemas.microsoft.com/office/drawing/2014/main" val="715167884"/>
                    </a:ext>
                  </a:extLst>
                </a:gridCol>
              </a:tblGrid>
              <a:tr h="655938">
                <a:tc>
                  <a:txBody>
                    <a:bodyPr/>
                    <a:lstStyle/>
                    <a:p>
                      <a:endParaRPr kumimoji="1" lang="ja-JP" altLang="en-US" sz="1050" dirty="0">
                        <a:latin typeface="Meiryo" panose="020B0604030504040204" pitchFamily="34" charset="-128"/>
                        <a:ea typeface="Meiryo" panose="020B0604030504040204" pitchFamily="34" charset="-128"/>
                      </a:endParaRPr>
                    </a:p>
                  </a:txBody>
                  <a:tcPr/>
                </a:tc>
                <a:tc>
                  <a:txBody>
                    <a:bodyPr/>
                    <a:lstStyle/>
                    <a:p>
                      <a:pPr algn="ctr"/>
                      <a:r>
                        <a:rPr kumimoji="1" lang="ja-JP" altLang="en-US" sz="1050" b="1" dirty="0" smtClean="0">
                          <a:latin typeface="ＭＳ 明朝" panose="02020609040205080304" pitchFamily="17" charset="-128"/>
                          <a:ea typeface="ＭＳ 明朝" panose="02020609040205080304" pitchFamily="17" charset="-128"/>
                        </a:rPr>
                        <a:t>保健（</a:t>
                      </a:r>
                      <a:r>
                        <a:rPr kumimoji="1" lang="ja-JP" altLang="en-US" sz="1050" b="1" dirty="0">
                          <a:latin typeface="ＭＳ 明朝" panose="02020609040205080304" pitchFamily="17" charset="-128"/>
                          <a:ea typeface="ＭＳ 明朝" panose="02020609040205080304" pitchFamily="17" charset="-128"/>
                        </a:rPr>
                        <a:t>健康部）</a:t>
                      </a:r>
                    </a:p>
                  </a:txBody>
                  <a:tcPr anchor="ctr">
                    <a:solidFill>
                      <a:schemeClr val="accent1">
                        <a:lumMod val="40000"/>
                        <a:lumOff val="60000"/>
                      </a:schemeClr>
                    </a:solidFill>
                  </a:tcPr>
                </a:tc>
                <a:tc>
                  <a:txBody>
                    <a:bodyPr/>
                    <a:lstStyle/>
                    <a:p>
                      <a:pPr algn="ctr"/>
                      <a:r>
                        <a:rPr kumimoji="1" lang="ja-JP" altLang="en-US" sz="1050" b="1" dirty="0">
                          <a:latin typeface="ＭＳ 明朝" panose="02020609040205080304" pitchFamily="17" charset="-128"/>
                          <a:ea typeface="ＭＳ 明朝" panose="02020609040205080304" pitchFamily="17" charset="-128"/>
                        </a:rPr>
                        <a:t>福祉（福祉部）</a:t>
                      </a:r>
                    </a:p>
                  </a:txBody>
                  <a:tcPr anchor="ctr">
                    <a:solidFill>
                      <a:schemeClr val="accent6">
                        <a:lumMod val="40000"/>
                        <a:lumOff val="60000"/>
                      </a:schemeClr>
                    </a:solidFill>
                  </a:tcPr>
                </a:tc>
                <a:tc>
                  <a:txBody>
                    <a:bodyPr/>
                    <a:lstStyle/>
                    <a:p>
                      <a:pPr algn="ctr"/>
                      <a:r>
                        <a:rPr kumimoji="1" lang="ja-JP" altLang="en-US" sz="1050" b="1" dirty="0">
                          <a:latin typeface="ＭＳ 明朝" panose="02020609040205080304" pitchFamily="17" charset="-128"/>
                          <a:ea typeface="ＭＳ 明朝" panose="02020609040205080304" pitchFamily="17" charset="-128"/>
                        </a:rPr>
                        <a:t>教育・</a:t>
                      </a:r>
                      <a:r>
                        <a:rPr kumimoji="1" lang="ja-JP" altLang="en-US" sz="1050" b="1" dirty="0" smtClean="0">
                          <a:latin typeface="ＭＳ 明朝" panose="02020609040205080304" pitchFamily="17" charset="-128"/>
                          <a:ea typeface="ＭＳ 明朝" panose="02020609040205080304" pitchFamily="17" charset="-128"/>
                        </a:rPr>
                        <a:t>子育て</a:t>
                      </a:r>
                      <a:endParaRPr kumimoji="1" lang="en-US" altLang="ja-JP" sz="1050" b="1" dirty="0" smtClean="0">
                        <a:latin typeface="ＭＳ 明朝" panose="02020609040205080304" pitchFamily="17" charset="-128"/>
                        <a:ea typeface="ＭＳ 明朝" panose="02020609040205080304" pitchFamily="17" charset="-128"/>
                      </a:endParaRPr>
                    </a:p>
                    <a:p>
                      <a:pPr algn="ctr"/>
                      <a:r>
                        <a:rPr kumimoji="1" lang="ja-JP" altLang="en-US" sz="1050" b="1" dirty="0" smtClean="0">
                          <a:latin typeface="ＭＳ 明朝" panose="02020609040205080304" pitchFamily="17" charset="-128"/>
                          <a:ea typeface="ＭＳ 明朝" panose="02020609040205080304" pitchFamily="17" charset="-128"/>
                        </a:rPr>
                        <a:t>（</a:t>
                      </a:r>
                      <a:r>
                        <a:rPr kumimoji="1" lang="ja-JP" altLang="en-US" sz="1050" b="1" dirty="0">
                          <a:latin typeface="ＭＳ 明朝" panose="02020609040205080304" pitchFamily="17" charset="-128"/>
                          <a:ea typeface="ＭＳ 明朝" panose="02020609040205080304" pitchFamily="17" charset="-128"/>
                        </a:rPr>
                        <a:t>教育委員会）</a:t>
                      </a:r>
                    </a:p>
                  </a:txBody>
                  <a:tcPr anchor="ctr">
                    <a:solidFill>
                      <a:schemeClr val="accent4">
                        <a:lumMod val="40000"/>
                        <a:lumOff val="60000"/>
                      </a:schemeClr>
                    </a:solidFill>
                  </a:tcPr>
                </a:tc>
                <a:extLst>
                  <a:ext uri="{0D108BD9-81ED-4DB2-BD59-A6C34878D82A}">
                    <a16:rowId xmlns:a16="http://schemas.microsoft.com/office/drawing/2014/main" val="3710685522"/>
                  </a:ext>
                </a:extLst>
              </a:tr>
              <a:tr h="1676285">
                <a:tc>
                  <a:txBody>
                    <a:bodyPr/>
                    <a:lstStyle/>
                    <a:p>
                      <a:pPr algn="ctr"/>
                      <a:r>
                        <a:rPr kumimoji="1" lang="ja-JP" altLang="en-US" sz="1050" b="1" dirty="0">
                          <a:latin typeface="ＭＳ 明朝" panose="02020609040205080304" pitchFamily="17" charset="-128"/>
                          <a:ea typeface="ＭＳ 明朝" panose="02020609040205080304" pitchFamily="17" charset="-128"/>
                        </a:rPr>
                        <a:t>相談支援</a:t>
                      </a:r>
                    </a:p>
                  </a:txBody>
                  <a:tcPr vert="eaVert"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明朝" panose="02020609040205080304" pitchFamily="17" charset="-128"/>
                          <a:ea typeface="ＭＳ 明朝" panose="02020609040205080304" pitchFamily="17" charset="-128"/>
                        </a:rPr>
                        <a:t>・</a:t>
                      </a:r>
                      <a:r>
                        <a:rPr lang="ja-JP" altLang="ja-JP" sz="1050" dirty="0" smtClean="0">
                          <a:latin typeface="ＭＳ 明朝" panose="02020609040205080304" pitchFamily="17" charset="-128"/>
                          <a:ea typeface="ＭＳ 明朝" panose="02020609040205080304" pitchFamily="17" charset="-128"/>
                        </a:rPr>
                        <a:t>出生医療機関との連</a:t>
                      </a:r>
                      <a:endParaRPr lang="en-US" altLang="ja-JP" sz="1050" dirty="0" smtClean="0">
                        <a:latin typeface="ＭＳ 明朝" panose="02020609040205080304" pitchFamily="17" charset="-128"/>
                        <a:ea typeface="ＭＳ 明朝" panose="02020609040205080304" pitchFamily="17"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50" dirty="0" smtClean="0">
                          <a:latin typeface="ＭＳ 明朝" panose="02020609040205080304" pitchFamily="17" charset="-128"/>
                          <a:ea typeface="ＭＳ 明朝" panose="02020609040205080304" pitchFamily="17" charset="-128"/>
                        </a:rPr>
                        <a:t>　</a:t>
                      </a:r>
                      <a:r>
                        <a:rPr lang="ja-JP" altLang="ja-JP" sz="1050" dirty="0" smtClean="0">
                          <a:latin typeface="ＭＳ 明朝" panose="02020609040205080304" pitchFamily="17" charset="-128"/>
                          <a:ea typeface="ＭＳ 明朝" panose="02020609040205080304" pitchFamily="17" charset="-128"/>
                        </a:rPr>
                        <a:t>携、妊</a:t>
                      </a:r>
                      <a:r>
                        <a:rPr lang="ja-JP" altLang="en-US" sz="1050" dirty="0" smtClean="0">
                          <a:latin typeface="ＭＳ 明朝" panose="02020609040205080304" pitchFamily="17" charset="-128"/>
                          <a:ea typeface="ＭＳ 明朝" panose="02020609040205080304" pitchFamily="17" charset="-128"/>
                        </a:rPr>
                        <a:t>産</a:t>
                      </a:r>
                      <a:r>
                        <a:rPr lang="ja-JP" altLang="ja-JP" sz="1050" dirty="0" smtClean="0">
                          <a:latin typeface="ＭＳ 明朝" panose="02020609040205080304" pitchFamily="17" charset="-128"/>
                          <a:ea typeface="ＭＳ 明朝" panose="02020609040205080304" pitchFamily="17" charset="-128"/>
                        </a:rPr>
                        <a:t>婦訪問・新</a:t>
                      </a:r>
                      <a:endParaRPr lang="en-US" altLang="ja-JP" sz="1050" dirty="0" smtClean="0">
                        <a:latin typeface="ＭＳ 明朝" panose="02020609040205080304" pitchFamily="17" charset="-128"/>
                        <a:ea typeface="ＭＳ 明朝" panose="02020609040205080304" pitchFamily="17"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50" dirty="0" smtClean="0">
                          <a:latin typeface="ＭＳ 明朝" panose="02020609040205080304" pitchFamily="17" charset="-128"/>
                          <a:ea typeface="ＭＳ 明朝" panose="02020609040205080304" pitchFamily="17" charset="-128"/>
                        </a:rPr>
                        <a:t>　</a:t>
                      </a:r>
                      <a:r>
                        <a:rPr lang="ja-JP" altLang="ja-JP" sz="1050" dirty="0" smtClean="0">
                          <a:latin typeface="ＭＳ 明朝" panose="02020609040205080304" pitchFamily="17" charset="-128"/>
                          <a:ea typeface="ＭＳ 明朝" panose="02020609040205080304" pitchFamily="17" charset="-128"/>
                        </a:rPr>
                        <a:t>生児訪問</a:t>
                      </a:r>
                    </a:p>
                    <a:p>
                      <a:r>
                        <a:rPr lang="ja-JP" altLang="en-US" sz="1050" dirty="0" smtClean="0">
                          <a:latin typeface="ＭＳ 明朝" panose="02020609040205080304" pitchFamily="17" charset="-128"/>
                          <a:ea typeface="ＭＳ 明朝" panose="02020609040205080304" pitchFamily="17" charset="-128"/>
                        </a:rPr>
                        <a:t>・</a:t>
                      </a:r>
                      <a:r>
                        <a:rPr lang="ja-JP" altLang="ja-JP" sz="1050" dirty="0" smtClean="0">
                          <a:latin typeface="ＭＳ 明朝" panose="02020609040205080304" pitchFamily="17" charset="-128"/>
                          <a:ea typeface="ＭＳ 明朝" panose="02020609040205080304" pitchFamily="17" charset="-128"/>
                        </a:rPr>
                        <a:t>在宅療養生活に向け</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　</a:t>
                      </a:r>
                      <a:r>
                        <a:rPr lang="ja-JP" altLang="ja-JP" sz="1050" dirty="0" err="1" smtClean="0">
                          <a:latin typeface="ＭＳ 明朝" panose="02020609040205080304" pitchFamily="17" charset="-128"/>
                          <a:ea typeface="ＭＳ 明朝" panose="02020609040205080304" pitchFamily="17" charset="-128"/>
                        </a:rPr>
                        <a:t>た</a:t>
                      </a:r>
                      <a:r>
                        <a:rPr lang="ja-JP" altLang="ja-JP" sz="1050" dirty="0" smtClean="0">
                          <a:latin typeface="ＭＳ 明朝" panose="02020609040205080304" pitchFamily="17" charset="-128"/>
                          <a:ea typeface="ＭＳ 明朝" panose="02020609040205080304" pitchFamily="17" charset="-128"/>
                        </a:rPr>
                        <a:t>福祉サービス導入</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　</a:t>
                      </a:r>
                      <a:r>
                        <a:rPr lang="ja-JP" altLang="ja-JP" sz="1050" dirty="0" smtClean="0">
                          <a:latin typeface="ＭＳ 明朝" panose="02020609040205080304" pitchFamily="17" charset="-128"/>
                          <a:ea typeface="ＭＳ 明朝" panose="02020609040205080304" pitchFamily="17" charset="-128"/>
                        </a:rPr>
                        <a:t>相談支援、医療機関</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　</a:t>
                      </a:r>
                      <a:r>
                        <a:rPr lang="ja-JP" altLang="ja-JP" sz="1050" dirty="0" smtClean="0">
                          <a:latin typeface="ＭＳ 明朝" panose="02020609040205080304" pitchFamily="17" charset="-128"/>
                          <a:ea typeface="ＭＳ 明朝" panose="02020609040205080304" pitchFamily="17" charset="-128"/>
                        </a:rPr>
                        <a:t>等との連携</a:t>
                      </a:r>
                      <a:endParaRPr lang="en-US" altLang="ja-JP" sz="1050" dirty="0" smtClean="0">
                        <a:latin typeface="ＭＳ 明朝" panose="02020609040205080304" pitchFamily="17" charset="-128"/>
                        <a:ea typeface="ＭＳ 明朝" panose="02020609040205080304" pitchFamily="17"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50" dirty="0" smtClean="0">
                          <a:latin typeface="ＭＳ 明朝" panose="02020609040205080304" pitchFamily="17" charset="-128"/>
                          <a:ea typeface="ＭＳ 明朝" panose="02020609040205080304" pitchFamily="17" charset="-128"/>
                        </a:rPr>
                        <a:t>・</a:t>
                      </a:r>
                      <a:r>
                        <a:rPr lang="ja-JP" altLang="ja-JP" sz="1050" dirty="0" smtClean="0">
                          <a:latin typeface="ＭＳ 明朝" panose="02020609040205080304" pitchFamily="17" charset="-128"/>
                          <a:ea typeface="ＭＳ 明朝" panose="02020609040205080304" pitchFamily="17" charset="-128"/>
                        </a:rPr>
                        <a:t>乳幼児健診等母子保</a:t>
                      </a:r>
                      <a:endParaRPr lang="en-US" altLang="ja-JP" sz="1050" dirty="0" smtClean="0">
                        <a:latin typeface="ＭＳ 明朝" panose="02020609040205080304" pitchFamily="17" charset="-128"/>
                        <a:ea typeface="ＭＳ 明朝" panose="02020609040205080304" pitchFamily="17"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50" dirty="0" smtClean="0">
                          <a:latin typeface="ＭＳ 明朝" panose="02020609040205080304" pitchFamily="17" charset="-128"/>
                          <a:ea typeface="ＭＳ 明朝" panose="02020609040205080304" pitchFamily="17" charset="-128"/>
                        </a:rPr>
                        <a:t>　</a:t>
                      </a:r>
                      <a:r>
                        <a:rPr lang="ja-JP" altLang="ja-JP" sz="1050" dirty="0" smtClean="0">
                          <a:latin typeface="ＭＳ 明朝" panose="02020609040205080304" pitchFamily="17" charset="-128"/>
                          <a:ea typeface="ＭＳ 明朝" panose="02020609040205080304" pitchFamily="17" charset="-128"/>
                        </a:rPr>
                        <a:t>健事業</a:t>
                      </a:r>
                    </a:p>
                  </a:txBody>
                  <a:tcPr/>
                </a:tc>
                <a:tc>
                  <a:txBody>
                    <a:bodyPr/>
                    <a:lstStyle/>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rPr>
                        <a:t>・</a:t>
                      </a: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発達やサービス利用</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等に係る相談支援</a:t>
                      </a:r>
                      <a:endParaRPr kumimoji="1" lang="en-US" altLang="ja-JP"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endParaRPr>
                    </a:p>
                    <a:p>
                      <a:endParaRPr kumimoji="1" lang="ja-JP" altLang="en-US" sz="1050" dirty="0">
                        <a:latin typeface="ＭＳ 明朝" panose="02020609040205080304" pitchFamily="17" charset="-128"/>
                        <a:ea typeface="ＭＳ 明朝" panose="02020609040205080304" pitchFamily="17" charset="-128"/>
                      </a:endParaRPr>
                    </a:p>
                  </a:txBody>
                  <a:tcPr/>
                </a:tc>
                <a:tc>
                  <a:txBody>
                    <a:bodyPr/>
                    <a:lstStyle/>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rPr>
                        <a:t>・学校・保育園等で</a:t>
                      </a: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の</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受入について</a:t>
                      </a:r>
                      <a:r>
                        <a:rPr kumimoji="1" lang="ja-JP" altLang="en-US"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rPr>
                        <a:t>の調整</a:t>
                      </a:r>
                      <a:endParaRPr kumimoji="1" lang="en-US" altLang="ja-JP"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endParaRPr>
                    </a:p>
                    <a:p>
                      <a:endParaRPr kumimoji="1" lang="ja-JP" altLang="en-US" sz="105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341465827"/>
                  </a:ext>
                </a:extLst>
              </a:tr>
              <a:tr h="1166112">
                <a:tc>
                  <a:txBody>
                    <a:bodyPr/>
                    <a:lstStyle/>
                    <a:p>
                      <a:pPr algn="ctr"/>
                      <a:r>
                        <a:rPr kumimoji="1" lang="ja-JP" altLang="en-US" sz="1050" b="1" dirty="0">
                          <a:latin typeface="ＭＳ 明朝" panose="02020609040205080304" pitchFamily="17" charset="-128"/>
                          <a:ea typeface="ＭＳ 明朝" panose="02020609040205080304" pitchFamily="17" charset="-128"/>
                        </a:rPr>
                        <a:t>在宅生活支援</a:t>
                      </a:r>
                    </a:p>
                  </a:txBody>
                  <a:tcPr vert="eaVert" anchor="ctr"/>
                </a:tc>
                <a:tc>
                  <a:txBody>
                    <a:bodyPr/>
                    <a:lstStyle/>
                    <a:p>
                      <a:r>
                        <a:rPr kumimoji="1" lang="ja-JP" altLang="en-US" sz="1050" dirty="0" smtClean="0">
                          <a:solidFill>
                            <a:schemeClr val="tx1"/>
                          </a:solidFill>
                          <a:latin typeface="ＭＳ 明朝" panose="02020609040205080304" pitchFamily="17" charset="-128"/>
                          <a:ea typeface="ＭＳ 明朝" panose="02020609040205080304" pitchFamily="17" charset="-128"/>
                        </a:rPr>
                        <a:t>・</a:t>
                      </a:r>
                      <a:r>
                        <a:rPr lang="ja-JP" altLang="ja-JP" sz="1050" dirty="0" smtClean="0">
                          <a:latin typeface="ＭＳ 明朝" panose="02020609040205080304" pitchFamily="17" charset="-128"/>
                          <a:ea typeface="ＭＳ 明朝" panose="02020609040205080304" pitchFamily="17" charset="-128"/>
                        </a:rPr>
                        <a:t>訪問看護</a:t>
                      </a:r>
                      <a:r>
                        <a:rPr lang="en-US" altLang="ja-JP" sz="1050" dirty="0" smtClean="0">
                          <a:latin typeface="ＭＳ 明朝" panose="02020609040205080304" pitchFamily="17" charset="-128"/>
                          <a:ea typeface="ＭＳ 明朝" panose="02020609040205080304" pitchFamily="17" charset="-128"/>
                        </a:rPr>
                        <a:t>(</a:t>
                      </a:r>
                      <a:r>
                        <a:rPr lang="ja-JP" altLang="ja-JP" sz="1050" dirty="0" smtClean="0">
                          <a:latin typeface="ＭＳ 明朝" panose="02020609040205080304" pitchFamily="17" charset="-128"/>
                          <a:ea typeface="ＭＳ 明朝" panose="02020609040205080304" pitchFamily="17" charset="-128"/>
                        </a:rPr>
                        <a:t>東京都重</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　</a:t>
                      </a:r>
                      <a:r>
                        <a:rPr lang="ja-JP" altLang="ja-JP" sz="1050" dirty="0" smtClean="0">
                          <a:latin typeface="ＭＳ 明朝" panose="02020609040205080304" pitchFamily="17" charset="-128"/>
                          <a:ea typeface="ＭＳ 明朝" panose="02020609040205080304" pitchFamily="17" charset="-128"/>
                        </a:rPr>
                        <a:t>症心身障害児</a:t>
                      </a:r>
                      <a:r>
                        <a:rPr lang="en-US" altLang="ja-JP" sz="1050" dirty="0" smtClean="0">
                          <a:latin typeface="ＭＳ 明朝" panose="02020609040205080304" pitchFamily="17" charset="-128"/>
                          <a:ea typeface="ＭＳ 明朝" panose="02020609040205080304" pitchFamily="17" charset="-128"/>
                        </a:rPr>
                        <a:t>(</a:t>
                      </a:r>
                      <a:r>
                        <a:rPr lang="ja-JP" altLang="ja-JP" sz="1050" dirty="0" smtClean="0">
                          <a:latin typeface="ＭＳ 明朝" panose="02020609040205080304" pitchFamily="17" charset="-128"/>
                          <a:ea typeface="ＭＳ 明朝" panose="02020609040205080304" pitchFamily="17" charset="-128"/>
                        </a:rPr>
                        <a:t>者</a:t>
                      </a:r>
                      <a:r>
                        <a:rPr lang="en-US" altLang="ja-JP" sz="1050" dirty="0" smtClean="0">
                          <a:latin typeface="ＭＳ 明朝" panose="02020609040205080304" pitchFamily="17" charset="-128"/>
                          <a:ea typeface="ＭＳ 明朝" panose="02020609040205080304" pitchFamily="17" charset="-128"/>
                        </a:rPr>
                        <a:t>)</a:t>
                      </a:r>
                      <a:r>
                        <a:rPr lang="ja-JP" altLang="en-US" sz="1050" dirty="0" smtClean="0">
                          <a:latin typeface="ＭＳ 明朝" panose="02020609040205080304" pitchFamily="17" charset="-128"/>
                          <a:ea typeface="ＭＳ 明朝" panose="02020609040205080304" pitchFamily="17" charset="-128"/>
                        </a:rPr>
                        <a:t>等</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　</a:t>
                      </a:r>
                      <a:r>
                        <a:rPr lang="ja-JP" altLang="ja-JP" sz="1050" dirty="0" smtClean="0">
                          <a:latin typeface="ＭＳ 明朝" panose="02020609040205080304" pitchFamily="17" charset="-128"/>
                          <a:ea typeface="ＭＳ 明朝" panose="02020609040205080304" pitchFamily="17" charset="-128"/>
                        </a:rPr>
                        <a:t>訪問看護事業</a:t>
                      </a:r>
                      <a:r>
                        <a:rPr lang="en-US" altLang="ja-JP" sz="1050" dirty="0" smtClean="0">
                          <a:latin typeface="ＭＳ 明朝" panose="02020609040205080304" pitchFamily="17" charset="-128"/>
                          <a:ea typeface="ＭＳ 明朝" panose="02020609040205080304" pitchFamily="17" charset="-128"/>
                        </a:rPr>
                        <a:t>)</a:t>
                      </a:r>
                      <a:r>
                        <a:rPr lang="ja-JP" altLang="ja-JP" sz="1050" dirty="0" smtClean="0">
                          <a:latin typeface="ＭＳ 明朝" panose="02020609040205080304" pitchFamily="17" charset="-128"/>
                          <a:ea typeface="ＭＳ 明朝" panose="02020609040205080304" pitchFamily="17" charset="-128"/>
                        </a:rPr>
                        <a:t>導入</a:t>
                      </a:r>
                      <a:endParaRPr lang="en-US" altLang="ja-JP" sz="1050" dirty="0" smtClean="0">
                        <a:latin typeface="ＭＳ 明朝" panose="02020609040205080304" pitchFamily="17" charset="-128"/>
                        <a:ea typeface="ＭＳ 明朝" panose="02020609040205080304" pitchFamily="17" charset="-128"/>
                      </a:endParaRPr>
                    </a:p>
                    <a:p>
                      <a:r>
                        <a:rPr lang="ja-JP" altLang="en-US" sz="1050" dirty="0" smtClean="0">
                          <a:latin typeface="ＭＳ 明朝" panose="02020609040205080304" pitchFamily="17" charset="-128"/>
                          <a:ea typeface="ＭＳ 明朝" panose="02020609040205080304" pitchFamily="17" charset="-128"/>
                        </a:rPr>
                        <a:t>　</a:t>
                      </a:r>
                      <a:r>
                        <a:rPr lang="ja-JP" altLang="ja-JP" sz="1050" dirty="0" smtClean="0">
                          <a:latin typeface="ＭＳ 明朝" panose="02020609040205080304" pitchFamily="17" charset="-128"/>
                          <a:ea typeface="ＭＳ 明朝" panose="02020609040205080304" pitchFamily="17" charset="-128"/>
                        </a:rPr>
                        <a:t>支援</a:t>
                      </a:r>
                    </a:p>
                    <a:p>
                      <a:r>
                        <a:rPr kumimoji="1" lang="ja-JP" altLang="en-US" sz="1050" dirty="0" smtClean="0">
                          <a:solidFill>
                            <a:schemeClr val="tx1"/>
                          </a:solidFill>
                          <a:latin typeface="ＭＳ 明朝" panose="02020609040205080304" pitchFamily="17" charset="-128"/>
                          <a:ea typeface="ＭＳ 明朝" panose="02020609040205080304" pitchFamily="17" charset="-128"/>
                        </a:rPr>
                        <a:t>・</a:t>
                      </a:r>
                      <a:r>
                        <a:rPr kumimoji="1" lang="ja-JP" altLang="en-US" sz="1050" dirty="0">
                          <a:solidFill>
                            <a:schemeClr val="tx1"/>
                          </a:solidFill>
                          <a:latin typeface="ＭＳ 明朝" panose="02020609040205080304" pitchFamily="17" charset="-128"/>
                          <a:ea typeface="ＭＳ 明朝" panose="02020609040205080304" pitchFamily="17" charset="-128"/>
                        </a:rPr>
                        <a:t>人工呼吸器使用者</a:t>
                      </a:r>
                      <a:r>
                        <a:rPr kumimoji="1" lang="ja-JP" altLang="en-US" sz="1050" dirty="0" smtClean="0">
                          <a:solidFill>
                            <a:schemeClr val="tx1"/>
                          </a:solidFill>
                          <a:latin typeface="ＭＳ 明朝" panose="02020609040205080304" pitchFamily="17" charset="-128"/>
                          <a:ea typeface="ＭＳ 明朝" panose="02020609040205080304" pitchFamily="17" charset="-128"/>
                        </a:rPr>
                        <a:t>個</a:t>
                      </a:r>
                      <a:endParaRPr kumimoji="1" lang="en-US" altLang="ja-JP" sz="105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dirty="0" smtClean="0">
                          <a:solidFill>
                            <a:schemeClr val="tx1"/>
                          </a:solidFill>
                          <a:latin typeface="ＭＳ 明朝" panose="02020609040205080304" pitchFamily="17" charset="-128"/>
                          <a:ea typeface="ＭＳ 明朝" panose="02020609040205080304" pitchFamily="17" charset="-128"/>
                        </a:rPr>
                        <a:t>　別支援計画の作成</a:t>
                      </a:r>
                      <a:endParaRPr kumimoji="1" lang="en-US" altLang="ja-JP" sz="1050" dirty="0">
                        <a:solidFill>
                          <a:schemeClr val="tx1"/>
                        </a:solidFill>
                        <a:latin typeface="ＭＳ 明朝" panose="02020609040205080304" pitchFamily="17" charset="-128"/>
                        <a:ea typeface="ＭＳ 明朝" panose="02020609040205080304" pitchFamily="17" charset="-128"/>
                      </a:endParaRPr>
                    </a:p>
                  </a:txBody>
                  <a:tcPr/>
                </a:tc>
                <a:tc rowSpan="2">
                  <a:txBody>
                    <a:bodyPr/>
                    <a:lstStyle/>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・医療型ショートステ</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イ等の実施</a:t>
                      </a:r>
                      <a:endParaRPr kumimoji="1" lang="en-US" altLang="ja-JP"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rPr>
                        <a:t>・区独自支援策（</a:t>
                      </a: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在宅</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レスパイト</a:t>
                      </a:r>
                      <a:r>
                        <a:rPr kumimoji="1" lang="ja-JP" altLang="en-US"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rPr>
                        <a:t>事業</a:t>
                      </a: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a:t>
                      </a:r>
                      <a:r>
                        <a:rPr kumimoji="1" lang="ja-JP" altLang="en-US" sz="105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rPr>
                        <a:t>放</a:t>
                      </a:r>
                      <a:endParaRPr kumimoji="1" lang="en-US" altLang="ja-JP" sz="105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rPr>
                        <a:t>　課後デイへの看護師</a:t>
                      </a:r>
                      <a:endParaRPr kumimoji="1" lang="en-US" altLang="ja-JP" sz="105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rPr>
                        <a:t>　の配置等</a:t>
                      </a: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）の実施</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a:t>
                      </a:r>
                      <a:r>
                        <a:rPr kumimoji="1" lang="ja-JP" altLang="en-US"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rPr>
                        <a:t>医療的ケア児等</a:t>
                      </a: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支援</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連携会議</a:t>
                      </a:r>
                      <a:r>
                        <a:rPr kumimoji="1" lang="ja-JP" altLang="en-US"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rPr>
                        <a:t>の設置</a:t>
                      </a:r>
                      <a:endParaRPr kumimoji="1" lang="en-US" altLang="ja-JP"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endParaRPr>
                    </a:p>
                    <a:p>
                      <a:endParaRPr kumimoji="1" lang="ja-JP" altLang="en-US" sz="1050" dirty="0">
                        <a:latin typeface="ＭＳ 明朝" panose="02020609040205080304" pitchFamily="17" charset="-128"/>
                        <a:ea typeface="ＭＳ 明朝" panose="02020609040205080304" pitchFamily="17" charset="-128"/>
                      </a:endParaRPr>
                    </a:p>
                  </a:txBody>
                  <a:tcPr/>
                </a:tc>
                <a:tc>
                  <a:txBody>
                    <a:bodyPr/>
                    <a:lstStyle/>
                    <a:p>
                      <a:endParaRPr kumimoji="1" lang="ja-JP" altLang="en-US" sz="1050" dirty="0">
                        <a:latin typeface="ＭＳ 明朝" panose="02020609040205080304" pitchFamily="17" charset="-128"/>
                        <a:ea typeface="ＭＳ 明朝" panose="02020609040205080304" pitchFamily="17" charset="-128"/>
                      </a:endParaRPr>
                    </a:p>
                  </a:txBody>
                  <a:tcPr>
                    <a:solidFill>
                      <a:schemeClr val="bg1">
                        <a:lumMod val="85000"/>
                      </a:schemeClr>
                    </a:solidFill>
                  </a:tcPr>
                </a:tc>
                <a:extLst>
                  <a:ext uri="{0D108BD9-81ED-4DB2-BD59-A6C34878D82A}">
                    <a16:rowId xmlns:a16="http://schemas.microsoft.com/office/drawing/2014/main" val="1501677271"/>
                  </a:ext>
                </a:extLst>
              </a:tr>
              <a:tr h="1676285">
                <a:tc>
                  <a:txBody>
                    <a:bodyPr/>
                    <a:lstStyle/>
                    <a:p>
                      <a:pPr algn="ctr"/>
                      <a:r>
                        <a:rPr kumimoji="1" lang="ja-JP" altLang="en-US" sz="1050" b="1" dirty="0">
                          <a:latin typeface="ＭＳ 明朝" panose="02020609040205080304" pitchFamily="17" charset="-128"/>
                          <a:ea typeface="ＭＳ 明朝" panose="02020609040205080304" pitchFamily="17" charset="-128"/>
                        </a:rPr>
                        <a:t>社会生活支援</a:t>
                      </a:r>
                    </a:p>
                  </a:txBody>
                  <a:tcPr vert="eaVert" anchor="ctr"/>
                </a:tc>
                <a:tc>
                  <a:txBody>
                    <a:bodyPr/>
                    <a:lstStyle/>
                    <a:p>
                      <a:endParaRPr kumimoji="1" lang="ja-JP" altLang="en-US" dirty="0"/>
                    </a:p>
                  </a:txBody>
                  <a:tcPr>
                    <a:solidFill>
                      <a:schemeClr val="bg1">
                        <a:lumMod val="85000"/>
                      </a:schemeClr>
                    </a:solidFill>
                  </a:tcPr>
                </a:tc>
                <a:tc vMerge="1">
                  <a:txBody>
                    <a:bodyPr/>
                    <a:lstStyle/>
                    <a:p>
                      <a:endParaRPr kumimoji="1" lang="ja-JP" altLang="en-US"/>
                    </a:p>
                  </a:txBody>
                  <a:tcPr/>
                </a:tc>
                <a:tc>
                  <a:txBody>
                    <a:bodyPr/>
                    <a:lstStyle/>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・４医療行為（喀痰吸</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引、導尿、経管栄養、</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血糖値測定・インス</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リン投与）の実施</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・看護師の学校配置、</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訪問看護ステーショ</a:t>
                      </a:r>
                      <a:endParaRPr kumimoji="1" lang="en-US" altLang="ja-JP"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ン看護師派遣</a:t>
                      </a:r>
                      <a:endParaRPr kumimoji="1" lang="en-US" altLang="ja-JP" sz="105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555235929"/>
                  </a:ext>
                </a:extLst>
              </a:tr>
            </a:tbl>
          </a:graphicData>
        </a:graphic>
      </p:graphicFrame>
      <p:sp>
        <p:nvSpPr>
          <p:cNvPr id="5" name="テキスト ボックス 4"/>
          <p:cNvSpPr txBox="1"/>
          <p:nvPr/>
        </p:nvSpPr>
        <p:spPr>
          <a:xfrm>
            <a:off x="-103398" y="1217568"/>
            <a:ext cx="2667000" cy="276999"/>
          </a:xfrm>
          <a:prstGeom prst="rect">
            <a:avLst/>
          </a:prstGeom>
          <a:noFill/>
        </p:spPr>
        <p:txBody>
          <a:bodyPr wrap="square" rtlCol="0">
            <a:spAutoFit/>
          </a:bodyPr>
          <a:lstStyle/>
          <a:p>
            <a:r>
              <a:rPr kumimoji="1" lang="en-US" altLang="ja-JP" sz="1200" dirty="0" smtClean="0">
                <a:latin typeface="ＭＳ 明朝" panose="02020609040205080304" pitchFamily="17" charset="-128"/>
                <a:ea typeface="ＭＳ 明朝" panose="02020609040205080304" pitchFamily="17" charset="-128"/>
              </a:rPr>
              <a:t>【</a:t>
            </a:r>
            <a:r>
              <a:rPr kumimoji="1" lang="ja-JP" altLang="en-US" sz="1200" dirty="0" smtClean="0">
                <a:latin typeface="ＭＳ 明朝" panose="02020609040205080304" pitchFamily="17" charset="-128"/>
                <a:ea typeface="ＭＳ 明朝" panose="02020609040205080304" pitchFamily="17" charset="-128"/>
              </a:rPr>
              <a:t>医療的ケア児への区の支援</a:t>
            </a:r>
            <a:r>
              <a:rPr kumimoji="1" lang="en-US" altLang="ja-JP" sz="1200" dirty="0" smtClean="0">
                <a:latin typeface="ＭＳ 明朝" panose="02020609040205080304" pitchFamily="17" charset="-128"/>
                <a:ea typeface="ＭＳ 明朝" panose="02020609040205080304" pitchFamily="17" charset="-128"/>
              </a:rPr>
              <a:t>】</a:t>
            </a:r>
            <a:endParaRPr kumimoji="1" lang="ja-JP" altLang="en-US" sz="1200" dirty="0">
              <a:latin typeface="ＭＳ 明朝" panose="02020609040205080304" pitchFamily="17" charset="-128"/>
              <a:ea typeface="ＭＳ 明朝" panose="02020609040205080304" pitchFamily="17" charset="-128"/>
            </a:endParaRPr>
          </a:p>
        </p:txBody>
      </p:sp>
      <p:pic>
        <p:nvPicPr>
          <p:cNvPr id="19" name="図 18"/>
          <p:cNvPicPr>
            <a:picLocks noChangeAspect="1"/>
          </p:cNvPicPr>
          <p:nvPr/>
        </p:nvPicPr>
        <p:blipFill>
          <a:blip r:embed="rId2"/>
          <a:stretch>
            <a:fillRect/>
          </a:stretch>
        </p:blipFill>
        <p:spPr>
          <a:xfrm>
            <a:off x="5306257" y="1494567"/>
            <a:ext cx="4532010" cy="5010776"/>
          </a:xfrm>
          <a:prstGeom prst="rect">
            <a:avLst/>
          </a:prstGeom>
        </p:spPr>
      </p:pic>
      <p:sp>
        <p:nvSpPr>
          <p:cNvPr id="22" name="テキスト ボックス 21"/>
          <p:cNvSpPr txBox="1"/>
          <p:nvPr/>
        </p:nvSpPr>
        <p:spPr>
          <a:xfrm>
            <a:off x="5171334" y="1213535"/>
            <a:ext cx="4328265" cy="276999"/>
          </a:xfrm>
          <a:prstGeom prst="rect">
            <a:avLst/>
          </a:prstGeom>
          <a:noFill/>
        </p:spPr>
        <p:txBody>
          <a:bodyPr wrap="square" rtlCol="0">
            <a:spAutoFit/>
          </a:bodyPr>
          <a:lstStyle/>
          <a:p>
            <a:r>
              <a:rPr kumimoji="1" lang="en-US" altLang="ja-JP"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医療的ケア児の状態・成長</a:t>
            </a:r>
            <a:r>
              <a:rPr lang="ja-JP" altLang="en-US" sz="1200" dirty="0" smtClean="0">
                <a:latin typeface="ＭＳ 明朝" panose="02020609040205080304" pitchFamily="17" charset="-128"/>
                <a:ea typeface="ＭＳ 明朝" panose="02020609040205080304" pitchFamily="17" charset="-128"/>
              </a:rPr>
              <a:t>段階に伴う</a:t>
            </a:r>
            <a:r>
              <a:rPr lang="ja-JP" altLang="en-US" sz="1200" dirty="0">
                <a:latin typeface="ＭＳ 明朝" panose="02020609040205080304" pitchFamily="17" charset="-128"/>
                <a:ea typeface="ＭＳ 明朝" panose="02020609040205080304" pitchFamily="17" charset="-128"/>
              </a:rPr>
              <a:t>支援のイメージ</a:t>
            </a:r>
            <a:r>
              <a:rPr kumimoji="1" lang="en-US" altLang="ja-JP" sz="1200" dirty="0" smtClean="0">
                <a:latin typeface="ＭＳ 明朝" panose="02020609040205080304" pitchFamily="17" charset="-128"/>
                <a:ea typeface="ＭＳ 明朝" panose="02020609040205080304" pitchFamily="17" charset="-128"/>
              </a:rPr>
              <a:t>】</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54727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6765" y="297123"/>
            <a:ext cx="6791301" cy="338554"/>
          </a:xfrm>
          <a:prstGeom prst="rect">
            <a:avLst/>
          </a:prstGeom>
          <a:noFill/>
          <a:ln w="28575">
            <a:noFill/>
          </a:ln>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４</a:t>
            </a:r>
            <a:r>
              <a:rPr kumimoji="1" lang="ja-JP" altLang="en-US" sz="160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区立小中学校・保育園等における医療的ケア児支援について</a:t>
            </a:r>
            <a:endParaRPr kumimoji="1" lang="ja-JP" altLang="en-US" sz="16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221547" y="805084"/>
            <a:ext cx="9472950" cy="538609"/>
          </a:xfrm>
          <a:prstGeom prst="rect">
            <a:avLst/>
          </a:prstGeom>
          <a:noFill/>
          <a:ln>
            <a:solidFill>
              <a:srgbClr val="00B0F0"/>
            </a:solidFill>
          </a:ln>
        </p:spPr>
        <p:txBody>
          <a:bodyPr wrap="square" rtlCol="0">
            <a:spAutoFit/>
          </a:bodyPr>
          <a:lstStyle/>
          <a:p>
            <a:pPr>
              <a:spcBef>
                <a:spcPts val="600"/>
              </a:spcBef>
            </a:pPr>
            <a:r>
              <a:rPr lang="ja-JP" altLang="en-US" sz="1200" dirty="0" smtClean="0">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これまでも、医療的ケア児の安全が確保できることを前提に、原則受入れとしている</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lang="ja-JP" altLang="en-US" sz="1200" dirty="0">
                <a:latin typeface="ＭＳ Ｐゴシック" panose="020B0600070205080204" pitchFamily="50" charset="-128"/>
                <a:ea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近年は</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10</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名を超える医療的ケア児を区立保育園・幼稚園・小中学校・学童で受け入れている</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2" name="ホームベース 1"/>
          <p:cNvSpPr/>
          <p:nvPr/>
        </p:nvSpPr>
        <p:spPr>
          <a:xfrm>
            <a:off x="176766" y="558800"/>
            <a:ext cx="9661501" cy="8091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9423400" y="6509376"/>
            <a:ext cx="414867"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４</a:t>
            </a:r>
            <a:endParaRPr kumimoji="1" lang="ja-JP" altLang="en-US" sz="1400" dirty="0">
              <a:latin typeface="メイリオ" panose="020B0604030504040204" pitchFamily="50" charset="-128"/>
              <a:ea typeface="メイリオ" panose="020B0604030504040204" pitchFamily="50" charset="-128"/>
            </a:endParaRPr>
          </a:p>
        </p:txBody>
      </p:sp>
      <p:graphicFrame>
        <p:nvGraphicFramePr>
          <p:cNvPr id="10" name="グラフ 9"/>
          <p:cNvGraphicFramePr>
            <a:graphicFrameLocks/>
          </p:cNvGraphicFramePr>
          <p:nvPr>
            <p:extLst>
              <p:ext uri="{D42A27DB-BD31-4B8C-83A1-F6EECF244321}">
                <p14:modId xmlns:p14="http://schemas.microsoft.com/office/powerpoint/2010/main" val="4167149898"/>
              </p:ext>
            </p:extLst>
          </p:nvPr>
        </p:nvGraphicFramePr>
        <p:xfrm>
          <a:off x="221547" y="2299456"/>
          <a:ext cx="4629853" cy="2975277"/>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953206" y="1958950"/>
            <a:ext cx="3166533" cy="276999"/>
          </a:xfrm>
          <a:prstGeom prst="rect">
            <a:avLst/>
          </a:prstGeom>
          <a:noFill/>
        </p:spPr>
        <p:txBody>
          <a:bodyPr wrap="square" rtlCol="0">
            <a:spAutoFit/>
          </a:bodyPr>
          <a:lstStyle/>
          <a:p>
            <a:r>
              <a:rPr kumimoji="1" lang="ja-JP" altLang="en-US" sz="1200" dirty="0" smtClean="0"/>
              <a:t>区立小中学校・保育園等における受入実績</a:t>
            </a:r>
            <a:endParaRPr kumimoji="1" lang="ja-JP" altLang="en-US" sz="1200" dirty="0"/>
          </a:p>
        </p:txBody>
      </p:sp>
      <p:sp>
        <p:nvSpPr>
          <p:cNvPr id="12" name="テキスト ボックス 11"/>
          <p:cNvSpPr txBox="1"/>
          <p:nvPr/>
        </p:nvSpPr>
        <p:spPr>
          <a:xfrm>
            <a:off x="5007515" y="3971664"/>
            <a:ext cx="4520991" cy="877163"/>
          </a:xfrm>
          <a:prstGeom prst="rect">
            <a:avLst/>
          </a:prstGeom>
          <a:noFill/>
          <a:ln w="25400">
            <a:solidFill>
              <a:srgbClr val="0AE1E6"/>
            </a:solidFill>
            <a:prstDash val="sysDash"/>
          </a:ln>
        </p:spPr>
        <p:txBody>
          <a:bodyPr wrap="square" rtlCol="0">
            <a:spAutoFit/>
          </a:bodyPr>
          <a:lstStyle/>
          <a:p>
            <a:pPr>
              <a:spcBef>
                <a:spcPts val="300"/>
              </a:spcBef>
            </a:pPr>
            <a:r>
              <a:rPr kumimoji="1" lang="ja-JP" altLang="en-US" sz="1200" dirty="0" smtClean="0">
                <a:latin typeface="ＭＳ Ｐゴシック" panose="020B0600070205080204" pitchFamily="50" charset="-128"/>
                <a:ea typeface="ＭＳ Ｐゴシック" panose="020B0600070205080204" pitchFamily="50" charset="-128"/>
              </a:rPr>
              <a:t>　</a:t>
            </a:r>
            <a:r>
              <a:rPr kumimoji="1" lang="en-US" altLang="ja-JP" sz="1050" dirty="0" smtClean="0">
                <a:latin typeface="ＭＳ Ｐ明朝" panose="02020600040205080304" pitchFamily="18" charset="-128"/>
                <a:ea typeface="ＭＳ Ｐ明朝" panose="02020600040205080304" pitchFamily="18" charset="-128"/>
              </a:rPr>
              <a:t>※</a:t>
            </a:r>
            <a:r>
              <a:rPr kumimoji="1" lang="ja-JP" altLang="en-US" sz="1050" dirty="0" smtClean="0">
                <a:latin typeface="ＭＳ Ｐ明朝" panose="02020600040205080304" pitchFamily="18" charset="-128"/>
                <a:ea typeface="ＭＳ Ｐ明朝" panose="02020600040205080304" pitchFamily="18" charset="-128"/>
              </a:rPr>
              <a:t>特別支援学校在籍者数（練馬区在住</a:t>
            </a:r>
            <a:r>
              <a:rPr lang="ja-JP" altLang="en-US" sz="1050" dirty="0">
                <a:latin typeface="ＭＳ Ｐ明朝" panose="02020600040205080304" pitchFamily="18" charset="-128"/>
                <a:ea typeface="ＭＳ Ｐ明朝" panose="02020600040205080304" pitchFamily="18" charset="-128"/>
              </a:rPr>
              <a:t>で肢体</a:t>
            </a:r>
            <a:r>
              <a:rPr lang="ja-JP" altLang="en-US" sz="1050" dirty="0" smtClean="0">
                <a:latin typeface="ＭＳ Ｐ明朝" panose="02020600040205080304" pitchFamily="18" charset="-128"/>
                <a:ea typeface="ＭＳ Ｐ明朝" panose="02020600040205080304" pitchFamily="18" charset="-128"/>
              </a:rPr>
              <a:t>不自由</a:t>
            </a:r>
            <a:r>
              <a:rPr lang="ja-JP" altLang="en-US" sz="1050" dirty="0">
                <a:latin typeface="ＭＳ Ｐ明朝" panose="02020600040205080304" pitchFamily="18" charset="-128"/>
                <a:ea typeface="ＭＳ Ｐ明朝" panose="02020600040205080304" pitchFamily="18" charset="-128"/>
              </a:rPr>
              <a:t>・</a:t>
            </a:r>
            <a:r>
              <a:rPr lang="ja-JP" altLang="en-US" sz="1050" dirty="0" smtClean="0">
                <a:latin typeface="ＭＳ Ｐ明朝" panose="02020600040205080304" pitchFamily="18" charset="-128"/>
                <a:ea typeface="ＭＳ Ｐ明朝" panose="02020600040205080304" pitchFamily="18" charset="-128"/>
              </a:rPr>
              <a:t>知的</a:t>
            </a:r>
            <a:r>
              <a:rPr kumimoji="1" lang="ja-JP" altLang="en-US" sz="1050" dirty="0" smtClean="0">
                <a:latin typeface="ＭＳ Ｐ明朝" panose="02020600040205080304" pitchFamily="18" charset="-128"/>
                <a:ea typeface="ＭＳ Ｐ明朝" panose="02020600040205080304" pitchFamily="18" charset="-128"/>
              </a:rPr>
              <a:t>障害）　</a:t>
            </a:r>
            <a:endParaRPr kumimoji="1" lang="en-US" altLang="ja-JP" sz="1050" dirty="0" smtClean="0">
              <a:latin typeface="ＭＳ Ｐ明朝" panose="02020600040205080304" pitchFamily="18" charset="-128"/>
              <a:ea typeface="ＭＳ Ｐ明朝" panose="02020600040205080304" pitchFamily="18" charset="-128"/>
            </a:endParaRPr>
          </a:p>
          <a:p>
            <a:pPr>
              <a:spcBef>
                <a:spcPts val="300"/>
              </a:spcBef>
            </a:pPr>
            <a:r>
              <a:rPr lang="ja-JP" altLang="en-US" sz="1050" dirty="0" smtClean="0">
                <a:latin typeface="ＭＳ Ｐ明朝" panose="02020600040205080304" pitchFamily="18" charset="-128"/>
                <a:ea typeface="ＭＳ Ｐ明朝" panose="02020600040205080304" pitchFamily="18" charset="-128"/>
              </a:rPr>
              <a:t> 　在籍児童生徒数 　　　　　３３１名　うち医療的ケア児 １９</a:t>
            </a:r>
            <a:r>
              <a:rPr lang="ja-JP" altLang="en-US" sz="1050" dirty="0">
                <a:latin typeface="ＭＳ Ｐ明朝" panose="02020600040205080304" pitchFamily="18" charset="-128"/>
                <a:ea typeface="ＭＳ Ｐ明朝" panose="02020600040205080304" pitchFamily="18" charset="-128"/>
              </a:rPr>
              <a:t>名</a:t>
            </a:r>
            <a:endParaRPr lang="en-US" altLang="ja-JP" sz="1050" dirty="0" smtClean="0">
              <a:latin typeface="ＭＳ Ｐ明朝" panose="02020600040205080304" pitchFamily="18" charset="-128"/>
              <a:ea typeface="ＭＳ Ｐ明朝" panose="02020600040205080304" pitchFamily="18" charset="-128"/>
            </a:endParaRPr>
          </a:p>
          <a:p>
            <a:pPr>
              <a:spcBef>
                <a:spcPts val="300"/>
              </a:spcBef>
            </a:pPr>
            <a:r>
              <a:rPr lang="ja-JP" altLang="en-US" sz="1050" dirty="0" smtClean="0">
                <a:latin typeface="ＭＳ Ｐ明朝" panose="02020600040205080304" pitchFamily="18" charset="-128"/>
                <a:ea typeface="ＭＳ Ｐ明朝" panose="02020600040205080304" pitchFamily="18" charset="-128"/>
              </a:rPr>
              <a:t> 　訪問学習を受けている児童生徒 ８名　うち医療的ケア児 　 ７名</a:t>
            </a:r>
            <a:endParaRPr lang="en-US" altLang="ja-JP" sz="1050" dirty="0" smtClean="0">
              <a:latin typeface="ＭＳ Ｐ明朝" panose="02020600040205080304" pitchFamily="18" charset="-128"/>
              <a:ea typeface="ＭＳ Ｐ明朝" panose="02020600040205080304" pitchFamily="18" charset="-128"/>
            </a:endParaRPr>
          </a:p>
          <a:p>
            <a:pPr>
              <a:spcBef>
                <a:spcPts val="300"/>
              </a:spcBef>
            </a:pPr>
            <a:r>
              <a:rPr kumimoji="1" lang="ja-JP" altLang="en-US" sz="1050" dirty="0" smtClean="0">
                <a:latin typeface="ＭＳ Ｐ明朝" panose="02020600040205080304" pitchFamily="18" charset="-128"/>
                <a:ea typeface="ＭＳ Ｐ明朝" panose="02020600040205080304" pitchFamily="18" charset="-128"/>
              </a:rPr>
              <a:t>　（訪問学習を受けている医療的ケア児は上記</a:t>
            </a:r>
            <a:r>
              <a:rPr lang="ja-JP" altLang="en-US" sz="1050" dirty="0">
                <a:latin typeface="ＭＳ Ｐ明朝" panose="02020600040205080304" pitchFamily="18" charset="-128"/>
                <a:ea typeface="ＭＳ Ｐ明朝" panose="02020600040205080304" pitchFamily="18" charset="-128"/>
              </a:rPr>
              <a:t>の</a:t>
            </a:r>
            <a:r>
              <a:rPr kumimoji="1" lang="ja-JP" altLang="en-US" sz="1050" dirty="0" smtClean="0">
                <a:latin typeface="ＭＳ Ｐ明朝" panose="02020600040205080304" pitchFamily="18" charset="-128"/>
                <a:ea typeface="ＭＳ Ｐ明朝" panose="02020600040205080304" pitchFamily="18" charset="-128"/>
              </a:rPr>
              <a:t>１９名に含まれない）</a:t>
            </a:r>
            <a:endParaRPr kumimoji="1" lang="ja-JP" altLang="en-US" sz="1050" dirty="0">
              <a:latin typeface="ＭＳ Ｐ明朝" panose="02020600040205080304" pitchFamily="18" charset="-128"/>
              <a:ea typeface="ＭＳ Ｐ明朝" panose="02020600040205080304" pitchFamily="18" charset="-128"/>
            </a:endParaRPr>
          </a:p>
        </p:txBody>
      </p:sp>
      <p:sp>
        <p:nvSpPr>
          <p:cNvPr id="13" name="角丸四角形 12"/>
          <p:cNvSpPr/>
          <p:nvPr/>
        </p:nvSpPr>
        <p:spPr>
          <a:xfrm>
            <a:off x="9313149" y="4225507"/>
            <a:ext cx="381348" cy="511128"/>
          </a:xfrm>
          <a:prstGeom prst="roundRect">
            <a:avLst/>
          </a:prstGeom>
          <a:solidFill>
            <a:srgbClr val="0AE1E6">
              <a:alpha val="84000"/>
            </a:srgbClr>
          </a:solidFill>
          <a:ln>
            <a:solidFill>
              <a:srgbClr val="00B0F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sz="1200" dirty="0" smtClean="0">
                <a:solidFill>
                  <a:schemeClr val="tx1"/>
                </a:solidFill>
                <a:latin typeface="ＭＳ 明朝" panose="02020609040205080304" pitchFamily="17" charset="-128"/>
                <a:ea typeface="ＭＳ 明朝" panose="02020609040205080304" pitchFamily="17" charset="-128"/>
              </a:rPr>
              <a:t>26</a:t>
            </a:r>
            <a:r>
              <a:rPr kumimoji="1" lang="ja-JP" altLang="en-US" sz="1200" dirty="0" smtClean="0">
                <a:solidFill>
                  <a:schemeClr val="tx1"/>
                </a:solidFill>
                <a:latin typeface="ＭＳ 明朝" panose="02020609040205080304" pitchFamily="17" charset="-128"/>
                <a:ea typeface="ＭＳ 明朝" panose="02020609040205080304" pitchFamily="17" charset="-128"/>
              </a:rPr>
              <a:t>名</a:t>
            </a:r>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sp>
        <p:nvSpPr>
          <p:cNvPr id="14" name="テキスト ボックス 13"/>
          <p:cNvSpPr txBox="1"/>
          <p:nvPr/>
        </p:nvSpPr>
        <p:spPr>
          <a:xfrm>
            <a:off x="543782" y="5338240"/>
            <a:ext cx="4414240" cy="246221"/>
          </a:xfrm>
          <a:prstGeom prst="rect">
            <a:avLst/>
          </a:prstGeom>
          <a:noFill/>
        </p:spPr>
        <p:txBody>
          <a:bodyPr wrap="square" rtlCol="0">
            <a:spAutoFit/>
          </a:bodyPr>
          <a:lstStyle/>
          <a:p>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上記以外に未就学児および医療的ケアを保護者等が行っているケースあり</a:t>
            </a:r>
            <a:endParaRPr kumimoji="1" lang="ja-JP" altLang="en-US" sz="1000" dirty="0">
              <a:latin typeface="ＭＳ Ｐ明朝" panose="02020600040205080304" pitchFamily="18" charset="-128"/>
              <a:ea typeface="ＭＳ Ｐ明朝" panose="02020600040205080304" pitchFamily="18" charset="-128"/>
            </a:endParaRPr>
          </a:p>
        </p:txBody>
      </p:sp>
      <p:sp>
        <p:nvSpPr>
          <p:cNvPr id="15" name="テキスト ボックス 14"/>
          <p:cNvSpPr txBox="1"/>
          <p:nvPr/>
        </p:nvSpPr>
        <p:spPr>
          <a:xfrm>
            <a:off x="5007516" y="1961549"/>
            <a:ext cx="1263847" cy="246221"/>
          </a:xfrm>
          <a:prstGeom prst="rect">
            <a:avLst/>
          </a:prstGeom>
          <a:noFill/>
        </p:spPr>
        <p:txBody>
          <a:bodyPr wrap="square" rtlCol="0">
            <a:spAutoFit/>
          </a:bodyPr>
          <a:lstStyle/>
          <a:p>
            <a:r>
              <a:rPr lang="en-US" altLang="ja-JP" sz="1000" dirty="0" smtClean="0">
                <a:latin typeface="ＭＳ Ｐ明朝" panose="02020600040205080304" pitchFamily="18" charset="-128"/>
                <a:ea typeface="ＭＳ Ｐ明朝" panose="02020600040205080304" pitchFamily="18" charset="-128"/>
              </a:rPr>
              <a:t>※</a:t>
            </a:r>
            <a:r>
              <a:rPr lang="ja-JP" altLang="en-US" sz="1000" dirty="0" smtClean="0">
                <a:latin typeface="ＭＳ Ｐ明朝" panose="02020600040205080304" pitchFamily="18" charset="-128"/>
                <a:ea typeface="ＭＳ Ｐ明朝" panose="02020600040205080304" pitchFamily="18" charset="-128"/>
              </a:rPr>
              <a:t>令和４年度実績</a:t>
            </a:r>
            <a:endParaRPr kumimoji="1" lang="ja-JP" altLang="en-US" sz="1000" dirty="0">
              <a:latin typeface="ＭＳ Ｐ明朝" panose="02020600040205080304" pitchFamily="18" charset="-128"/>
              <a:ea typeface="ＭＳ Ｐ明朝" panose="02020600040205080304" pitchFamily="18" charset="-128"/>
            </a:endParaRPr>
          </a:p>
        </p:txBody>
      </p:sp>
      <p:sp>
        <p:nvSpPr>
          <p:cNvPr id="16" name="テキスト ボックス 15"/>
          <p:cNvSpPr txBox="1"/>
          <p:nvPr/>
        </p:nvSpPr>
        <p:spPr>
          <a:xfrm>
            <a:off x="5007623" y="2299456"/>
            <a:ext cx="4520884" cy="1361911"/>
          </a:xfrm>
          <a:prstGeom prst="rect">
            <a:avLst/>
          </a:prstGeom>
          <a:noFill/>
          <a:ln w="25400">
            <a:solidFill>
              <a:srgbClr val="FFC000"/>
            </a:solidFill>
            <a:prstDash val="sysDash"/>
          </a:ln>
        </p:spPr>
        <p:txBody>
          <a:bodyPr wrap="square" rtlCol="0">
            <a:spAutoFit/>
          </a:bodyPr>
          <a:lstStyle/>
          <a:p>
            <a:pPr>
              <a:lnSpc>
                <a:spcPts val="1440"/>
              </a:lnSpc>
              <a:spcBef>
                <a:spcPts val="300"/>
              </a:spcBef>
            </a:pPr>
            <a:r>
              <a:rPr lang="ja-JP" altLang="en-US" sz="120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区立保育園在籍</a:t>
            </a:r>
            <a:r>
              <a:rPr lang="ja-JP" altLang="en-US" sz="1050" dirty="0">
                <a:latin typeface="ＭＳ Ｐ明朝" panose="02020600040205080304" pitchFamily="18" charset="-128"/>
                <a:ea typeface="ＭＳ Ｐ明朝" panose="02020600040205080304" pitchFamily="18" charset="-128"/>
              </a:rPr>
              <a:t>４</a:t>
            </a:r>
            <a:r>
              <a:rPr lang="ja-JP" altLang="en-US" sz="1050" dirty="0" smtClean="0">
                <a:latin typeface="ＭＳ Ｐ明朝" panose="02020600040205080304" pitchFamily="18" charset="-128"/>
                <a:ea typeface="ＭＳ Ｐ明朝" panose="02020600040205080304" pitchFamily="18" charset="-128"/>
              </a:rPr>
              <a:t>名：</a:t>
            </a:r>
            <a:r>
              <a:rPr lang="en-US" altLang="ja-JP" sz="1050" dirty="0" smtClean="0">
                <a:latin typeface="ＭＳ Ｐ明朝" panose="02020600040205080304" pitchFamily="18" charset="-128"/>
                <a:ea typeface="ＭＳ Ｐ明朝" panose="02020600040205080304" pitchFamily="18" charset="-128"/>
              </a:rPr>
              <a:t>【</a:t>
            </a:r>
            <a:r>
              <a:rPr lang="ja-JP" altLang="en-US" sz="1050" dirty="0" smtClean="0">
                <a:latin typeface="ＭＳ Ｐ明朝" panose="02020600040205080304" pitchFamily="18" charset="-128"/>
                <a:ea typeface="ＭＳ Ｐ明朝" panose="02020600040205080304" pitchFamily="18" charset="-128"/>
              </a:rPr>
              <a:t>喀痰吸引</a:t>
            </a:r>
            <a:r>
              <a:rPr lang="en-US" altLang="ja-JP" sz="1050" dirty="0" smtClean="0">
                <a:latin typeface="ＭＳ Ｐ明朝" panose="02020600040205080304" pitchFamily="18" charset="-128"/>
                <a:ea typeface="ＭＳ Ｐ明朝" panose="02020600040205080304" pitchFamily="18" charset="-128"/>
              </a:rPr>
              <a:t>1</a:t>
            </a:r>
            <a:r>
              <a:rPr lang="ja-JP" altLang="en-US" sz="1050" dirty="0" smtClean="0">
                <a:latin typeface="ＭＳ Ｐ明朝" panose="02020600040205080304" pitchFamily="18" charset="-128"/>
                <a:ea typeface="ＭＳ Ｐ明朝" panose="02020600040205080304" pitchFamily="18" charset="-128"/>
              </a:rPr>
              <a:t>名・導尿</a:t>
            </a:r>
            <a:r>
              <a:rPr lang="en-US" altLang="ja-JP" sz="1050" dirty="0" smtClean="0">
                <a:latin typeface="ＭＳ Ｐ明朝" panose="02020600040205080304" pitchFamily="18" charset="-128"/>
                <a:ea typeface="ＭＳ Ｐ明朝" panose="02020600040205080304" pitchFamily="18" charset="-128"/>
              </a:rPr>
              <a:t>1</a:t>
            </a:r>
            <a:r>
              <a:rPr lang="ja-JP" altLang="en-US" sz="1050" dirty="0" smtClean="0">
                <a:latin typeface="ＭＳ Ｐ明朝" panose="02020600040205080304" pitchFamily="18" charset="-128"/>
                <a:ea typeface="ＭＳ Ｐ明朝" panose="02020600040205080304" pitchFamily="18" charset="-128"/>
              </a:rPr>
              <a:t>名・経管栄養</a:t>
            </a:r>
            <a:r>
              <a:rPr lang="en-US" altLang="ja-JP" sz="1050" dirty="0" smtClean="0">
                <a:latin typeface="ＭＳ Ｐ明朝" panose="02020600040205080304" pitchFamily="18" charset="-128"/>
                <a:ea typeface="ＭＳ Ｐ明朝" panose="02020600040205080304" pitchFamily="18" charset="-128"/>
              </a:rPr>
              <a:t>1</a:t>
            </a:r>
            <a:r>
              <a:rPr lang="ja-JP" altLang="en-US" sz="1050" dirty="0" smtClean="0">
                <a:latin typeface="ＭＳ Ｐ明朝" panose="02020600040205080304" pitchFamily="18" charset="-128"/>
                <a:ea typeface="ＭＳ Ｐ明朝" panose="02020600040205080304" pitchFamily="18" charset="-128"/>
              </a:rPr>
              <a:t>名・</a:t>
            </a:r>
            <a:endParaRPr lang="en-US" altLang="ja-JP" sz="1050" dirty="0" smtClean="0">
              <a:latin typeface="ＭＳ Ｐ明朝" panose="02020600040205080304" pitchFamily="18" charset="-128"/>
              <a:ea typeface="ＭＳ Ｐ明朝" panose="02020600040205080304" pitchFamily="18" charset="-128"/>
            </a:endParaRPr>
          </a:p>
          <a:p>
            <a:pPr>
              <a:lnSpc>
                <a:spcPts val="1440"/>
              </a:lnSpc>
              <a:spcBef>
                <a:spcPts val="300"/>
              </a:spcBef>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血糖値測定</a:t>
            </a:r>
            <a:r>
              <a:rPr lang="en-US" altLang="ja-JP" sz="1050" dirty="0" smtClean="0">
                <a:latin typeface="ＭＳ Ｐ明朝" panose="02020600040205080304" pitchFamily="18" charset="-128"/>
                <a:ea typeface="ＭＳ Ｐ明朝" panose="02020600040205080304" pitchFamily="18" charset="-128"/>
              </a:rPr>
              <a:t>1</a:t>
            </a:r>
            <a:r>
              <a:rPr lang="ja-JP" altLang="en-US" sz="1050" dirty="0" smtClean="0">
                <a:latin typeface="ＭＳ Ｐ明朝" panose="02020600040205080304" pitchFamily="18" charset="-128"/>
                <a:ea typeface="ＭＳ Ｐ明朝" panose="02020600040205080304" pitchFamily="18" charset="-128"/>
              </a:rPr>
              <a:t>名</a:t>
            </a:r>
            <a:r>
              <a:rPr lang="en-US" altLang="ja-JP" sz="1050" dirty="0" smtClean="0">
                <a:latin typeface="ＭＳ Ｐ明朝" panose="02020600040205080304" pitchFamily="18" charset="-128"/>
                <a:ea typeface="ＭＳ Ｐ明朝" panose="02020600040205080304" pitchFamily="18" charset="-128"/>
              </a:rPr>
              <a:t>】</a:t>
            </a:r>
          </a:p>
          <a:p>
            <a:pPr>
              <a:lnSpc>
                <a:spcPts val="1440"/>
              </a:lnSpc>
              <a:spcBef>
                <a:spcPts val="300"/>
              </a:spcBef>
            </a:pPr>
            <a:r>
              <a:rPr lang="ja-JP" altLang="en-US" sz="1050" dirty="0" smtClean="0">
                <a:latin typeface="ＭＳ Ｐ明朝" panose="02020600040205080304" pitchFamily="18" charset="-128"/>
                <a:ea typeface="ＭＳ Ｐ明朝" panose="02020600040205080304" pitchFamily="18" charset="-128"/>
              </a:rPr>
              <a:t> </a:t>
            </a: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区立幼稚園在籍２名：</a:t>
            </a:r>
            <a:r>
              <a:rPr lang="en-US" altLang="ja-JP" sz="1050" dirty="0" smtClean="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喀痰</a:t>
            </a:r>
            <a:r>
              <a:rPr lang="ja-JP" altLang="en-US" sz="1050" dirty="0" smtClean="0">
                <a:latin typeface="ＭＳ Ｐ明朝" panose="02020600040205080304" pitchFamily="18" charset="-128"/>
                <a:ea typeface="ＭＳ Ｐ明朝" panose="02020600040205080304" pitchFamily="18" charset="-128"/>
              </a:rPr>
              <a:t>吸引および経管</a:t>
            </a:r>
            <a:r>
              <a:rPr lang="ja-JP" altLang="en-US" sz="1050" dirty="0">
                <a:latin typeface="ＭＳ Ｐ明朝" panose="02020600040205080304" pitchFamily="18" charset="-128"/>
                <a:ea typeface="ＭＳ Ｐ明朝" panose="02020600040205080304" pitchFamily="18" charset="-128"/>
              </a:rPr>
              <a:t>栄養</a:t>
            </a:r>
            <a:r>
              <a:rPr lang="en-US" altLang="ja-JP" sz="1050" dirty="0">
                <a:latin typeface="ＭＳ Ｐ明朝" panose="02020600040205080304" pitchFamily="18" charset="-128"/>
                <a:ea typeface="ＭＳ Ｐ明朝" panose="02020600040205080304" pitchFamily="18" charset="-128"/>
              </a:rPr>
              <a:t>1</a:t>
            </a:r>
            <a:r>
              <a:rPr lang="ja-JP" altLang="en-US" sz="1050" dirty="0" smtClean="0">
                <a:latin typeface="ＭＳ Ｐ明朝" panose="02020600040205080304" pitchFamily="18" charset="-128"/>
                <a:ea typeface="ＭＳ Ｐ明朝" panose="02020600040205080304" pitchFamily="18" charset="-128"/>
              </a:rPr>
              <a:t>名・導尿</a:t>
            </a:r>
            <a:r>
              <a:rPr lang="en-US" altLang="ja-JP" sz="1050" dirty="0" smtClean="0">
                <a:latin typeface="ＭＳ Ｐ明朝" panose="02020600040205080304" pitchFamily="18" charset="-128"/>
                <a:ea typeface="ＭＳ Ｐ明朝" panose="02020600040205080304" pitchFamily="18" charset="-128"/>
              </a:rPr>
              <a:t>1</a:t>
            </a:r>
            <a:r>
              <a:rPr lang="ja-JP" altLang="en-US" sz="1050" dirty="0" smtClean="0">
                <a:latin typeface="ＭＳ Ｐ明朝" panose="02020600040205080304" pitchFamily="18" charset="-128"/>
                <a:ea typeface="ＭＳ Ｐ明朝" panose="02020600040205080304" pitchFamily="18" charset="-128"/>
              </a:rPr>
              <a:t>名</a:t>
            </a:r>
            <a:r>
              <a:rPr lang="en-US" altLang="ja-JP" sz="1050" dirty="0" smtClean="0">
                <a:latin typeface="ＭＳ Ｐ明朝" panose="02020600040205080304" pitchFamily="18" charset="-128"/>
                <a:ea typeface="ＭＳ Ｐ明朝" panose="02020600040205080304" pitchFamily="18" charset="-128"/>
              </a:rPr>
              <a:t>】</a:t>
            </a:r>
          </a:p>
          <a:p>
            <a:pPr>
              <a:lnSpc>
                <a:spcPts val="1440"/>
              </a:lnSpc>
              <a:spcBef>
                <a:spcPts val="300"/>
              </a:spcBef>
            </a:pPr>
            <a:r>
              <a:rPr lang="ja-JP" altLang="en-US" sz="1050" dirty="0" smtClean="0">
                <a:latin typeface="ＭＳ Ｐ明朝" panose="02020600040205080304" pitchFamily="18" charset="-128"/>
                <a:ea typeface="ＭＳ Ｐ明朝" panose="02020600040205080304" pitchFamily="18" charset="-128"/>
              </a:rPr>
              <a:t>　 区立小学校在籍７名：</a:t>
            </a:r>
            <a:r>
              <a:rPr lang="en-US" altLang="ja-JP" sz="1050" dirty="0" smtClean="0">
                <a:latin typeface="ＭＳ Ｐ明朝" panose="02020600040205080304" pitchFamily="18" charset="-128"/>
                <a:ea typeface="ＭＳ Ｐ明朝" panose="02020600040205080304" pitchFamily="18" charset="-128"/>
              </a:rPr>
              <a:t>【</a:t>
            </a:r>
            <a:r>
              <a:rPr lang="ja-JP" altLang="en-US" sz="1050" dirty="0" smtClean="0">
                <a:latin typeface="ＭＳ Ｐ明朝" panose="02020600040205080304" pitchFamily="18" charset="-128"/>
                <a:ea typeface="ＭＳ Ｐ明朝" panose="02020600040205080304" pitchFamily="18" charset="-128"/>
              </a:rPr>
              <a:t>喀痰吸引</a:t>
            </a:r>
            <a:r>
              <a:rPr lang="en-US" altLang="ja-JP" sz="1050" dirty="0" smtClean="0">
                <a:latin typeface="ＭＳ Ｐ明朝" panose="02020600040205080304" pitchFamily="18" charset="-128"/>
                <a:ea typeface="ＭＳ Ｐ明朝" panose="02020600040205080304" pitchFamily="18" charset="-128"/>
              </a:rPr>
              <a:t>1</a:t>
            </a:r>
            <a:r>
              <a:rPr lang="ja-JP" altLang="en-US" sz="1050" dirty="0" smtClean="0">
                <a:latin typeface="ＭＳ Ｐ明朝" panose="02020600040205080304" pitchFamily="18" charset="-128"/>
                <a:ea typeface="ＭＳ Ｐ明朝" panose="02020600040205080304" pitchFamily="18" charset="-128"/>
              </a:rPr>
              <a:t>名・導尿</a:t>
            </a:r>
            <a:r>
              <a:rPr lang="en-US" altLang="ja-JP" sz="1050" dirty="0" smtClean="0">
                <a:latin typeface="ＭＳ Ｐ明朝" panose="02020600040205080304" pitchFamily="18" charset="-128"/>
                <a:ea typeface="ＭＳ Ｐ明朝" panose="02020600040205080304" pitchFamily="18" charset="-128"/>
              </a:rPr>
              <a:t>2</a:t>
            </a:r>
            <a:r>
              <a:rPr lang="ja-JP" altLang="en-US" sz="1050" dirty="0" smtClean="0">
                <a:latin typeface="ＭＳ Ｐ明朝" panose="02020600040205080304" pitchFamily="18" charset="-128"/>
                <a:ea typeface="ＭＳ Ｐ明朝" panose="02020600040205080304" pitchFamily="18" charset="-128"/>
              </a:rPr>
              <a:t>名・血糖値測定等</a:t>
            </a:r>
            <a:r>
              <a:rPr lang="en-US" altLang="ja-JP" sz="1050" dirty="0" smtClean="0">
                <a:latin typeface="ＭＳ Ｐ明朝" panose="02020600040205080304" pitchFamily="18" charset="-128"/>
                <a:ea typeface="ＭＳ Ｐ明朝" panose="02020600040205080304" pitchFamily="18" charset="-128"/>
              </a:rPr>
              <a:t>4</a:t>
            </a:r>
            <a:r>
              <a:rPr lang="ja-JP" altLang="en-US" sz="1050" dirty="0" smtClean="0">
                <a:latin typeface="ＭＳ Ｐ明朝" panose="02020600040205080304" pitchFamily="18" charset="-128"/>
                <a:ea typeface="ＭＳ Ｐ明朝" panose="02020600040205080304" pitchFamily="18" charset="-128"/>
              </a:rPr>
              <a:t>名</a:t>
            </a:r>
            <a:r>
              <a:rPr lang="en-US" altLang="ja-JP" sz="1050" dirty="0" smtClean="0">
                <a:latin typeface="ＭＳ Ｐ明朝" panose="02020600040205080304" pitchFamily="18" charset="-128"/>
                <a:ea typeface="ＭＳ Ｐ明朝" panose="02020600040205080304" pitchFamily="18" charset="-128"/>
              </a:rPr>
              <a:t>】</a:t>
            </a:r>
          </a:p>
          <a:p>
            <a:pPr>
              <a:lnSpc>
                <a:spcPts val="1440"/>
              </a:lnSpc>
              <a:spcBef>
                <a:spcPts val="300"/>
              </a:spcBef>
            </a:pPr>
            <a:r>
              <a:rPr lang="ja-JP" altLang="en-US" sz="1050" dirty="0" smtClean="0">
                <a:latin typeface="ＭＳ Ｐ明朝" panose="02020600040205080304" pitchFamily="18" charset="-128"/>
                <a:ea typeface="ＭＳ Ｐ明朝" panose="02020600040205080304" pitchFamily="18" charset="-128"/>
              </a:rPr>
              <a:t> 　区立中学校在籍２名：</a:t>
            </a:r>
            <a:r>
              <a:rPr lang="en-US" altLang="ja-JP" sz="1050" dirty="0" smtClean="0">
                <a:latin typeface="ＭＳ Ｐ明朝" panose="02020600040205080304" pitchFamily="18" charset="-128"/>
                <a:ea typeface="ＭＳ Ｐ明朝" panose="02020600040205080304" pitchFamily="18" charset="-128"/>
              </a:rPr>
              <a:t>【</a:t>
            </a:r>
            <a:r>
              <a:rPr lang="ja-JP" altLang="en-US" sz="1050" dirty="0" smtClean="0">
                <a:latin typeface="ＭＳ Ｐ明朝" panose="02020600040205080304" pitchFamily="18" charset="-128"/>
                <a:ea typeface="ＭＳ Ｐ明朝" panose="02020600040205080304" pitchFamily="18" charset="-128"/>
              </a:rPr>
              <a:t>喀痰吸引</a:t>
            </a:r>
            <a:r>
              <a:rPr lang="en-US" altLang="ja-JP" sz="1050" dirty="0" smtClean="0">
                <a:latin typeface="ＭＳ Ｐ明朝" panose="02020600040205080304" pitchFamily="18" charset="-128"/>
                <a:ea typeface="ＭＳ Ｐ明朝" panose="02020600040205080304" pitchFamily="18" charset="-128"/>
              </a:rPr>
              <a:t>2</a:t>
            </a:r>
            <a:r>
              <a:rPr lang="ja-JP" altLang="en-US" sz="1050" dirty="0" smtClean="0">
                <a:latin typeface="ＭＳ Ｐ明朝" panose="02020600040205080304" pitchFamily="18" charset="-128"/>
                <a:ea typeface="ＭＳ Ｐ明朝" panose="02020600040205080304" pitchFamily="18" charset="-128"/>
              </a:rPr>
              <a:t>名</a:t>
            </a:r>
            <a:r>
              <a:rPr lang="en-US" altLang="ja-JP" sz="1050" dirty="0" smtClean="0">
                <a:latin typeface="ＭＳ Ｐ明朝" panose="02020600040205080304" pitchFamily="18" charset="-128"/>
                <a:ea typeface="ＭＳ Ｐ明朝" panose="02020600040205080304" pitchFamily="18" charset="-128"/>
              </a:rPr>
              <a:t>】</a:t>
            </a:r>
          </a:p>
          <a:p>
            <a:pPr>
              <a:lnSpc>
                <a:spcPts val="1440"/>
              </a:lnSpc>
              <a:spcBef>
                <a:spcPts val="300"/>
              </a:spcBef>
            </a:pPr>
            <a:r>
              <a:rPr lang="ja-JP" altLang="en-US" sz="1050" dirty="0" smtClean="0">
                <a:latin typeface="ＭＳ Ｐ明朝" panose="02020600040205080304" pitchFamily="18" charset="-128"/>
                <a:ea typeface="ＭＳ Ｐ明朝" panose="02020600040205080304" pitchFamily="18" charset="-128"/>
              </a:rPr>
              <a:t> 　学童クラブ在籍  ６名</a:t>
            </a:r>
            <a:r>
              <a:rPr lang="en-US" altLang="ja-JP" sz="1050" dirty="0" smtClean="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導尿</a:t>
            </a:r>
            <a:r>
              <a:rPr lang="en-US" altLang="ja-JP" sz="1050" dirty="0" smtClean="0">
                <a:latin typeface="ＭＳ Ｐ明朝" panose="02020600040205080304" pitchFamily="18" charset="-128"/>
                <a:ea typeface="ＭＳ Ｐ明朝" panose="02020600040205080304" pitchFamily="18" charset="-128"/>
              </a:rPr>
              <a:t>2</a:t>
            </a:r>
            <a:r>
              <a:rPr lang="ja-JP" altLang="en-US" sz="1050" dirty="0" smtClean="0">
                <a:latin typeface="ＭＳ Ｐ明朝" panose="02020600040205080304" pitchFamily="18" charset="-128"/>
                <a:ea typeface="ＭＳ Ｐ明朝" panose="02020600040205080304" pitchFamily="18" charset="-128"/>
              </a:rPr>
              <a:t>名</a:t>
            </a:r>
            <a:r>
              <a:rPr lang="ja-JP" altLang="en-US" sz="1050" dirty="0">
                <a:latin typeface="ＭＳ Ｐ明朝" panose="02020600040205080304" pitchFamily="18" charset="-128"/>
                <a:ea typeface="ＭＳ Ｐ明朝" panose="02020600040205080304" pitchFamily="18" charset="-128"/>
              </a:rPr>
              <a:t>・血糖値測定等</a:t>
            </a:r>
            <a:r>
              <a:rPr lang="en-US" altLang="ja-JP" sz="1050" dirty="0" smtClean="0">
                <a:latin typeface="ＭＳ Ｐ明朝" panose="02020600040205080304" pitchFamily="18" charset="-128"/>
                <a:ea typeface="ＭＳ Ｐ明朝" panose="02020600040205080304" pitchFamily="18" charset="-128"/>
              </a:rPr>
              <a:t>4</a:t>
            </a:r>
            <a:r>
              <a:rPr lang="ja-JP" altLang="en-US" sz="1050" dirty="0" smtClean="0">
                <a:latin typeface="ＭＳ Ｐ明朝" panose="02020600040205080304" pitchFamily="18" charset="-128"/>
                <a:ea typeface="ＭＳ Ｐ明朝" panose="02020600040205080304" pitchFamily="18" charset="-128"/>
              </a:rPr>
              <a:t>名</a:t>
            </a:r>
            <a:r>
              <a:rPr lang="en-US" altLang="ja-JP" sz="1050" dirty="0" smtClean="0">
                <a:latin typeface="ＭＳ Ｐ明朝" panose="02020600040205080304" pitchFamily="18" charset="-128"/>
                <a:ea typeface="ＭＳ Ｐ明朝" panose="02020600040205080304" pitchFamily="18" charset="-128"/>
              </a:rPr>
              <a:t>】</a:t>
            </a:r>
          </a:p>
        </p:txBody>
      </p:sp>
      <p:sp>
        <p:nvSpPr>
          <p:cNvPr id="18" name="角丸四角形 17"/>
          <p:cNvSpPr/>
          <p:nvPr/>
        </p:nvSpPr>
        <p:spPr>
          <a:xfrm>
            <a:off x="9294292" y="2609753"/>
            <a:ext cx="387213" cy="563631"/>
          </a:xfrm>
          <a:prstGeom prst="roundRect">
            <a:avLst/>
          </a:prstGeom>
          <a:solidFill>
            <a:srgbClr val="FFFF00"/>
          </a:solidFill>
          <a:ln>
            <a:solidFill>
              <a:srgbClr val="FFC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en-US" altLang="ja-JP" sz="1200" dirty="0" smtClean="0">
                <a:solidFill>
                  <a:schemeClr val="tx1"/>
                </a:solidFill>
                <a:latin typeface="ＭＳ 明朝" panose="02020609040205080304" pitchFamily="17" charset="-128"/>
                <a:ea typeface="ＭＳ 明朝" panose="02020609040205080304" pitchFamily="17" charset="-128"/>
              </a:rPr>
              <a:t>16</a:t>
            </a:r>
            <a:r>
              <a:rPr kumimoji="1" lang="ja-JP" altLang="en-US" sz="1200" dirty="0" smtClean="0">
                <a:solidFill>
                  <a:schemeClr val="tx1"/>
                </a:solidFill>
                <a:latin typeface="ＭＳ 明朝" panose="02020609040205080304" pitchFamily="17" charset="-128"/>
                <a:ea typeface="ＭＳ 明朝" panose="02020609040205080304" pitchFamily="17" charset="-128"/>
              </a:rPr>
              <a:t>名</a:t>
            </a:r>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060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6765" y="297123"/>
            <a:ext cx="6791301" cy="338554"/>
          </a:xfrm>
          <a:prstGeom prst="rect">
            <a:avLst/>
          </a:prstGeom>
          <a:noFill/>
          <a:ln w="28575">
            <a:noFill/>
          </a:ln>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４</a:t>
            </a:r>
            <a:r>
              <a:rPr kumimoji="1" lang="ja-JP" altLang="en-US" sz="160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区立小中学校・保育園等における医療的ケア児支援について</a:t>
            </a:r>
            <a:endParaRPr kumimoji="1" lang="ja-JP" altLang="en-US" sz="16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221547" y="805084"/>
            <a:ext cx="9472950" cy="1169551"/>
          </a:xfrm>
          <a:prstGeom prst="rect">
            <a:avLst/>
          </a:prstGeom>
          <a:noFill/>
          <a:ln>
            <a:solidFill>
              <a:srgbClr val="00B0F0"/>
            </a:solidFill>
          </a:ln>
        </p:spPr>
        <p:txBody>
          <a:bodyPr wrap="square" rtlCol="0">
            <a:spAutoFit/>
          </a:bodyPr>
          <a:lstStyle/>
          <a:p>
            <a:r>
              <a:rPr lang="ja-JP" altLang="en-US" sz="1200" dirty="0" smtClean="0">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平成</a:t>
            </a:r>
            <a:r>
              <a:rPr lang="en-US" altLang="ja-JP" sz="1200" dirty="0" smtClean="0">
                <a:solidFill>
                  <a:schemeClr val="tx1"/>
                </a:solidFill>
                <a:latin typeface="ＭＳ 明朝" panose="02020609040205080304" pitchFamily="17" charset="-128"/>
                <a:ea typeface="ＭＳ 明朝" panose="02020609040205080304" pitchFamily="17" charset="-128"/>
              </a:rPr>
              <a:t>27</a:t>
            </a:r>
            <a:r>
              <a:rPr lang="ja-JP" altLang="en-US" sz="1200" dirty="0" smtClean="0">
                <a:solidFill>
                  <a:schemeClr val="tx1"/>
                </a:solidFill>
                <a:latin typeface="ＭＳ 明朝" panose="02020609040205080304" pitchFamily="17" charset="-128"/>
                <a:ea typeface="ＭＳ 明朝" panose="02020609040205080304" pitchFamily="17" charset="-128"/>
              </a:rPr>
              <a:t>年度から区立小学校・学童クラブで受入を開始（非常勤看護師の配置）</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pPr>
              <a:spcBef>
                <a:spcPts val="300"/>
              </a:spcBef>
            </a:pPr>
            <a:r>
              <a:rPr lang="ja-JP" altLang="en-US" sz="1200" dirty="0">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平成</a:t>
            </a:r>
            <a:r>
              <a:rPr lang="en-US" altLang="ja-JP" sz="1200" dirty="0" smtClean="0">
                <a:solidFill>
                  <a:schemeClr val="tx1"/>
                </a:solidFill>
                <a:latin typeface="ＭＳ 明朝" panose="02020609040205080304" pitchFamily="17" charset="-128"/>
                <a:ea typeface="ＭＳ 明朝" panose="02020609040205080304" pitchFamily="17" charset="-128"/>
              </a:rPr>
              <a:t>29</a:t>
            </a:r>
            <a:r>
              <a:rPr lang="ja-JP" altLang="en-US" sz="1200" dirty="0" smtClean="0">
                <a:solidFill>
                  <a:schemeClr val="tx1"/>
                </a:solidFill>
                <a:latin typeface="ＭＳ 明朝" panose="02020609040205080304" pitchFamily="17" charset="-128"/>
                <a:ea typeface="ＭＳ 明朝" panose="02020609040205080304" pitchFamily="17" charset="-128"/>
              </a:rPr>
              <a:t>年度　「練馬区立小中学校・保育園・幼稚園などにおける障害児等支援方針」を策定</a:t>
            </a:r>
            <a:endParaRPr lang="en-US" altLang="ja-JP" sz="1200" dirty="0">
              <a:latin typeface="ＭＳ 明朝" panose="02020609040205080304" pitchFamily="17" charset="-128"/>
              <a:ea typeface="ＭＳ 明朝" panose="02020609040205080304" pitchFamily="17" charset="-128"/>
            </a:endParaRPr>
          </a:p>
          <a:p>
            <a:pPr>
              <a:spcBef>
                <a:spcPts val="300"/>
              </a:spcBef>
            </a:pPr>
            <a:r>
              <a:rPr lang="ja-JP" altLang="en-US" sz="1200" dirty="0" smtClean="0">
                <a:solidFill>
                  <a:schemeClr val="tx1"/>
                </a:solidFill>
                <a:latin typeface="ＭＳ 明朝" panose="02020609040205080304" pitchFamily="17" charset="-128"/>
                <a:ea typeface="ＭＳ 明朝" panose="02020609040205080304" pitchFamily="17" charset="-128"/>
              </a:rPr>
              <a:t>　⇒</a:t>
            </a:r>
            <a:r>
              <a:rPr lang="ja-JP" altLang="en-US" sz="1200" b="1" dirty="0" smtClean="0">
                <a:solidFill>
                  <a:schemeClr val="tx1"/>
                </a:solidFill>
                <a:latin typeface="ＭＳ 明朝" panose="02020609040205080304" pitchFamily="17" charset="-128"/>
                <a:ea typeface="ＭＳ 明朝" panose="02020609040205080304" pitchFamily="17" charset="-128"/>
              </a:rPr>
              <a:t>「たんの吸引」「経管栄養」「導尿」の３行為を規定</a:t>
            </a:r>
            <a:endParaRPr lang="en-US" altLang="ja-JP" sz="1200" b="1" dirty="0" smtClean="0">
              <a:solidFill>
                <a:schemeClr val="tx1"/>
              </a:solidFill>
              <a:latin typeface="ＭＳ 明朝" panose="02020609040205080304" pitchFamily="17" charset="-128"/>
              <a:ea typeface="ＭＳ 明朝" panose="02020609040205080304" pitchFamily="17" charset="-128"/>
            </a:endParaRPr>
          </a:p>
          <a:p>
            <a:pPr>
              <a:spcBef>
                <a:spcPts val="300"/>
              </a:spcBef>
              <a:spcAft>
                <a:spcPts val="300"/>
              </a:spcAft>
            </a:pPr>
            <a:r>
              <a:rPr lang="ja-JP" altLang="en-US" sz="1200" dirty="0">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令和２年度　訪問看護ステーションとの連携により、</a:t>
            </a:r>
            <a:r>
              <a:rPr lang="ja-JP" altLang="en-US" sz="1200" b="1" dirty="0" smtClean="0">
                <a:solidFill>
                  <a:schemeClr val="tx1"/>
                </a:solidFill>
                <a:latin typeface="ＭＳ 明朝" panose="02020609040205080304" pitchFamily="17" charset="-128"/>
                <a:ea typeface="ＭＳ 明朝" panose="02020609040205080304" pitchFamily="17" charset="-128"/>
              </a:rPr>
              <a:t>「血糖値測定・インスリン投与」</a:t>
            </a:r>
            <a:r>
              <a:rPr lang="ja-JP" altLang="en-US" sz="1200" dirty="0" smtClean="0">
                <a:solidFill>
                  <a:schemeClr val="tx1"/>
                </a:solidFill>
                <a:latin typeface="ＭＳ 明朝" panose="02020609040205080304" pitchFamily="17" charset="-128"/>
                <a:ea typeface="ＭＳ 明朝" panose="02020609040205080304" pitchFamily="17" charset="-128"/>
              </a:rPr>
              <a:t>をモデル的に実施</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各学校、園において情報共有の場を設定</a:t>
            </a:r>
            <a:endParaRPr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2" name="ホームベース 1"/>
          <p:cNvSpPr/>
          <p:nvPr/>
        </p:nvSpPr>
        <p:spPr>
          <a:xfrm>
            <a:off x="176766" y="558800"/>
            <a:ext cx="9661501" cy="8091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9407775" y="6508393"/>
            <a:ext cx="414867" cy="307777"/>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５</a:t>
            </a:r>
            <a:endParaRPr kumimoji="1" lang="ja-JP" altLang="en-US" sz="1400" dirty="0">
              <a:latin typeface="メイリオ" panose="020B0604030504040204" pitchFamily="50" charset="-128"/>
              <a:ea typeface="メイリオ" panose="020B0604030504040204" pitchFamily="50" charset="-128"/>
            </a:endParaRPr>
          </a:p>
        </p:txBody>
      </p:sp>
      <p:sp>
        <p:nvSpPr>
          <p:cNvPr id="52" name="対角する 2 つの角を丸めた四角形 51"/>
          <p:cNvSpPr/>
          <p:nvPr/>
        </p:nvSpPr>
        <p:spPr>
          <a:xfrm>
            <a:off x="187608" y="2126005"/>
            <a:ext cx="1916701" cy="291610"/>
          </a:xfrm>
          <a:prstGeom prst="round2DiagRect">
            <a:avLst/>
          </a:prstGeom>
          <a:solidFill>
            <a:srgbClr val="FFFF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200" dirty="0" smtClean="0">
                <a:solidFill>
                  <a:schemeClr val="tx1">
                    <a:lumMod val="95000"/>
                    <a:lumOff val="5000"/>
                  </a:schemeClr>
                </a:solidFill>
                <a:latin typeface="ＭＳ 明朝" panose="02020609040205080304" pitchFamily="17" charset="-128"/>
                <a:ea typeface="ＭＳ 明朝" panose="02020609040205080304" pitchFamily="17" charset="-128"/>
              </a:rPr>
              <a:t>受入から支援までの流れ</a:t>
            </a:r>
            <a:endParaRPr kumimoji="1" lang="ja-JP" altLang="en-US" sz="1200" dirty="0">
              <a:solidFill>
                <a:schemeClr val="tx1">
                  <a:lumMod val="95000"/>
                  <a:lumOff val="5000"/>
                </a:schemeClr>
              </a:solidFill>
              <a:latin typeface="ＭＳ 明朝" panose="02020609040205080304" pitchFamily="17" charset="-128"/>
              <a:ea typeface="ＭＳ 明朝" panose="02020609040205080304" pitchFamily="17" charset="-128"/>
            </a:endParaRPr>
          </a:p>
        </p:txBody>
      </p:sp>
      <p:sp>
        <p:nvSpPr>
          <p:cNvPr id="53" name="楕円 52"/>
          <p:cNvSpPr/>
          <p:nvPr/>
        </p:nvSpPr>
        <p:spPr>
          <a:xfrm>
            <a:off x="654589" y="2527155"/>
            <a:ext cx="844985" cy="519631"/>
          </a:xfrm>
          <a:prstGeom prst="ellipse">
            <a:avLst/>
          </a:prstGeom>
          <a:solidFill>
            <a:srgbClr val="00B0F0">
              <a:alpha val="2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保護者</a:t>
            </a:r>
            <a:endParaRPr kumimoji="1" lang="ja-JP" altLang="en-US" sz="1000" dirty="0">
              <a:solidFill>
                <a:schemeClr val="tx1"/>
              </a:solidFill>
            </a:endParaRPr>
          </a:p>
        </p:txBody>
      </p:sp>
      <p:sp>
        <p:nvSpPr>
          <p:cNvPr id="54" name="右矢印 53"/>
          <p:cNvSpPr/>
          <p:nvPr/>
        </p:nvSpPr>
        <p:spPr>
          <a:xfrm rot="5400000">
            <a:off x="953053" y="3147877"/>
            <a:ext cx="247135" cy="219867"/>
          </a:xfrm>
          <a:prstGeom prst="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596544" y="3448124"/>
            <a:ext cx="903030" cy="328493"/>
          </a:xfrm>
          <a:prstGeom prst="roundRect">
            <a:avLst/>
          </a:prstGeom>
          <a:solidFill>
            <a:schemeClr val="accent6">
              <a:lumMod val="60000"/>
              <a:lumOff val="40000"/>
            </a:schemeClr>
          </a:solidFill>
          <a:ln>
            <a:solidFill>
              <a:srgbClr val="00B05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000" dirty="0" smtClean="0">
                <a:solidFill>
                  <a:schemeClr val="tx1"/>
                </a:solidFill>
              </a:rPr>
              <a:t>教育委員会</a:t>
            </a:r>
            <a:endParaRPr kumimoji="1" lang="ja-JP" altLang="en-US" sz="1000" dirty="0">
              <a:solidFill>
                <a:schemeClr val="tx1"/>
              </a:solidFill>
            </a:endParaRPr>
          </a:p>
        </p:txBody>
      </p:sp>
      <p:sp>
        <p:nvSpPr>
          <p:cNvPr id="56" name="左右矢印 55"/>
          <p:cNvSpPr/>
          <p:nvPr/>
        </p:nvSpPr>
        <p:spPr>
          <a:xfrm rot="5400000">
            <a:off x="907744" y="3906107"/>
            <a:ext cx="337751" cy="205946"/>
          </a:xfrm>
          <a:prstGeom prst="left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角丸四角形 56"/>
          <p:cNvSpPr/>
          <p:nvPr/>
        </p:nvSpPr>
        <p:spPr>
          <a:xfrm>
            <a:off x="596544" y="4269244"/>
            <a:ext cx="911058" cy="328493"/>
          </a:xfrm>
          <a:prstGeom prst="roundRect">
            <a:avLst/>
          </a:prstGeom>
          <a:solidFill>
            <a:schemeClr val="accent4">
              <a:lumMod val="60000"/>
              <a:lumOff val="40000"/>
            </a:schemeClr>
          </a:solidFill>
          <a:ln>
            <a:solidFill>
              <a:srgbClr val="FFC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000" dirty="0" smtClean="0">
                <a:solidFill>
                  <a:schemeClr val="tx1"/>
                </a:solidFill>
              </a:rPr>
              <a:t>園・学校・学童</a:t>
            </a:r>
            <a:endParaRPr kumimoji="1" lang="ja-JP" altLang="en-US" sz="1000" dirty="0">
              <a:solidFill>
                <a:schemeClr val="tx1"/>
              </a:solidFill>
            </a:endParaRPr>
          </a:p>
        </p:txBody>
      </p:sp>
      <p:sp>
        <p:nvSpPr>
          <p:cNvPr id="58" name="右矢印 57"/>
          <p:cNvSpPr/>
          <p:nvPr/>
        </p:nvSpPr>
        <p:spPr>
          <a:xfrm rot="5400000">
            <a:off x="928505" y="4830576"/>
            <a:ext cx="247135" cy="219867"/>
          </a:xfrm>
          <a:prstGeom prst="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596544" y="5210799"/>
            <a:ext cx="903030" cy="425123"/>
          </a:xfrm>
          <a:prstGeom prst="roundRect">
            <a:avLst/>
          </a:prstGeom>
          <a:solidFill>
            <a:srgbClr val="FFFF00"/>
          </a:solidFill>
          <a:ln>
            <a:solidFill>
              <a:schemeClr val="accent4"/>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000" dirty="0" smtClean="0">
                <a:solidFill>
                  <a:schemeClr val="tx1"/>
                </a:solidFill>
              </a:rPr>
              <a:t>医療的ケア利用検討会</a:t>
            </a:r>
            <a:endParaRPr kumimoji="1" lang="ja-JP" altLang="en-US" sz="1000" dirty="0">
              <a:solidFill>
                <a:schemeClr val="tx1"/>
              </a:solidFill>
            </a:endParaRPr>
          </a:p>
        </p:txBody>
      </p:sp>
      <p:sp>
        <p:nvSpPr>
          <p:cNvPr id="60" name="テキスト ボックス 59"/>
          <p:cNvSpPr txBox="1"/>
          <p:nvPr/>
        </p:nvSpPr>
        <p:spPr>
          <a:xfrm>
            <a:off x="1194063" y="3097545"/>
            <a:ext cx="719540" cy="230832"/>
          </a:xfrm>
          <a:prstGeom prst="rect">
            <a:avLst/>
          </a:prstGeom>
          <a:noFill/>
          <a:ln>
            <a:noFill/>
            <a:prstDash val="sysDot"/>
          </a:ln>
        </p:spPr>
        <p:txBody>
          <a:bodyPr wrap="square" rtlCol="0">
            <a:spAutoFit/>
          </a:bodyPr>
          <a:lstStyle/>
          <a:p>
            <a:r>
              <a:rPr kumimoji="1" lang="ja-JP" altLang="en-US" sz="900" dirty="0" smtClean="0">
                <a:latin typeface="ＭＳ Ｐ明朝" panose="02020600040205080304" pitchFamily="18" charset="-128"/>
                <a:ea typeface="ＭＳ Ｐ明朝" panose="02020600040205080304" pitchFamily="18" charset="-128"/>
              </a:rPr>
              <a:t>相談・申請</a:t>
            </a:r>
            <a:endParaRPr kumimoji="1" lang="en-US" altLang="ja-JP" sz="900" dirty="0" smtClean="0">
              <a:latin typeface="ＭＳ Ｐ明朝" panose="02020600040205080304" pitchFamily="18" charset="-128"/>
              <a:ea typeface="ＭＳ Ｐ明朝" panose="02020600040205080304" pitchFamily="18" charset="-128"/>
            </a:endParaRPr>
          </a:p>
        </p:txBody>
      </p:sp>
      <p:sp>
        <p:nvSpPr>
          <p:cNvPr id="61" name="角丸四角形 60"/>
          <p:cNvSpPr/>
          <p:nvPr/>
        </p:nvSpPr>
        <p:spPr>
          <a:xfrm>
            <a:off x="3691686" y="4541969"/>
            <a:ext cx="2481512" cy="2245963"/>
          </a:xfrm>
          <a:prstGeom prst="roundRect">
            <a:avLst/>
          </a:prstGeom>
          <a:no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1228507" y="3917269"/>
            <a:ext cx="672365" cy="230832"/>
          </a:xfrm>
          <a:prstGeom prst="rect">
            <a:avLst/>
          </a:prstGeom>
          <a:noFill/>
          <a:ln>
            <a:noFill/>
            <a:prstDash val="sysDot"/>
          </a:ln>
        </p:spPr>
        <p:txBody>
          <a:bodyPr wrap="square" rtlCol="0">
            <a:spAutoFit/>
          </a:bodyPr>
          <a:lstStyle/>
          <a:p>
            <a:r>
              <a:rPr kumimoji="1" lang="ja-JP" altLang="en-US" sz="900" dirty="0">
                <a:latin typeface="ＭＳ Ｐ明朝" panose="02020600040205080304" pitchFamily="18" charset="-128"/>
                <a:ea typeface="ＭＳ Ｐ明朝" panose="02020600040205080304" pitchFamily="18" charset="-128"/>
              </a:rPr>
              <a:t>調整</a:t>
            </a:r>
            <a:endParaRPr kumimoji="1" lang="en-US" altLang="ja-JP" sz="900" dirty="0" smtClean="0">
              <a:latin typeface="ＭＳ Ｐ明朝" panose="02020600040205080304" pitchFamily="18" charset="-128"/>
              <a:ea typeface="ＭＳ Ｐ明朝" panose="02020600040205080304" pitchFamily="18" charset="-128"/>
            </a:endParaRPr>
          </a:p>
        </p:txBody>
      </p:sp>
      <p:sp>
        <p:nvSpPr>
          <p:cNvPr id="63" name="四角形吹き出し 62"/>
          <p:cNvSpPr/>
          <p:nvPr/>
        </p:nvSpPr>
        <p:spPr>
          <a:xfrm>
            <a:off x="2104309" y="2770972"/>
            <a:ext cx="1246605" cy="653145"/>
          </a:xfrm>
          <a:prstGeom prst="wedgeRectCallout">
            <a:avLst>
              <a:gd name="adj1" fmla="val -72617"/>
              <a:gd name="adj2" fmla="val 1627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ＭＳ Ｐ明朝" panose="02020600040205080304" pitchFamily="18" charset="-128"/>
                <a:ea typeface="ＭＳ Ｐ明朝" panose="02020600040205080304" pitchFamily="18" charset="-128"/>
              </a:rPr>
              <a:t>●子どもの状況の</a:t>
            </a:r>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p>
            <a:r>
              <a:rPr kumimoji="1" lang="ja-JP" altLang="en-US" sz="1000" dirty="0">
                <a:solidFill>
                  <a:schemeClr val="tx1"/>
                </a:solidFill>
                <a:latin typeface="ＭＳ Ｐ明朝" panose="02020600040205080304" pitchFamily="18" charset="-128"/>
                <a:ea typeface="ＭＳ Ｐ明朝" panose="02020600040205080304" pitchFamily="18" charset="-128"/>
              </a:rPr>
              <a:t>　</a:t>
            </a:r>
            <a:r>
              <a:rPr kumimoji="1" lang="ja-JP" altLang="en-US" sz="1000" dirty="0" smtClean="0">
                <a:solidFill>
                  <a:schemeClr val="tx1"/>
                </a:solidFill>
                <a:latin typeface="ＭＳ Ｐ明朝" panose="02020600040205080304" pitchFamily="18" charset="-128"/>
                <a:ea typeface="ＭＳ Ｐ明朝" panose="02020600040205080304" pitchFamily="18" charset="-128"/>
              </a:rPr>
              <a:t>ヒアリング</a:t>
            </a:r>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p>
            <a:r>
              <a:rPr kumimoji="1" lang="ja-JP" altLang="en-US" sz="1000" dirty="0" smtClean="0">
                <a:solidFill>
                  <a:schemeClr val="tx1"/>
                </a:solidFill>
                <a:latin typeface="ＭＳ Ｐ明朝" panose="02020600040205080304" pitchFamily="18" charset="-128"/>
                <a:ea typeface="ＭＳ Ｐ明朝" panose="02020600040205080304" pitchFamily="18" charset="-128"/>
              </a:rPr>
              <a:t>●主治医の指示書</a:t>
            </a:r>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p>
            <a:r>
              <a:rPr kumimoji="1" lang="ja-JP" altLang="en-US" sz="1000" dirty="0">
                <a:solidFill>
                  <a:schemeClr val="tx1"/>
                </a:solidFill>
                <a:latin typeface="ＭＳ Ｐ明朝" panose="02020600040205080304" pitchFamily="18" charset="-128"/>
                <a:ea typeface="ＭＳ Ｐ明朝" panose="02020600040205080304" pitchFamily="18" charset="-128"/>
              </a:rPr>
              <a:t>　</a:t>
            </a:r>
            <a:r>
              <a:rPr kumimoji="1" lang="ja-JP" altLang="en-US" sz="1000" dirty="0" smtClean="0">
                <a:solidFill>
                  <a:schemeClr val="tx1"/>
                </a:solidFill>
                <a:latin typeface="ＭＳ Ｐ明朝" panose="02020600040205080304" pitchFamily="18" charset="-128"/>
                <a:ea typeface="ＭＳ Ｐ明朝" panose="02020600040205080304" pitchFamily="18" charset="-128"/>
              </a:rPr>
              <a:t>等の確認</a:t>
            </a:r>
            <a:r>
              <a:rPr kumimoji="1" lang="ja-JP" altLang="en-US" sz="1000" dirty="0">
                <a:solidFill>
                  <a:schemeClr val="tx1"/>
                </a:solidFill>
                <a:latin typeface="ＭＳ Ｐ明朝" panose="02020600040205080304" pitchFamily="18" charset="-128"/>
                <a:ea typeface="ＭＳ Ｐ明朝" panose="02020600040205080304" pitchFamily="18" charset="-128"/>
              </a:rPr>
              <a:t>　</a:t>
            </a:r>
            <a:r>
              <a:rPr kumimoji="1" lang="ja-JP" altLang="en-US" sz="1000" dirty="0" smtClean="0">
                <a:solidFill>
                  <a:schemeClr val="tx1"/>
                </a:solidFill>
                <a:latin typeface="ＭＳ Ｐ明朝" panose="02020600040205080304" pitchFamily="18" charset="-128"/>
                <a:ea typeface="ＭＳ Ｐ明朝" panose="02020600040205080304" pitchFamily="18" charset="-128"/>
              </a:rPr>
              <a:t>　など</a:t>
            </a:r>
            <a:endParaRPr kumimoji="1" lang="ja-JP" altLang="en-US" sz="1000" dirty="0">
              <a:solidFill>
                <a:schemeClr val="tx1"/>
              </a:solidFill>
              <a:latin typeface="ＭＳ Ｐ明朝" panose="02020600040205080304" pitchFamily="18" charset="-128"/>
              <a:ea typeface="ＭＳ Ｐ明朝" panose="02020600040205080304" pitchFamily="18" charset="-128"/>
            </a:endParaRPr>
          </a:p>
        </p:txBody>
      </p:sp>
      <p:sp>
        <p:nvSpPr>
          <p:cNvPr id="64" name="四角形吹き出し 63"/>
          <p:cNvSpPr/>
          <p:nvPr/>
        </p:nvSpPr>
        <p:spPr>
          <a:xfrm>
            <a:off x="1803766" y="3821953"/>
            <a:ext cx="1547148" cy="783342"/>
          </a:xfrm>
          <a:prstGeom prst="wedgeRectCallout">
            <a:avLst>
              <a:gd name="adj1" fmla="val -64114"/>
              <a:gd name="adj2" fmla="val -2508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ＭＳ Ｐ明朝" panose="02020600040205080304" pitchFamily="18" charset="-128"/>
                <a:ea typeface="ＭＳ Ｐ明朝" panose="02020600040205080304" pitchFamily="18" charset="-128"/>
              </a:rPr>
              <a:t>●受入可能か</a:t>
            </a:r>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p>
            <a:r>
              <a:rPr kumimoji="1" lang="ja-JP" altLang="en-US" sz="1000" dirty="0" smtClean="0">
                <a:solidFill>
                  <a:schemeClr val="tx1"/>
                </a:solidFill>
                <a:latin typeface="ＭＳ Ｐ明朝" panose="02020600040205080304" pitchFamily="18" charset="-128"/>
                <a:ea typeface="ＭＳ Ｐ明朝" panose="02020600040205080304" pitchFamily="18" charset="-128"/>
              </a:rPr>
              <a:t>●支援員（看護師・訪看）　</a:t>
            </a:r>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p>
            <a:r>
              <a:rPr kumimoji="1" lang="ja-JP" altLang="en-US" sz="1000" dirty="0">
                <a:solidFill>
                  <a:schemeClr val="tx1"/>
                </a:solidFill>
                <a:latin typeface="ＭＳ Ｐ明朝" panose="02020600040205080304" pitchFamily="18" charset="-128"/>
                <a:ea typeface="ＭＳ Ｐ明朝" panose="02020600040205080304" pitchFamily="18" charset="-128"/>
              </a:rPr>
              <a:t>　</a:t>
            </a:r>
            <a:r>
              <a:rPr kumimoji="1" lang="ja-JP" altLang="en-US" sz="1000" dirty="0" smtClean="0">
                <a:solidFill>
                  <a:schemeClr val="tx1"/>
                </a:solidFill>
                <a:latin typeface="ＭＳ Ｐ明朝" panose="02020600040205080304" pitchFamily="18" charset="-128"/>
                <a:ea typeface="ＭＳ Ｐ明朝" panose="02020600040205080304" pitchFamily="18" charset="-128"/>
              </a:rPr>
              <a:t>の確保</a:t>
            </a:r>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p>
            <a:r>
              <a:rPr kumimoji="1" lang="ja-JP" altLang="en-US" sz="1000" dirty="0" smtClean="0">
                <a:solidFill>
                  <a:schemeClr val="tx1"/>
                </a:solidFill>
                <a:latin typeface="ＭＳ Ｐ明朝" panose="02020600040205080304" pitchFamily="18" charset="-128"/>
                <a:ea typeface="ＭＳ Ｐ明朝" panose="02020600040205080304" pitchFamily="18" charset="-128"/>
              </a:rPr>
              <a:t>●子どもの状況について</a:t>
            </a:r>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a:solidFill>
                  <a:schemeClr val="tx1"/>
                </a:solidFill>
                <a:latin typeface="ＭＳ Ｐ明朝" panose="02020600040205080304" pitchFamily="18" charset="-128"/>
                <a:ea typeface="ＭＳ Ｐ明朝" panose="02020600040205080304" pitchFamily="18" charset="-128"/>
              </a:rPr>
              <a:t>　</a:t>
            </a:r>
            <a:r>
              <a:rPr kumimoji="1" lang="ja-JP" altLang="en-US" sz="1000" dirty="0" smtClean="0">
                <a:solidFill>
                  <a:schemeClr val="tx1"/>
                </a:solidFill>
                <a:latin typeface="ＭＳ Ｐ明朝" panose="02020600040205080304" pitchFamily="18" charset="-128"/>
                <a:ea typeface="ＭＳ Ｐ明朝" panose="02020600040205080304" pitchFamily="18" charset="-128"/>
              </a:rPr>
              <a:t>の情報共有　　　　など</a:t>
            </a:r>
            <a:endParaRPr kumimoji="1" lang="ja-JP" altLang="en-US" sz="1000" dirty="0">
              <a:solidFill>
                <a:schemeClr val="tx1"/>
              </a:solidFill>
              <a:latin typeface="ＭＳ Ｐ明朝" panose="02020600040205080304" pitchFamily="18" charset="-128"/>
              <a:ea typeface="ＭＳ Ｐ明朝" panose="02020600040205080304" pitchFamily="18" charset="-128"/>
            </a:endParaRPr>
          </a:p>
        </p:txBody>
      </p:sp>
      <p:sp>
        <p:nvSpPr>
          <p:cNvPr id="65" name="四角形吹き出し 64"/>
          <p:cNvSpPr/>
          <p:nvPr/>
        </p:nvSpPr>
        <p:spPr>
          <a:xfrm>
            <a:off x="1697708" y="5209005"/>
            <a:ext cx="1653206" cy="783342"/>
          </a:xfrm>
          <a:prstGeom prst="wedgeRectCallout">
            <a:avLst>
              <a:gd name="adj1" fmla="val -61428"/>
              <a:gd name="adj2" fmla="val -28244"/>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ＭＳ Ｐ明朝" panose="02020600040205080304" pitchFamily="18" charset="-128"/>
                <a:ea typeface="ＭＳ Ｐ明朝" panose="02020600040205080304" pitchFamily="18" charset="-128"/>
              </a:rPr>
              <a:t>●合議による受入可否の決定（安全確保を確認）</a:t>
            </a:r>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p>
            <a:r>
              <a:rPr kumimoji="1" lang="ja-JP" altLang="en-US" sz="1000" dirty="0" smtClean="0">
                <a:solidFill>
                  <a:schemeClr val="tx1"/>
                </a:solidFill>
                <a:latin typeface="ＭＳ Ｐ明朝" panose="02020600040205080304" pitchFamily="18" charset="-128"/>
                <a:ea typeface="ＭＳ Ｐ明朝" panose="02020600040205080304" pitchFamily="18" charset="-128"/>
              </a:rPr>
              <a:t>構成員：校医、園医、看護師、校長・園長等関係教職員、関係各課職員　　など</a:t>
            </a:r>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p:txBody>
      </p:sp>
      <p:sp>
        <p:nvSpPr>
          <p:cNvPr id="66" name="対角する 2 つの角を丸めた四角形 65"/>
          <p:cNvSpPr/>
          <p:nvPr/>
        </p:nvSpPr>
        <p:spPr>
          <a:xfrm>
            <a:off x="4017076" y="2115776"/>
            <a:ext cx="1791364" cy="285209"/>
          </a:xfrm>
          <a:prstGeom prst="round2DiagRect">
            <a:avLst/>
          </a:prstGeom>
          <a:solidFill>
            <a:srgbClr val="FFFF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200" dirty="0" smtClean="0">
                <a:solidFill>
                  <a:schemeClr val="tx1">
                    <a:lumMod val="95000"/>
                    <a:lumOff val="5000"/>
                  </a:schemeClr>
                </a:solidFill>
                <a:latin typeface="ＭＳ 明朝" panose="02020609040205080304" pitchFamily="17" charset="-128"/>
                <a:ea typeface="ＭＳ 明朝" panose="02020609040205080304" pitchFamily="17" charset="-128"/>
              </a:rPr>
              <a:t>支援の実施、情報共有</a:t>
            </a:r>
            <a:endParaRPr kumimoji="1" lang="ja-JP" altLang="en-US" sz="1200" dirty="0">
              <a:solidFill>
                <a:schemeClr val="tx1">
                  <a:lumMod val="95000"/>
                  <a:lumOff val="5000"/>
                </a:schemeClr>
              </a:solidFill>
              <a:latin typeface="ＭＳ 明朝" panose="02020609040205080304" pitchFamily="17" charset="-128"/>
              <a:ea typeface="ＭＳ 明朝" panose="02020609040205080304" pitchFamily="17" charset="-128"/>
            </a:endParaRPr>
          </a:p>
        </p:txBody>
      </p:sp>
      <p:sp>
        <p:nvSpPr>
          <p:cNvPr id="67" name="楕円 66"/>
          <p:cNvSpPr/>
          <p:nvPr/>
        </p:nvSpPr>
        <p:spPr>
          <a:xfrm>
            <a:off x="4066589" y="2552923"/>
            <a:ext cx="846169" cy="390768"/>
          </a:xfrm>
          <a:prstGeom prst="ellipse">
            <a:avLst/>
          </a:prstGeom>
          <a:solidFill>
            <a:srgbClr val="00B0F0">
              <a:alpha val="2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看護師</a:t>
            </a:r>
          </a:p>
        </p:txBody>
      </p:sp>
      <p:sp>
        <p:nvSpPr>
          <p:cNvPr id="68" name="楕円 67"/>
          <p:cNvSpPr/>
          <p:nvPr/>
        </p:nvSpPr>
        <p:spPr>
          <a:xfrm>
            <a:off x="5057062" y="2536369"/>
            <a:ext cx="638632" cy="394721"/>
          </a:xfrm>
          <a:prstGeom prst="ellipse">
            <a:avLst/>
          </a:prstGeom>
          <a:solidFill>
            <a:srgbClr val="00B0F0">
              <a:alpha val="20000"/>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訪看</a:t>
            </a:r>
          </a:p>
        </p:txBody>
      </p:sp>
      <p:sp>
        <p:nvSpPr>
          <p:cNvPr id="69" name="楕円 68"/>
          <p:cNvSpPr/>
          <p:nvPr/>
        </p:nvSpPr>
        <p:spPr>
          <a:xfrm>
            <a:off x="4236080" y="3270609"/>
            <a:ext cx="1353355" cy="820832"/>
          </a:xfrm>
          <a:prstGeom prst="ellipse">
            <a:avLst/>
          </a:prstGeom>
          <a:solidFill>
            <a:srgbClr val="FF0000">
              <a:alpha val="2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医療的</a:t>
            </a:r>
            <a:r>
              <a:rPr kumimoji="1" lang="ja-JP" altLang="en-US" sz="1000" dirty="0" smtClean="0">
                <a:solidFill>
                  <a:schemeClr val="tx1"/>
                </a:solidFill>
              </a:rPr>
              <a:t>ケア児</a:t>
            </a:r>
            <a:endParaRPr kumimoji="1" lang="ja-JP" altLang="en-US" sz="1000" dirty="0">
              <a:solidFill>
                <a:schemeClr val="tx1"/>
              </a:solidFill>
            </a:endParaRPr>
          </a:p>
        </p:txBody>
      </p:sp>
      <p:sp>
        <p:nvSpPr>
          <p:cNvPr id="70" name="右矢印 69"/>
          <p:cNvSpPr/>
          <p:nvPr/>
        </p:nvSpPr>
        <p:spPr>
          <a:xfrm rot="5400000">
            <a:off x="4819439" y="4214182"/>
            <a:ext cx="250184" cy="225059"/>
          </a:xfrm>
          <a:prstGeom prst="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4961528" y="2987200"/>
            <a:ext cx="890914" cy="230832"/>
          </a:xfrm>
          <a:prstGeom prst="rect">
            <a:avLst/>
          </a:prstGeom>
          <a:noFill/>
          <a:ln>
            <a:noFill/>
            <a:prstDash val="sysDot"/>
          </a:ln>
        </p:spPr>
        <p:txBody>
          <a:bodyPr wrap="square" rtlCol="0">
            <a:spAutoFit/>
          </a:bodyPr>
          <a:lstStyle/>
          <a:p>
            <a:r>
              <a:rPr kumimoji="1" lang="ja-JP" altLang="en-US" sz="900" dirty="0" smtClean="0">
                <a:latin typeface="ＭＳ Ｐ明朝" panose="02020600040205080304" pitchFamily="18" charset="-128"/>
                <a:ea typeface="ＭＳ Ｐ明朝" panose="02020600040205080304" pitchFamily="18" charset="-128"/>
              </a:rPr>
              <a:t>支援の実施</a:t>
            </a:r>
            <a:endParaRPr kumimoji="1" lang="en-US" altLang="ja-JP" sz="900" dirty="0" smtClean="0">
              <a:latin typeface="ＭＳ Ｐ明朝" panose="02020600040205080304" pitchFamily="18" charset="-128"/>
              <a:ea typeface="ＭＳ Ｐ明朝" panose="02020600040205080304" pitchFamily="18" charset="-128"/>
            </a:endParaRPr>
          </a:p>
        </p:txBody>
      </p:sp>
      <p:sp>
        <p:nvSpPr>
          <p:cNvPr id="72" name="右矢印 71"/>
          <p:cNvSpPr/>
          <p:nvPr/>
        </p:nvSpPr>
        <p:spPr>
          <a:xfrm rot="5249923">
            <a:off x="4792568" y="2987445"/>
            <a:ext cx="247135" cy="219867"/>
          </a:xfrm>
          <a:prstGeom prst="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4279275" y="4541969"/>
            <a:ext cx="1266963" cy="328493"/>
          </a:xfrm>
          <a:prstGeom prst="roundRect">
            <a:avLst/>
          </a:prstGeom>
          <a:solidFill>
            <a:schemeClr val="accent4">
              <a:lumMod val="60000"/>
              <a:lumOff val="40000"/>
            </a:schemeClr>
          </a:solidFill>
          <a:ln>
            <a:solidFill>
              <a:srgbClr val="FFC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000" dirty="0" smtClean="0">
                <a:solidFill>
                  <a:schemeClr val="tx1"/>
                </a:solidFill>
              </a:rPr>
              <a:t>連携支援会議</a:t>
            </a:r>
            <a:endParaRPr kumimoji="1" lang="ja-JP" altLang="en-US" sz="1000" dirty="0">
              <a:solidFill>
                <a:schemeClr val="tx1"/>
              </a:solidFill>
            </a:endParaRPr>
          </a:p>
        </p:txBody>
      </p:sp>
      <p:sp>
        <p:nvSpPr>
          <p:cNvPr id="74" name="テキスト ボックス 73"/>
          <p:cNvSpPr txBox="1"/>
          <p:nvPr/>
        </p:nvSpPr>
        <p:spPr>
          <a:xfrm>
            <a:off x="3852862" y="4940509"/>
            <a:ext cx="2426846" cy="1785104"/>
          </a:xfrm>
          <a:prstGeom prst="rect">
            <a:avLst/>
          </a:prstGeom>
          <a:noFill/>
          <a:ln>
            <a:noFill/>
            <a:prstDash val="sysDot"/>
          </a:ln>
        </p:spPr>
        <p:txBody>
          <a:bodyPr wrap="square" rtlCol="0">
            <a:spAutoFit/>
          </a:bodyPr>
          <a:lstStyle/>
          <a:p>
            <a:r>
              <a:rPr kumimoji="1" lang="ja-JP" altLang="en-US" sz="1000" dirty="0">
                <a:latin typeface="ＭＳ Ｐ明朝" panose="02020600040205080304" pitchFamily="18" charset="-128"/>
                <a:ea typeface="ＭＳ Ｐ明朝" panose="02020600040205080304" pitchFamily="18" charset="-128"/>
              </a:rPr>
              <a:t>医療的</a:t>
            </a:r>
            <a:r>
              <a:rPr kumimoji="1" lang="ja-JP" altLang="en-US" sz="1000" dirty="0" smtClean="0">
                <a:latin typeface="ＭＳ Ｐ明朝" panose="02020600040205080304" pitchFamily="18" charset="-128"/>
                <a:ea typeface="ＭＳ Ｐ明朝" panose="02020600040205080304" pitchFamily="18" charset="-128"/>
              </a:rPr>
              <a:t>ケア児の様子・支援の状況等について関係者による情報共有を各学校（園）で実施</a:t>
            </a:r>
            <a:endParaRPr kumimoji="1" lang="en-US" altLang="ja-JP" sz="1000" dirty="0" smtClean="0">
              <a:latin typeface="ＭＳ Ｐ明朝" panose="02020600040205080304" pitchFamily="18" charset="-128"/>
              <a:ea typeface="ＭＳ Ｐ明朝" panose="02020600040205080304" pitchFamily="18" charset="-128"/>
            </a:endParaRPr>
          </a:p>
          <a:p>
            <a:r>
              <a:rPr kumimoji="1" lang="ja-JP" altLang="en-US" sz="1000" dirty="0" smtClean="0">
                <a:latin typeface="ＭＳ Ｐ明朝" panose="02020600040205080304" pitchFamily="18" charset="-128"/>
                <a:ea typeface="ＭＳ Ｐ明朝" panose="02020600040205080304" pitchFamily="18" charset="-128"/>
              </a:rPr>
              <a:t>●構成員：保護者、校医・園医、看護師、</a:t>
            </a:r>
            <a:endParaRPr kumimoji="1"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校（園・館）長、事務局職員</a:t>
            </a:r>
            <a:endParaRPr kumimoji="1" lang="en-US" altLang="ja-JP" sz="1000" dirty="0" smtClean="0">
              <a:latin typeface="ＭＳ Ｐ明朝" panose="02020600040205080304" pitchFamily="18" charset="-128"/>
              <a:ea typeface="ＭＳ Ｐ明朝" panose="02020600040205080304" pitchFamily="18" charset="-128"/>
            </a:endParaRPr>
          </a:p>
          <a:p>
            <a:r>
              <a:rPr kumimoji="1" lang="ja-JP" altLang="en-US" sz="1000" dirty="0" smtClean="0">
                <a:latin typeface="ＭＳ Ｐ明朝" panose="02020600040205080304" pitchFamily="18" charset="-128"/>
                <a:ea typeface="ＭＳ Ｐ明朝" panose="02020600040205080304" pitchFamily="18" charset="-128"/>
              </a:rPr>
              <a:t>●実施数：少なくとも年に２回は実施。</a:t>
            </a:r>
            <a:endParaRPr kumimoji="1" lang="en-US" altLang="ja-JP" sz="1000" dirty="0" smtClean="0">
              <a:latin typeface="ＭＳ Ｐ明朝" panose="02020600040205080304" pitchFamily="18" charset="-128"/>
              <a:ea typeface="ＭＳ Ｐ明朝" panose="02020600040205080304" pitchFamily="18" charset="-128"/>
            </a:endParaRPr>
          </a:p>
          <a:p>
            <a:r>
              <a:rPr kumimoji="1" lang="ja-JP" altLang="en-US" sz="1000" dirty="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　　　　　</a:t>
            </a:r>
            <a:r>
              <a:rPr kumimoji="1" lang="ja-JP" altLang="en-US" sz="1000" dirty="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処置内容が変わった場合は、</a:t>
            </a:r>
            <a:endParaRPr kumimoji="1"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必ず実施</a:t>
            </a:r>
            <a:endParaRPr kumimoji="1" lang="en-US" altLang="ja-JP" sz="1000" dirty="0" smtClean="0">
              <a:latin typeface="ＭＳ Ｐ明朝" panose="02020600040205080304" pitchFamily="18" charset="-128"/>
              <a:ea typeface="ＭＳ Ｐ明朝" panose="02020600040205080304" pitchFamily="18" charset="-128"/>
            </a:endParaRPr>
          </a:p>
          <a:p>
            <a:r>
              <a:rPr kumimoji="1" lang="ja-JP" altLang="en-US" sz="1000" dirty="0" smtClean="0">
                <a:latin typeface="ＭＳ Ｐ明朝" panose="02020600040205080304" pitchFamily="18" charset="-128"/>
                <a:ea typeface="ＭＳ Ｐ明朝" panose="02020600040205080304" pitchFamily="18" charset="-128"/>
              </a:rPr>
              <a:t>●内   容：医療的ケア児に関する情報共　</a:t>
            </a:r>
            <a:endParaRPr kumimoji="1"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有、支援内 容、医学的所見など</a:t>
            </a:r>
            <a:endParaRPr kumimoji="1"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の確認</a:t>
            </a:r>
            <a:endParaRPr kumimoji="1" lang="ja-JP" altLang="en-US" sz="1000" dirty="0">
              <a:latin typeface="ＭＳ Ｐ明朝" panose="02020600040205080304" pitchFamily="18" charset="-128"/>
              <a:ea typeface="ＭＳ Ｐ明朝" panose="02020600040205080304" pitchFamily="18" charset="-128"/>
            </a:endParaRPr>
          </a:p>
        </p:txBody>
      </p:sp>
      <p:sp>
        <p:nvSpPr>
          <p:cNvPr id="75" name="角丸四角形 74"/>
          <p:cNvSpPr/>
          <p:nvPr/>
        </p:nvSpPr>
        <p:spPr>
          <a:xfrm>
            <a:off x="507838" y="3368537"/>
            <a:ext cx="1074394" cy="1337679"/>
          </a:xfrm>
          <a:prstGeom prst="roundRect">
            <a:avLst/>
          </a:prstGeom>
          <a:noFill/>
          <a:ln>
            <a:solidFill>
              <a:schemeClr val="tx1">
                <a:lumMod val="85000"/>
                <a:lumOff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右矢印 75"/>
          <p:cNvSpPr/>
          <p:nvPr/>
        </p:nvSpPr>
        <p:spPr>
          <a:xfrm rot="5400000">
            <a:off x="921467" y="5796278"/>
            <a:ext cx="247135" cy="219867"/>
          </a:xfrm>
          <a:prstGeom prst="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角丸四角形 76"/>
          <p:cNvSpPr/>
          <p:nvPr/>
        </p:nvSpPr>
        <p:spPr>
          <a:xfrm>
            <a:off x="3966211" y="2490950"/>
            <a:ext cx="1943314" cy="1653068"/>
          </a:xfrm>
          <a:prstGeom prst="roundRect">
            <a:avLst/>
          </a:prstGeom>
          <a:noFill/>
          <a:ln>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421338" y="6194386"/>
            <a:ext cx="1310562" cy="30254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支援開始</a:t>
            </a:r>
            <a:endParaRPr kumimoji="1" lang="ja-JP" altLang="en-US" sz="1000" dirty="0">
              <a:solidFill>
                <a:schemeClr val="tx1"/>
              </a:solidFill>
            </a:endParaRPr>
          </a:p>
        </p:txBody>
      </p:sp>
      <p:pic>
        <p:nvPicPr>
          <p:cNvPr id="79" name="図 78"/>
          <p:cNvPicPr>
            <a:picLocks noChangeAspect="1"/>
          </p:cNvPicPr>
          <p:nvPr/>
        </p:nvPicPr>
        <p:blipFill>
          <a:blip r:embed="rId2"/>
          <a:stretch>
            <a:fillRect/>
          </a:stretch>
        </p:blipFill>
        <p:spPr>
          <a:xfrm>
            <a:off x="6816574" y="2786379"/>
            <a:ext cx="2011435" cy="2153014"/>
          </a:xfrm>
          <a:prstGeom prst="rect">
            <a:avLst/>
          </a:prstGeom>
        </p:spPr>
      </p:pic>
      <p:cxnSp>
        <p:nvCxnSpPr>
          <p:cNvPr id="80" name="直線矢印コネクタ 79"/>
          <p:cNvCxnSpPr/>
          <p:nvPr/>
        </p:nvCxnSpPr>
        <p:spPr>
          <a:xfrm>
            <a:off x="5808440" y="3107862"/>
            <a:ext cx="829132" cy="0"/>
          </a:xfrm>
          <a:prstGeom prst="straightConnector1">
            <a:avLst/>
          </a:prstGeom>
          <a:ln w="127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6173197" y="2135999"/>
            <a:ext cx="3521299" cy="553998"/>
          </a:xfrm>
          <a:prstGeom prst="rect">
            <a:avLst/>
          </a:prstGeom>
          <a:noFill/>
        </p:spPr>
        <p:txBody>
          <a:bodyPr wrap="square" rtlCol="0">
            <a:spAutoFit/>
          </a:bodyPr>
          <a:lstStyle/>
          <a:p>
            <a:r>
              <a:rPr kumimoji="1" lang="ja-JP" altLang="en-US" sz="1000" dirty="0" smtClean="0">
                <a:latin typeface="ＭＳ 明朝" panose="02020609040205080304" pitchFamily="17" charset="-128"/>
                <a:ea typeface="ＭＳ 明朝" panose="02020609040205080304" pitchFamily="17" charset="-128"/>
              </a:rPr>
              <a:t>区で実施している４つの医療行為（モデル実施含）は、学校等に通う医療的ケア児が必要とする医療行為の約７割を占める。</a:t>
            </a:r>
            <a:endParaRPr kumimoji="1" lang="en-US" altLang="ja-JP" sz="1000" dirty="0">
              <a:latin typeface="ＭＳ 明朝" panose="02020609040205080304" pitchFamily="17" charset="-128"/>
              <a:ea typeface="ＭＳ 明朝" panose="02020609040205080304" pitchFamily="17" charset="-128"/>
            </a:endParaRPr>
          </a:p>
        </p:txBody>
      </p:sp>
      <p:sp>
        <p:nvSpPr>
          <p:cNvPr id="82" name="テキスト ボックス 81"/>
          <p:cNvSpPr txBox="1"/>
          <p:nvPr/>
        </p:nvSpPr>
        <p:spPr>
          <a:xfrm>
            <a:off x="6786545" y="5139902"/>
            <a:ext cx="2621230" cy="400110"/>
          </a:xfrm>
          <a:prstGeom prst="rect">
            <a:avLst/>
          </a:prstGeom>
          <a:noFill/>
        </p:spPr>
        <p:txBody>
          <a:bodyPr wrap="none" rtlCol="0">
            <a:spAutoFit/>
          </a:bodyPr>
          <a:lstStyle/>
          <a:p>
            <a:r>
              <a:rPr kumimoji="1" lang="en-US" altLang="ja-JP" sz="1000" dirty="0" smtClean="0"/>
              <a:t>※</a:t>
            </a:r>
            <a:r>
              <a:rPr kumimoji="1" lang="ja-JP" altLang="en-US" sz="1000" dirty="0" smtClean="0"/>
              <a:t>上記行為のほか、重複して医療的ケアを</a:t>
            </a:r>
            <a:endParaRPr kumimoji="1" lang="en-US" altLang="ja-JP" sz="1000" dirty="0" smtClean="0"/>
          </a:p>
          <a:p>
            <a:r>
              <a:rPr kumimoji="1" lang="ja-JP" altLang="en-US" sz="1000" dirty="0" smtClean="0"/>
              <a:t>必要とする児童・生徒あり</a:t>
            </a:r>
            <a:endParaRPr kumimoji="1" lang="ja-JP" altLang="en-US" sz="1000" dirty="0"/>
          </a:p>
        </p:txBody>
      </p:sp>
    </p:spTree>
    <p:extLst>
      <p:ext uri="{BB962C8B-B14F-4D97-AF65-F5344CB8AC3E}">
        <p14:creationId xmlns:p14="http://schemas.microsoft.com/office/powerpoint/2010/main" val="1960682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48048" y="1637524"/>
            <a:ext cx="2125364" cy="345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医療的ケアの実施期間</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graphicFrame>
        <p:nvGraphicFramePr>
          <p:cNvPr id="6" name="グラフ 5"/>
          <p:cNvGraphicFramePr>
            <a:graphicFrameLocks/>
          </p:cNvGraphicFramePr>
          <p:nvPr>
            <p:extLst>
              <p:ext uri="{D42A27DB-BD31-4B8C-83A1-F6EECF244321}">
                <p14:modId xmlns:p14="http://schemas.microsoft.com/office/powerpoint/2010/main" val="938294844"/>
              </p:ext>
            </p:extLst>
          </p:nvPr>
        </p:nvGraphicFramePr>
        <p:xfrm>
          <a:off x="-601103" y="2391143"/>
          <a:ext cx="41529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208004" y="2131187"/>
            <a:ext cx="2405451" cy="600164"/>
          </a:xfrm>
          <a:prstGeom prst="rect">
            <a:avLst/>
          </a:prstGeom>
          <a:noFill/>
        </p:spPr>
        <p:txBody>
          <a:bodyPr wrap="square" rtlCol="0">
            <a:spAutoFit/>
          </a:bodyPr>
          <a:lstStyle/>
          <a:p>
            <a:r>
              <a:rPr kumimoji="1" lang="ja-JP" altLang="en-US" sz="1100" dirty="0" smtClean="0">
                <a:latin typeface="ＭＳ 明朝" panose="02020609040205080304" pitchFamily="17" charset="-128"/>
                <a:ea typeface="ＭＳ 明朝" panose="02020609040205080304" pitchFamily="17" charset="-128"/>
              </a:rPr>
              <a:t>医療的ケアの実施期間は１～２年が最も多い。受入当初から継続となっている子どももいる。</a:t>
            </a:r>
            <a:endParaRPr kumimoji="1" lang="ja-JP" altLang="en-US" sz="1100" dirty="0">
              <a:latin typeface="ＭＳ 明朝" panose="02020609040205080304" pitchFamily="17" charset="-128"/>
              <a:ea typeface="ＭＳ 明朝" panose="02020609040205080304" pitchFamily="17" charset="-128"/>
            </a:endParaRPr>
          </a:p>
        </p:txBody>
      </p:sp>
      <p:sp>
        <p:nvSpPr>
          <p:cNvPr id="8" name="角丸四角形 7"/>
          <p:cNvSpPr/>
          <p:nvPr/>
        </p:nvSpPr>
        <p:spPr>
          <a:xfrm>
            <a:off x="3588865" y="1651546"/>
            <a:ext cx="1966269" cy="345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現在困っていること</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393990" y="2082236"/>
            <a:ext cx="2694294" cy="1938992"/>
          </a:xfrm>
          <a:prstGeom prst="rect">
            <a:avLst/>
          </a:prstGeom>
          <a:noFill/>
        </p:spPr>
        <p:txBody>
          <a:bodyPr wrap="square" rtlCol="0">
            <a:spAutoFit/>
          </a:bodyPr>
          <a:lstStyle/>
          <a:p>
            <a:pPr>
              <a:spcBef>
                <a:spcPts val="600"/>
              </a:spcBef>
            </a:pPr>
            <a:r>
              <a:rPr kumimoji="1" lang="ja-JP" altLang="en-US" sz="1100" dirty="0" smtClean="0">
                <a:latin typeface="ＭＳ 明朝" panose="02020609040205080304" pitchFamily="17" charset="-128"/>
                <a:ea typeface="ＭＳ 明朝" panose="02020609040205080304" pitchFamily="17" charset="-128"/>
              </a:rPr>
              <a:t>●「利用する保育園・幼稚園・学校へ</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の利便性」について複数の回答あり</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「家から遠く、車で通園することが多く負担である」</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en-US" altLang="ja-JP" sz="1100" dirty="0" smtClean="0">
                <a:latin typeface="ＭＳ 明朝" panose="02020609040205080304" pitchFamily="17" charset="-128"/>
                <a:ea typeface="ＭＳ 明朝" panose="02020609040205080304" pitchFamily="17" charset="-128"/>
              </a:rPr>
              <a:t>※</a:t>
            </a:r>
            <a:r>
              <a:rPr kumimoji="1" lang="ja-JP" altLang="en-US" sz="1100" dirty="0" smtClean="0">
                <a:latin typeface="ＭＳ 明朝" panose="02020609040205080304" pitchFamily="17" charset="-128"/>
                <a:ea typeface="ＭＳ 明朝" panose="02020609040205080304" pitchFamily="17" charset="-128"/>
              </a:rPr>
              <a:t>現状</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保育園利用者３名の通園距離</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en-US" altLang="ja-JP" sz="1100" dirty="0" smtClean="0">
                <a:latin typeface="ＭＳ 明朝" panose="02020609040205080304" pitchFamily="17" charset="-128"/>
                <a:ea typeface="ＭＳ 明朝" panose="02020609040205080304" pitchFamily="17" charset="-128"/>
              </a:rPr>
              <a:t>3.4km</a:t>
            </a:r>
            <a:r>
              <a:rPr kumimoji="1" lang="ja-JP" altLang="en-US" sz="1100" dirty="0">
                <a:latin typeface="ＭＳ 明朝" panose="02020609040205080304" pitchFamily="17" charset="-128"/>
                <a:ea typeface="ＭＳ 明朝" panose="02020609040205080304" pitchFamily="17" charset="-128"/>
              </a:rPr>
              <a:t>／</a:t>
            </a:r>
            <a:r>
              <a:rPr kumimoji="1" lang="en-US" altLang="ja-JP" sz="1100" dirty="0">
                <a:latin typeface="ＭＳ 明朝" panose="02020609040205080304" pitchFamily="17" charset="-128"/>
                <a:ea typeface="ＭＳ 明朝" panose="02020609040205080304" pitchFamily="17" charset="-128"/>
              </a:rPr>
              <a:t>2.8km</a:t>
            </a:r>
            <a:r>
              <a:rPr kumimoji="1" lang="ja-JP" altLang="en-US" sz="1100" dirty="0">
                <a:latin typeface="ＭＳ 明朝" panose="02020609040205080304" pitchFamily="17" charset="-128"/>
                <a:ea typeface="ＭＳ 明朝" panose="02020609040205080304" pitchFamily="17" charset="-128"/>
              </a:rPr>
              <a:t>／</a:t>
            </a:r>
            <a:r>
              <a:rPr kumimoji="1" lang="en-US" altLang="ja-JP" sz="1100" dirty="0" smtClean="0">
                <a:latin typeface="ＭＳ 明朝" panose="02020609040205080304" pitchFamily="17" charset="-128"/>
                <a:ea typeface="ＭＳ 明朝" panose="02020609040205080304" pitchFamily="17" charset="-128"/>
              </a:rPr>
              <a:t>2.2km</a:t>
            </a: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幼稚園利用者２名の通園距離</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３ｋｍ／７ｋｍ</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smtClean="0">
              <a:latin typeface="メイリオ" panose="020B0604030504040204" pitchFamily="50" charset="-128"/>
              <a:ea typeface="メイリオ" panose="020B0604030504040204" pitchFamily="50" charset="-128"/>
            </a:endParaRPr>
          </a:p>
        </p:txBody>
      </p:sp>
      <p:sp>
        <p:nvSpPr>
          <p:cNvPr id="10" name="角丸四角形 9"/>
          <p:cNvSpPr/>
          <p:nvPr/>
        </p:nvSpPr>
        <p:spPr>
          <a:xfrm>
            <a:off x="6670588" y="1632453"/>
            <a:ext cx="2572265" cy="345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遠足や宿泊行事への参加意向</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6605199" y="2055999"/>
            <a:ext cx="2703042" cy="1277273"/>
          </a:xfrm>
          <a:prstGeom prst="rect">
            <a:avLst/>
          </a:prstGeom>
          <a:noFill/>
        </p:spPr>
        <p:txBody>
          <a:bodyPr wrap="square" rtlCol="0">
            <a:spAutoFit/>
          </a:bodyPr>
          <a:lstStyle/>
          <a:p>
            <a:r>
              <a:rPr kumimoji="1" lang="ja-JP" altLang="en-US" sz="1100" dirty="0" smtClean="0">
                <a:latin typeface="ＭＳ 明朝" panose="02020609040205080304" pitchFamily="17" charset="-128"/>
                <a:ea typeface="ＭＳ 明朝" panose="02020609040205080304" pitchFamily="17" charset="-128"/>
              </a:rPr>
              <a:t>●遠足や宿泊行事への参加意向は約７割</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と高い。</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●「参加は考えていない」と回答した方</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はいなかった。</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●その他の意見として、宿泊先の設備</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（エレベーター、介護用ベッドなど）</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を整えることが優先との意見あり。</a:t>
            </a:r>
            <a:endParaRPr kumimoji="1" lang="ja-JP" altLang="en-US" sz="1100" dirty="0">
              <a:latin typeface="ＭＳ 明朝" panose="02020609040205080304" pitchFamily="17" charset="-128"/>
              <a:ea typeface="ＭＳ 明朝" panose="02020609040205080304" pitchFamily="17" charset="-128"/>
            </a:endParaRPr>
          </a:p>
        </p:txBody>
      </p:sp>
      <p:graphicFrame>
        <p:nvGraphicFramePr>
          <p:cNvPr id="13" name="グラフ 12"/>
          <p:cNvGraphicFramePr>
            <a:graphicFrameLocks/>
          </p:cNvGraphicFramePr>
          <p:nvPr>
            <p:extLst/>
          </p:nvPr>
        </p:nvGraphicFramePr>
        <p:xfrm>
          <a:off x="-443297" y="2830073"/>
          <a:ext cx="41529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グラフ 13"/>
          <p:cNvGraphicFramePr>
            <a:graphicFrameLocks/>
          </p:cNvGraphicFramePr>
          <p:nvPr>
            <p:extLst/>
          </p:nvPr>
        </p:nvGraphicFramePr>
        <p:xfrm>
          <a:off x="5334000" y="3557939"/>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5" name="テキスト ボックス 14"/>
          <p:cNvSpPr txBox="1"/>
          <p:nvPr/>
        </p:nvSpPr>
        <p:spPr>
          <a:xfrm>
            <a:off x="176765" y="297123"/>
            <a:ext cx="6791301" cy="338554"/>
          </a:xfrm>
          <a:prstGeom prst="rect">
            <a:avLst/>
          </a:prstGeom>
          <a:noFill/>
          <a:ln w="28575">
            <a:no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５</a:t>
            </a:r>
            <a:r>
              <a:rPr kumimoji="1" lang="ja-JP" altLang="en-US" sz="160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医療的ケア児保護者のニーズ</a:t>
            </a:r>
            <a:endParaRPr kumimoji="1" lang="ja-JP" altLang="en-US" sz="1600" dirty="0">
              <a:latin typeface="メイリオ" panose="020B0604030504040204" pitchFamily="50" charset="-128"/>
              <a:ea typeface="メイリオ" panose="020B0604030504040204" pitchFamily="50" charset="-128"/>
            </a:endParaRPr>
          </a:p>
        </p:txBody>
      </p:sp>
      <p:sp>
        <p:nvSpPr>
          <p:cNvPr id="16" name="ホームベース 15"/>
          <p:cNvSpPr/>
          <p:nvPr/>
        </p:nvSpPr>
        <p:spPr>
          <a:xfrm>
            <a:off x="176766" y="558800"/>
            <a:ext cx="9661501" cy="8091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76764" y="773845"/>
            <a:ext cx="9645877" cy="461665"/>
          </a:xfrm>
          <a:prstGeom prst="rect">
            <a:avLst/>
          </a:prstGeom>
          <a:noFill/>
          <a:ln>
            <a:solidFill>
              <a:srgbClr val="00B0F0"/>
            </a:solidFill>
          </a:ln>
        </p:spPr>
        <p:txBody>
          <a:bodyPr wrap="square" rtlCol="0">
            <a:spAutoFit/>
          </a:bodyPr>
          <a:lstStyle/>
          <a:p>
            <a:r>
              <a:rPr lang="ja-JP" altLang="en-US" sz="1200" dirty="0" smtClean="0">
                <a:latin typeface="ＭＳ 明朝" panose="02020609040205080304" pitchFamily="17" charset="-128"/>
                <a:ea typeface="ＭＳ 明朝" panose="02020609040205080304" pitchFamily="17" charset="-128"/>
              </a:rPr>
              <a:t>◇令和４年、区立学校・保育園に在籍</a:t>
            </a:r>
            <a:r>
              <a:rPr lang="ja-JP" altLang="en-US" sz="1200" dirty="0" err="1" smtClean="0">
                <a:latin typeface="ＭＳ 明朝" panose="02020609040205080304" pitchFamily="17" charset="-128"/>
                <a:ea typeface="ＭＳ 明朝" panose="02020609040205080304" pitchFamily="17" charset="-128"/>
              </a:rPr>
              <a:t>すつ</a:t>
            </a:r>
            <a:r>
              <a:rPr lang="ja-JP" altLang="en-US" sz="1200" dirty="0" smtClean="0">
                <a:latin typeface="ＭＳ 明朝" panose="02020609040205080304" pitchFamily="17" charset="-128"/>
                <a:ea typeface="ＭＳ 明朝" panose="02020609040205080304" pitchFamily="17" charset="-128"/>
              </a:rPr>
              <a:t>医ケア児の</a:t>
            </a:r>
            <a:r>
              <a:rPr lang="ja-JP" altLang="en-US" sz="1200" dirty="0">
                <a:latin typeface="ＭＳ 明朝" panose="02020609040205080304" pitchFamily="17" charset="-128"/>
                <a:ea typeface="ＭＳ 明朝" panose="02020609040205080304" pitchFamily="17" charset="-128"/>
              </a:rPr>
              <a:t>保護者に対し、現在の困りごと、将来の自立などについてアンケートを実施</a:t>
            </a:r>
            <a:r>
              <a:rPr lang="ja-JP" altLang="en-US" sz="1200" dirty="0" smtClean="0">
                <a:latin typeface="ＭＳ 明朝" panose="02020609040205080304" pitchFamily="17" charset="-128"/>
                <a:ea typeface="ＭＳ 明朝" panose="02020609040205080304" pitchFamily="17" charset="-128"/>
              </a:rPr>
              <a:t>した。</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回収率</a:t>
            </a:r>
            <a:r>
              <a:rPr lang="en-US" altLang="ja-JP" sz="1200" dirty="0">
                <a:latin typeface="ＭＳ 明朝" panose="02020609040205080304" pitchFamily="17" charset="-128"/>
                <a:ea typeface="ＭＳ 明朝" panose="02020609040205080304" pitchFamily="17" charset="-128"/>
              </a:rPr>
              <a:t>93</a:t>
            </a:r>
            <a:r>
              <a:rPr lang="ja-JP" altLang="en-US" sz="1200" dirty="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a:t>
            </a:r>
            <a:endParaRPr lang="en-US" altLang="ja-JP" sz="1200" dirty="0">
              <a:latin typeface="ＭＳ 明朝" panose="02020609040205080304" pitchFamily="17" charset="-128"/>
              <a:ea typeface="ＭＳ 明朝" panose="02020609040205080304" pitchFamily="17" charset="-128"/>
            </a:endParaRPr>
          </a:p>
        </p:txBody>
      </p:sp>
      <p:sp>
        <p:nvSpPr>
          <p:cNvPr id="18" name="テキスト ボックス 17"/>
          <p:cNvSpPr txBox="1"/>
          <p:nvPr/>
        </p:nvSpPr>
        <p:spPr>
          <a:xfrm>
            <a:off x="9407775" y="6508393"/>
            <a:ext cx="414867"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６</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19219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65670" y="962021"/>
            <a:ext cx="2378676" cy="345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自立に向けた支援について</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65670" y="1456195"/>
            <a:ext cx="2405451" cy="600164"/>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将来的</a:t>
            </a:r>
            <a:r>
              <a:rPr kumimoji="1" lang="ja-JP" altLang="en-US" sz="1100" dirty="0" smtClean="0">
                <a:latin typeface="ＭＳ 明朝" panose="02020609040205080304" pitchFamily="17" charset="-128"/>
                <a:ea typeface="ＭＳ 明朝" panose="02020609040205080304" pitchFamily="17" charset="-128"/>
              </a:rPr>
              <a:t>に自身で医療的ケアを行えるような支援を望んでいる保護者が多い。</a:t>
            </a:r>
            <a:endParaRPr kumimoji="1" lang="ja-JP" altLang="en-US" sz="1100" dirty="0">
              <a:latin typeface="ＭＳ 明朝" panose="02020609040205080304" pitchFamily="17" charset="-128"/>
              <a:ea typeface="ＭＳ 明朝" panose="02020609040205080304" pitchFamily="17" charset="-128"/>
            </a:endParaRPr>
          </a:p>
        </p:txBody>
      </p:sp>
      <p:sp>
        <p:nvSpPr>
          <p:cNvPr id="8" name="テキスト ボックス 7"/>
          <p:cNvSpPr txBox="1"/>
          <p:nvPr/>
        </p:nvSpPr>
        <p:spPr>
          <a:xfrm>
            <a:off x="341869" y="4292903"/>
            <a:ext cx="2405451" cy="1615827"/>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a:t>
            </a:r>
            <a:r>
              <a:rPr kumimoji="1" lang="ja-JP" altLang="en-US" sz="1100" dirty="0" smtClean="0">
                <a:latin typeface="ＭＳ 明朝" panose="02020609040205080304" pitchFamily="17" charset="-128"/>
                <a:ea typeface="ＭＳ 明朝" panose="02020609040205080304" pitchFamily="17" charset="-128"/>
              </a:rPr>
              <a:t>意見</a:t>
            </a:r>
            <a:r>
              <a:rPr kumimoji="1" lang="ja-JP" altLang="en-US" sz="1100" dirty="0">
                <a:latin typeface="ＭＳ 明朝" panose="02020609040205080304" pitchFamily="17" charset="-128"/>
                <a:ea typeface="ＭＳ 明朝" panose="02020609040205080304" pitchFamily="17" charset="-128"/>
              </a:rPr>
              <a:t>）</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●小学校では自身で吸引できるよ</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err="1" smtClean="0">
                <a:latin typeface="ＭＳ 明朝" panose="02020609040205080304" pitchFamily="17" charset="-128"/>
                <a:ea typeface="ＭＳ 明朝" panose="02020609040205080304" pitchFamily="17" charset="-128"/>
              </a:rPr>
              <a:t>うに</a:t>
            </a:r>
            <a:r>
              <a:rPr kumimoji="1" lang="ja-JP" altLang="en-US" sz="1100" dirty="0" smtClean="0">
                <a:latin typeface="ＭＳ 明朝" panose="02020609040205080304" pitchFamily="17" charset="-128"/>
                <a:ea typeface="ＭＳ 明朝" panose="02020609040205080304" pitchFamily="17" charset="-128"/>
              </a:rPr>
              <a:t>なってもらいたい。</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●自身でできるようになっても</a:t>
            </a:r>
            <a:r>
              <a:rPr kumimoji="1" lang="ja-JP" altLang="en-US" sz="1100" dirty="0" err="1" smtClean="0">
                <a:latin typeface="ＭＳ 明朝" panose="02020609040205080304" pitchFamily="17" charset="-128"/>
                <a:ea typeface="ＭＳ 明朝" panose="02020609040205080304" pitchFamily="17" charset="-128"/>
              </a:rPr>
              <a:t>ら</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いたいが、</a:t>
            </a:r>
            <a:r>
              <a:rPr kumimoji="1" lang="ja-JP" altLang="en-US" sz="1100" dirty="0">
                <a:latin typeface="ＭＳ 明朝" panose="02020609040205080304" pitchFamily="17" charset="-128"/>
                <a:ea typeface="ＭＳ 明朝" panose="02020609040205080304" pitchFamily="17" charset="-128"/>
              </a:rPr>
              <a:t>処置</a:t>
            </a:r>
            <a:r>
              <a:rPr kumimoji="1" lang="ja-JP" altLang="en-US" sz="1100" dirty="0" smtClean="0">
                <a:latin typeface="ＭＳ 明朝" panose="02020609040205080304" pitchFamily="17" charset="-128"/>
                <a:ea typeface="ＭＳ 明朝" panose="02020609040205080304" pitchFamily="17" charset="-128"/>
              </a:rPr>
              <a:t>場所（トイレ</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等）のプライバシー配慮がほし　</a:t>
            </a:r>
            <a:r>
              <a:rPr kumimoji="1" lang="ja-JP" altLang="en-US" sz="1100" dirty="0" smtClean="0">
                <a:solidFill>
                  <a:schemeClr val="bg1"/>
                </a:solidFill>
                <a:latin typeface="ＭＳ 明朝" panose="02020609040205080304" pitchFamily="17" charset="-128"/>
                <a:ea typeface="ＭＳ 明朝" panose="02020609040205080304" pitchFamily="17" charset="-128"/>
              </a:rPr>
              <a:t>〇</a:t>
            </a:r>
            <a:r>
              <a:rPr kumimoji="1" lang="ja-JP" altLang="en-US" sz="1100" dirty="0" smtClean="0">
                <a:latin typeface="ＭＳ 明朝" panose="02020609040205080304" pitchFamily="17" charset="-128"/>
                <a:ea typeface="ＭＳ 明朝" panose="02020609040205080304" pitchFamily="17" charset="-128"/>
              </a:rPr>
              <a:t>い。いじめなどの心配がある。</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●子どものペースで自立していく</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ことが一番大切である。</a:t>
            </a:r>
            <a:endParaRPr kumimoji="1" lang="ja-JP" altLang="en-US" sz="1100" dirty="0">
              <a:latin typeface="ＭＳ 明朝" panose="02020609040205080304" pitchFamily="17" charset="-128"/>
              <a:ea typeface="ＭＳ 明朝" panose="02020609040205080304" pitchFamily="17" charset="-128"/>
            </a:endParaRPr>
          </a:p>
        </p:txBody>
      </p:sp>
      <p:sp>
        <p:nvSpPr>
          <p:cNvPr id="9" name="角丸四角形 8"/>
          <p:cNvSpPr/>
          <p:nvPr/>
        </p:nvSpPr>
        <p:spPr>
          <a:xfrm>
            <a:off x="3175000" y="957203"/>
            <a:ext cx="3017108" cy="345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就学や進学の際に行政に望む支援</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3175000" y="1335805"/>
            <a:ext cx="6595076" cy="2323713"/>
          </a:xfrm>
          <a:prstGeom prst="rect">
            <a:avLst/>
          </a:prstGeom>
          <a:noFill/>
        </p:spPr>
        <p:txBody>
          <a:bodyPr wrap="square" rtlCol="0">
            <a:spAutoFit/>
          </a:bodyPr>
          <a:lstStyle/>
          <a:p>
            <a:r>
              <a:rPr kumimoji="1" lang="ja-JP" altLang="en-US" sz="1100" dirty="0" smtClean="0">
                <a:latin typeface="ＭＳ 明朝" panose="02020609040205080304" pitchFamily="17" charset="-128"/>
                <a:ea typeface="ＭＳ 明朝" panose="02020609040205080304" pitchFamily="17" charset="-128"/>
              </a:rPr>
              <a:t>医療的ケア児の入園や就学にかかる相談先や園・学校等において実施している支援内容の周知の充実を求める意見が多</a:t>
            </a:r>
            <a:r>
              <a:rPr kumimoji="1" lang="ja-JP" altLang="en-US" sz="1100" dirty="0">
                <a:latin typeface="ＭＳ 明朝" panose="02020609040205080304" pitchFamily="17" charset="-128"/>
                <a:ea typeface="ＭＳ 明朝" panose="02020609040205080304" pitchFamily="17" charset="-128"/>
              </a:rPr>
              <a:t>い</a:t>
            </a:r>
            <a:r>
              <a:rPr kumimoji="1" lang="ja-JP" altLang="en-US" sz="1100" dirty="0" smtClean="0">
                <a:latin typeface="ＭＳ 明朝" panose="02020609040205080304" pitchFamily="17" charset="-128"/>
                <a:ea typeface="ＭＳ 明朝" panose="02020609040205080304" pitchFamily="17" charset="-128"/>
              </a:rPr>
              <a:t>。</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（主な意見）</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●小学校に進学した後のケアは誰がしてくれるのか。仕事をやめなくてはいけないのか不安。</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●就学時にどのような進路があるのか分からない。就学に関する情報がなく不安。</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●いつから、どのように、どこに相談したらいいのか分からない。窓口を分かりやすくしてほしい。</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●医ケア児になった時点で就学等の情報を知っていたらここまで不安になることはなかった。</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●下の学年の子との交流もできるとうれしい。</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●学童での医ケア児の枠の基準をもう少し考えてほしい。状況に応じて受入人数を増やしてほしい。</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●学校の先生も医ケア児に対する理解を深めてもらいたい。</a:t>
            </a:r>
            <a:endParaRPr kumimoji="1" lang="en-US" altLang="ja-JP" sz="1100" dirty="0" smtClean="0">
              <a:latin typeface="ＭＳ 明朝" panose="02020609040205080304" pitchFamily="17" charset="-128"/>
              <a:ea typeface="ＭＳ 明朝" panose="02020609040205080304" pitchFamily="17" charset="-128"/>
            </a:endParaRPr>
          </a:p>
        </p:txBody>
      </p:sp>
      <p:sp>
        <p:nvSpPr>
          <p:cNvPr id="11" name="角丸四角形 10"/>
          <p:cNvSpPr/>
          <p:nvPr/>
        </p:nvSpPr>
        <p:spPr>
          <a:xfrm>
            <a:off x="3175000" y="4089709"/>
            <a:ext cx="2506362" cy="345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その他、区に期待すること</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3175000" y="4665975"/>
            <a:ext cx="6866240" cy="1000274"/>
          </a:xfrm>
          <a:prstGeom prst="rect">
            <a:avLst/>
          </a:prstGeom>
          <a:noFill/>
        </p:spPr>
        <p:txBody>
          <a:bodyPr wrap="square" rtlCol="0">
            <a:spAutoFit/>
          </a:bodyPr>
          <a:lstStyle/>
          <a:p>
            <a:r>
              <a:rPr kumimoji="1" lang="ja-JP" altLang="en-US" sz="1100" dirty="0" smtClean="0">
                <a:latin typeface="ＭＳ 明朝" panose="02020609040205080304" pitchFamily="17" charset="-128"/>
                <a:ea typeface="ＭＳ 明朝" panose="02020609040205080304" pitchFamily="17" charset="-128"/>
              </a:rPr>
              <a:t>（主な意見）</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●同じケアを受けている子ども、保護者の交流できる場所を作ってもらいたい。</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●ピアカウンセリングをお願いしたい。</a:t>
            </a:r>
            <a:endParaRPr kumimoji="1" lang="en-US" altLang="ja-JP" sz="1100" dirty="0" smtClean="0">
              <a:latin typeface="ＭＳ 明朝" panose="02020609040205080304" pitchFamily="17" charset="-128"/>
              <a:ea typeface="ＭＳ 明朝" panose="02020609040205080304" pitchFamily="17" charset="-128"/>
            </a:endParaRPr>
          </a:p>
          <a:p>
            <a:pPr>
              <a:spcBef>
                <a:spcPts val="600"/>
              </a:spcBef>
            </a:pPr>
            <a:r>
              <a:rPr kumimoji="1" lang="ja-JP" altLang="en-US" sz="1100" dirty="0" smtClean="0">
                <a:latin typeface="ＭＳ 明朝" panose="02020609040205080304" pitchFamily="17" charset="-128"/>
                <a:ea typeface="ＭＳ 明朝" panose="02020609040205080304" pitchFamily="17" charset="-128"/>
              </a:rPr>
              <a:t>●重度心身障害児への支援は見受けられるが、それに当たらない「動ける医ケア児」は疎外感を感じる。</a:t>
            </a:r>
            <a:endParaRPr kumimoji="1" lang="en-US" altLang="ja-JP" sz="1100" dirty="0" smtClean="0">
              <a:latin typeface="ＭＳ 明朝" panose="02020609040205080304" pitchFamily="17" charset="-128"/>
              <a:ea typeface="ＭＳ 明朝" panose="02020609040205080304" pitchFamily="17" charset="-128"/>
            </a:endParaRPr>
          </a:p>
        </p:txBody>
      </p:sp>
      <p:graphicFrame>
        <p:nvGraphicFramePr>
          <p:cNvPr id="13" name="グラフ 12"/>
          <p:cNvGraphicFramePr>
            <a:graphicFrameLocks/>
          </p:cNvGraphicFramePr>
          <p:nvPr>
            <p:extLst/>
          </p:nvPr>
        </p:nvGraphicFramePr>
        <p:xfrm>
          <a:off x="0" y="2035878"/>
          <a:ext cx="3639066" cy="2148020"/>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3"/>
          <p:cNvSpPr txBox="1"/>
          <p:nvPr/>
        </p:nvSpPr>
        <p:spPr>
          <a:xfrm>
            <a:off x="176765" y="297123"/>
            <a:ext cx="6791301" cy="338554"/>
          </a:xfrm>
          <a:prstGeom prst="rect">
            <a:avLst/>
          </a:prstGeom>
          <a:noFill/>
          <a:ln w="28575">
            <a:no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５</a:t>
            </a:r>
            <a:r>
              <a:rPr kumimoji="1" lang="ja-JP" altLang="en-US" sz="160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医療的ケア児保護者のニーズ</a:t>
            </a:r>
            <a:endParaRPr kumimoji="1" lang="ja-JP" altLang="en-US" sz="1600" dirty="0">
              <a:latin typeface="メイリオ" panose="020B0604030504040204" pitchFamily="50" charset="-128"/>
              <a:ea typeface="メイリオ" panose="020B0604030504040204" pitchFamily="50" charset="-128"/>
            </a:endParaRPr>
          </a:p>
        </p:txBody>
      </p:sp>
      <p:sp>
        <p:nvSpPr>
          <p:cNvPr id="15" name="ホームベース 14"/>
          <p:cNvSpPr/>
          <p:nvPr/>
        </p:nvSpPr>
        <p:spPr>
          <a:xfrm>
            <a:off x="176766" y="558800"/>
            <a:ext cx="9661501" cy="8091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9407775" y="6508393"/>
            <a:ext cx="414867"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７</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9404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6765" y="297123"/>
            <a:ext cx="6791301" cy="338554"/>
          </a:xfrm>
          <a:prstGeom prst="rect">
            <a:avLst/>
          </a:prstGeom>
          <a:noFill/>
          <a:ln w="28575">
            <a:noFill/>
          </a:ln>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６</a:t>
            </a:r>
            <a:r>
              <a:rPr kumimoji="1" lang="ja-JP" altLang="en-US" sz="160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医療的ケア児への支援の拡充に向けての課題整理</a:t>
            </a:r>
            <a:endParaRPr kumimoji="1" lang="ja-JP" altLang="en-US" sz="1600" dirty="0">
              <a:latin typeface="メイリオ" panose="020B0604030504040204" pitchFamily="50" charset="-128"/>
              <a:ea typeface="メイリオ" panose="020B0604030504040204" pitchFamily="50" charset="-128"/>
            </a:endParaRPr>
          </a:p>
        </p:txBody>
      </p:sp>
      <p:sp>
        <p:nvSpPr>
          <p:cNvPr id="3" name="ホームベース 2"/>
          <p:cNvSpPr/>
          <p:nvPr/>
        </p:nvSpPr>
        <p:spPr>
          <a:xfrm>
            <a:off x="176766" y="558800"/>
            <a:ext cx="9661501" cy="80910"/>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76765" y="773845"/>
            <a:ext cx="9472950" cy="507831"/>
          </a:xfrm>
          <a:prstGeom prst="rect">
            <a:avLst/>
          </a:prstGeom>
          <a:noFill/>
          <a:ln>
            <a:solidFill>
              <a:srgbClr val="00B0F0"/>
            </a:solidFill>
          </a:ln>
        </p:spPr>
        <p:txBody>
          <a:bodyPr wrap="square" rtlCol="0">
            <a:spAutoFit/>
          </a:bodyPr>
          <a:lstStyle/>
          <a:p>
            <a:pPr>
              <a:lnSpc>
                <a:spcPts val="1800"/>
              </a:lnSpc>
              <a:spcBef>
                <a:spcPts val="1800"/>
              </a:spcBef>
            </a:pPr>
            <a:r>
              <a:rPr lang="ja-JP" altLang="en-US" sz="1200" dirty="0" smtClean="0">
                <a:latin typeface="ＭＳ 明朝" panose="02020609040205080304" pitchFamily="17" charset="-128"/>
                <a:ea typeface="ＭＳ 明朝" panose="02020609040205080304" pitchFamily="17" charset="-128"/>
              </a:rPr>
              <a:t>◇区は国に先駆け、医療的ケア児への支援を実施してきた。今後は、「医療的ケア児及びその家族に対する支援に関する法律」の</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趣旨、保護者からの要望を踏まえ、支援の充実を図る必要がある。</a:t>
            </a:r>
            <a:endParaRPr lang="en-US" altLang="ja-JP" sz="1200" dirty="0">
              <a:latin typeface="ＭＳ 明朝" panose="02020609040205080304" pitchFamily="17" charset="-128"/>
              <a:ea typeface="ＭＳ 明朝" panose="02020609040205080304" pitchFamily="17" charset="-128"/>
            </a:endParaRPr>
          </a:p>
        </p:txBody>
      </p:sp>
      <p:sp>
        <p:nvSpPr>
          <p:cNvPr id="5" name="テキスト ボックス 4"/>
          <p:cNvSpPr txBox="1"/>
          <p:nvPr/>
        </p:nvSpPr>
        <p:spPr>
          <a:xfrm>
            <a:off x="9407775" y="6508393"/>
            <a:ext cx="414867"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８</a:t>
            </a:r>
            <a:endParaRPr kumimoji="1" lang="ja-JP" altLang="en-US" sz="1400" dirty="0">
              <a:latin typeface="メイリオ" panose="020B0604030504040204" pitchFamily="50" charset="-128"/>
              <a:ea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72364123"/>
              </p:ext>
            </p:extLst>
          </p:nvPr>
        </p:nvGraphicFramePr>
        <p:xfrm>
          <a:off x="1571565" y="1775470"/>
          <a:ext cx="6243168" cy="4872514"/>
        </p:xfrm>
        <a:graphic>
          <a:graphicData uri="http://schemas.openxmlformats.org/drawingml/2006/table">
            <a:tbl>
              <a:tblPr firstRow="1" bandRow="1">
                <a:tableStyleId>{073A0DAA-6AF3-43AB-8588-CEC1D06C72B9}</a:tableStyleId>
              </a:tblPr>
              <a:tblGrid>
                <a:gridCol w="274013">
                  <a:extLst>
                    <a:ext uri="{9D8B030D-6E8A-4147-A177-3AD203B41FA5}">
                      <a16:colId xmlns:a16="http://schemas.microsoft.com/office/drawing/2014/main" val="2140459843"/>
                    </a:ext>
                  </a:extLst>
                </a:gridCol>
                <a:gridCol w="1506623">
                  <a:extLst>
                    <a:ext uri="{9D8B030D-6E8A-4147-A177-3AD203B41FA5}">
                      <a16:colId xmlns:a16="http://schemas.microsoft.com/office/drawing/2014/main" val="23368340"/>
                    </a:ext>
                  </a:extLst>
                </a:gridCol>
                <a:gridCol w="4462532">
                  <a:extLst>
                    <a:ext uri="{9D8B030D-6E8A-4147-A177-3AD203B41FA5}">
                      <a16:colId xmlns:a16="http://schemas.microsoft.com/office/drawing/2014/main" val="3286110089"/>
                    </a:ext>
                  </a:extLst>
                </a:gridCol>
              </a:tblGrid>
              <a:tr h="299620">
                <a:tc>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kumimoji="1" lang="ja-JP" altLang="en-US" sz="1050" b="0" dirty="0" smtClean="0">
                          <a:solidFill>
                            <a:schemeClr val="tx1"/>
                          </a:solidFill>
                          <a:latin typeface="ＭＳ 明朝" panose="02020609040205080304" pitchFamily="17" charset="-128"/>
                          <a:ea typeface="ＭＳ 明朝" panose="02020609040205080304" pitchFamily="17" charset="-128"/>
                        </a:rPr>
                        <a:t>法が求める主な支援</a:t>
                      </a:r>
                      <a:endParaRPr kumimoji="1" lang="ja-JP" altLang="en-US" sz="1050" b="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lnSpc>
                          <a:spcPct val="150000"/>
                        </a:lnSpc>
                      </a:pPr>
                      <a:r>
                        <a:rPr kumimoji="1" lang="ja-JP" altLang="en-US" sz="1050" b="0" dirty="0" smtClean="0">
                          <a:solidFill>
                            <a:schemeClr val="tx1"/>
                          </a:solidFill>
                          <a:latin typeface="ＭＳ 明朝" panose="02020609040205080304" pitchFamily="17" charset="-128"/>
                          <a:ea typeface="ＭＳ 明朝" panose="02020609040205080304" pitchFamily="17" charset="-128"/>
                        </a:rPr>
                        <a:t>区の現状と課題</a:t>
                      </a:r>
                      <a:endParaRPr kumimoji="1" lang="ja-JP" altLang="en-US" sz="1050" b="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609268518"/>
                  </a:ext>
                </a:extLst>
              </a:tr>
              <a:tr h="1638369">
                <a:tc>
                  <a:txBody>
                    <a:bodyPr/>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１</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dirty="0" smtClean="0">
                          <a:solidFill>
                            <a:schemeClr val="tx1"/>
                          </a:solidFill>
                          <a:latin typeface="ＭＳ 明朝" panose="02020609040205080304" pitchFamily="17" charset="-128"/>
                          <a:ea typeface="ＭＳ 明朝" panose="02020609040205080304" pitchFamily="17" charset="-128"/>
                        </a:rPr>
                        <a:t>相談支援体制の整備</a:t>
                      </a:r>
                      <a:endParaRPr kumimoji="1" lang="ja-JP" altLang="en-US" sz="1050" b="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r>
                        <a:rPr kumimoji="1" lang="ja-JP" altLang="en-US" sz="1050" b="0" dirty="0" smtClean="0">
                          <a:solidFill>
                            <a:schemeClr val="tx1"/>
                          </a:solidFill>
                          <a:latin typeface="ＭＳ 明朝" panose="02020609040205080304" pitchFamily="17" charset="-128"/>
                          <a:ea typeface="ＭＳ 明朝" panose="02020609040205080304" pitchFamily="17" charset="-128"/>
                        </a:rPr>
                        <a:t>現状</a:t>
                      </a:r>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r>
                        <a:rPr kumimoji="1" lang="ja-JP" altLang="en-US" sz="1050" b="0" dirty="0" smtClean="0">
                          <a:solidFill>
                            <a:schemeClr val="tx1"/>
                          </a:solidFill>
                          <a:latin typeface="ＭＳ 明朝" panose="02020609040205080304" pitchFamily="17" charset="-128"/>
                          <a:ea typeface="ＭＳ 明朝" panose="02020609040205080304" pitchFamily="17" charset="-128"/>
                        </a:rPr>
                        <a:t>医療的ケア児に関する相談は各所管で実施</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dirty="0" smtClean="0">
                          <a:solidFill>
                            <a:schemeClr val="tx1"/>
                          </a:solidFill>
                          <a:latin typeface="ＭＳ 明朝" panose="02020609040205080304" pitchFamily="17" charset="-128"/>
                          <a:ea typeface="ＭＳ 明朝" panose="02020609040205080304" pitchFamily="17" charset="-128"/>
                        </a:rPr>
                        <a:t>（区民の声）</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dirty="0" smtClean="0">
                          <a:solidFill>
                            <a:schemeClr val="tx1"/>
                          </a:solidFill>
                          <a:latin typeface="ＭＳ 明朝" panose="02020609040205080304" pitchFamily="17" charset="-128"/>
                          <a:ea typeface="ＭＳ 明朝" panose="02020609040205080304" pitchFamily="17" charset="-128"/>
                        </a:rPr>
                        <a:t> 「周りに医療的ケア児を持つ保護者がいないため、悩みを話せる場が</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dirty="0" smtClean="0">
                          <a:solidFill>
                            <a:schemeClr val="tx1"/>
                          </a:solidFill>
                          <a:latin typeface="ＭＳ 明朝" panose="02020609040205080304" pitchFamily="17" charset="-128"/>
                          <a:ea typeface="ＭＳ 明朝" panose="02020609040205080304" pitchFamily="17" charset="-128"/>
                        </a:rPr>
                        <a:t>　 少ない」</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baseline="0" dirty="0" smtClean="0">
                          <a:solidFill>
                            <a:schemeClr val="tx1"/>
                          </a:solidFill>
                          <a:latin typeface="ＭＳ 明朝" panose="02020609040205080304" pitchFamily="17" charset="-128"/>
                          <a:ea typeface="ＭＳ 明朝" panose="02020609040205080304" pitchFamily="17" charset="-128"/>
                        </a:rPr>
                        <a:t> </a:t>
                      </a:r>
                      <a:r>
                        <a:rPr kumimoji="1" lang="ja-JP" altLang="en-US" sz="1050" b="0" dirty="0" smtClean="0">
                          <a:solidFill>
                            <a:schemeClr val="tx1"/>
                          </a:solidFill>
                          <a:latin typeface="ＭＳ 明朝" panose="02020609040205080304" pitchFamily="17" charset="-128"/>
                          <a:ea typeface="ＭＳ 明朝" panose="02020609040205080304" pitchFamily="17" charset="-128"/>
                        </a:rPr>
                        <a:t>「どこに相談して良いか分からない」</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dirty="0" smtClean="0">
                          <a:solidFill>
                            <a:schemeClr val="tx1"/>
                          </a:solidFill>
                          <a:latin typeface="ＭＳ 明朝" panose="02020609040205080304" pitchFamily="17" charset="-128"/>
                          <a:ea typeface="ＭＳ 明朝" panose="02020609040205080304" pitchFamily="17" charset="-128"/>
                        </a:rPr>
                        <a:t>　　→相談に至っていない区民がいる可能性がある</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r>
                        <a:rPr kumimoji="1" lang="ja-JP" altLang="en-US" sz="1050" b="0" dirty="0" smtClean="0">
                          <a:solidFill>
                            <a:schemeClr val="tx1"/>
                          </a:solidFill>
                          <a:latin typeface="ＭＳ 明朝" panose="02020609040205080304" pitchFamily="17" charset="-128"/>
                          <a:ea typeface="ＭＳ 明朝" panose="02020609040205080304" pitchFamily="17" charset="-128"/>
                        </a:rPr>
                        <a:t>課題</a:t>
                      </a:r>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p>
                    <a:p>
                      <a:r>
                        <a:rPr kumimoji="1" lang="ja-JP" altLang="en-US" sz="1050" b="0" dirty="0" smtClean="0">
                          <a:solidFill>
                            <a:schemeClr val="tx1"/>
                          </a:solidFill>
                          <a:latin typeface="メイリオ" panose="020B0604030504040204" pitchFamily="50" charset="-128"/>
                          <a:ea typeface="メイリオ" panose="020B0604030504040204" pitchFamily="50" charset="-128"/>
                        </a:rPr>
                        <a:t>　☞・相談窓口の明確化、ワンストップ化が必要</a:t>
                      </a:r>
                      <a:endParaRPr kumimoji="1" lang="en-US" altLang="ja-JP" sz="1050" b="0" dirty="0" smtClean="0">
                        <a:solidFill>
                          <a:schemeClr val="tx1"/>
                        </a:solidFill>
                        <a:latin typeface="メイリオ" panose="020B0604030504040204" pitchFamily="50" charset="-128"/>
                        <a:ea typeface="メイリオ" panose="020B0604030504040204" pitchFamily="50" charset="-128"/>
                      </a:endParaRPr>
                    </a:p>
                    <a:p>
                      <a:r>
                        <a:rPr kumimoji="1" lang="ja-JP" altLang="en-US" sz="1050" b="0" dirty="0" smtClean="0">
                          <a:solidFill>
                            <a:schemeClr val="tx1"/>
                          </a:solidFill>
                          <a:latin typeface="メイリオ" panose="020B0604030504040204" pitchFamily="50" charset="-128"/>
                          <a:ea typeface="メイリオ" panose="020B0604030504040204" pitchFamily="50" charset="-128"/>
                        </a:rPr>
                        <a:t>　　・保護者の気持ちに寄り添った相談支援が必要</a:t>
                      </a:r>
                      <a:endParaRPr kumimoji="1" lang="en-US" altLang="ja-JP" sz="1050" b="0" dirty="0" smtClean="0">
                        <a:solidFill>
                          <a:schemeClr val="tx1"/>
                        </a:solidFill>
                        <a:latin typeface="メイリオ" panose="020B0604030504040204" pitchFamily="50" charset="-128"/>
                        <a:ea typeface="メイリオ" panose="020B0604030504040204" pitchFamily="50" charset="-128"/>
                      </a:endParaRPr>
                    </a:p>
                    <a:p>
                      <a:r>
                        <a:rPr kumimoji="1" lang="ja-JP" altLang="en-US" sz="1050" b="0" dirty="0" smtClean="0">
                          <a:solidFill>
                            <a:schemeClr val="tx1"/>
                          </a:solidFill>
                          <a:latin typeface="メイリオ" panose="020B0604030504040204" pitchFamily="50" charset="-128"/>
                          <a:ea typeface="メイリオ" panose="020B0604030504040204" pitchFamily="50" charset="-128"/>
                        </a:rPr>
                        <a:t>　　・相談窓口や支援内容の周知の強化が必要</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8617792"/>
                  </a:ext>
                </a:extLst>
              </a:tr>
              <a:tr h="1675270">
                <a:tc>
                  <a:txBody>
                    <a:bodyPr/>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２</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dirty="0" smtClean="0">
                          <a:solidFill>
                            <a:schemeClr val="tx1"/>
                          </a:solidFill>
                          <a:latin typeface="ＭＳ 明朝" panose="02020609040205080304" pitchFamily="17" charset="-128"/>
                          <a:ea typeface="ＭＳ 明朝" panose="02020609040205080304" pitchFamily="17" charset="-128"/>
                        </a:rPr>
                        <a:t>日常生活における</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dirty="0" smtClean="0">
                          <a:solidFill>
                            <a:schemeClr val="tx1"/>
                          </a:solidFill>
                          <a:latin typeface="ＭＳ 明朝" panose="02020609040205080304" pitchFamily="17" charset="-128"/>
                          <a:ea typeface="ＭＳ 明朝" panose="02020609040205080304" pitchFamily="17" charset="-128"/>
                        </a:rPr>
                        <a:t>支援</a:t>
                      </a:r>
                      <a:endParaRPr kumimoji="1" lang="ja-JP" altLang="en-US" sz="1050" b="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r>
                        <a:rPr kumimoji="1" lang="ja-JP" altLang="en-US" sz="1050" b="0" dirty="0" smtClean="0">
                          <a:solidFill>
                            <a:schemeClr val="tx1"/>
                          </a:solidFill>
                          <a:latin typeface="ＭＳ 明朝" panose="02020609040205080304" pitchFamily="17" charset="-128"/>
                          <a:ea typeface="ＭＳ 明朝" panose="02020609040205080304" pitchFamily="17" charset="-128"/>
                        </a:rPr>
                        <a:t>現状</a:t>
                      </a:r>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r>
                        <a:rPr kumimoji="1" lang="ja-JP" altLang="en-US" sz="105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rPr>
                        <a:t>医療型ショートステイ、在宅レスパイト事業等の実施</a:t>
                      </a:r>
                      <a:endParaRPr kumimoji="1" lang="en-US" altLang="ja-JP" sz="105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rPr>
                        <a:t>　　　　保健師による面接・電話・家庭訪問など</a:t>
                      </a:r>
                      <a:endParaRPr kumimoji="1" lang="en-US" altLang="ja-JP" sz="105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endParaRPr>
                    </a:p>
                    <a:p>
                      <a:pPr marL="0" marR="0" lvl="0" indent="0" algn="l" defTabSz="4572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rPr>
                        <a:t>　　　　</a:t>
                      </a:r>
                      <a:r>
                        <a:rPr kumimoji="1" lang="ja-JP" altLang="en-US" sz="1050" b="0" dirty="0" smtClean="0">
                          <a:solidFill>
                            <a:schemeClr val="tx1"/>
                          </a:solidFill>
                          <a:latin typeface="ＭＳ 明朝" panose="02020609040205080304" pitchFamily="17" charset="-128"/>
                          <a:ea typeface="ＭＳ 明朝" panose="02020609040205080304" pitchFamily="17" charset="-128"/>
                        </a:rPr>
                        <a:t>保育園・小中学校等に看護師を配置</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dirty="0" smtClean="0">
                          <a:solidFill>
                            <a:schemeClr val="tx1"/>
                          </a:solidFill>
                          <a:latin typeface="ＭＳ 明朝" panose="02020609040205080304" pitchFamily="17" charset="-128"/>
                          <a:ea typeface="ＭＳ 明朝" panose="02020609040205080304" pitchFamily="17" charset="-128"/>
                        </a:rPr>
                        <a:t>（区民の声）</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baseline="0" dirty="0" smtClean="0">
                          <a:solidFill>
                            <a:schemeClr val="tx1"/>
                          </a:solidFill>
                          <a:latin typeface="ＭＳ 明朝" panose="02020609040205080304" pitchFamily="17" charset="-128"/>
                          <a:ea typeface="ＭＳ 明朝" panose="02020609040205080304" pitchFamily="17" charset="-128"/>
                        </a:rPr>
                        <a:t> </a:t>
                      </a:r>
                      <a:r>
                        <a:rPr kumimoji="1" lang="ja-JP" altLang="en-US" sz="1050" b="0" dirty="0" smtClean="0">
                          <a:solidFill>
                            <a:schemeClr val="tx1"/>
                          </a:solidFill>
                          <a:latin typeface="ＭＳ 明朝" panose="02020609040205080304" pitchFamily="17" charset="-128"/>
                          <a:ea typeface="ＭＳ 明朝" panose="02020609040205080304" pitchFamily="17" charset="-128"/>
                        </a:rPr>
                        <a:t>「宿泊学習等に保護者が同行できず、参加できない」</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baseline="0" dirty="0" smtClean="0">
                          <a:solidFill>
                            <a:schemeClr val="tx1"/>
                          </a:solidFill>
                          <a:latin typeface="ＭＳ 明朝" panose="02020609040205080304" pitchFamily="17" charset="-128"/>
                          <a:ea typeface="ＭＳ 明朝" panose="02020609040205080304" pitchFamily="17" charset="-128"/>
                        </a:rPr>
                        <a:t> </a:t>
                      </a:r>
                      <a:r>
                        <a:rPr kumimoji="1" lang="ja-JP" altLang="en-US" sz="1050" b="0" dirty="0" smtClean="0">
                          <a:solidFill>
                            <a:schemeClr val="tx1"/>
                          </a:solidFill>
                          <a:latin typeface="ＭＳ 明朝" panose="02020609040205080304" pitchFamily="17" charset="-128"/>
                          <a:ea typeface="ＭＳ 明朝" panose="02020609040205080304" pitchFamily="17" charset="-128"/>
                        </a:rPr>
                        <a:t>「教員等の医療的ケア児に対する理解を深めてほしい」</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pPr marL="0" marR="0" lvl="0" indent="0" algn="l" defTabSz="1280160" rtl="0" eaLnBrk="1" fontAlgn="auto" latinLnBrk="0" hangingPunct="1">
                        <a:lnSpc>
                          <a:spcPct val="100000"/>
                        </a:lnSpc>
                        <a:spcBef>
                          <a:spcPts val="300"/>
                        </a:spcBef>
                        <a:spcAft>
                          <a:spcPts val="0"/>
                        </a:spcAft>
                        <a:buClrTx/>
                        <a:buSzTx/>
                        <a:buFontTx/>
                        <a:buNone/>
                        <a:tabLst/>
                        <a:defRPr/>
                      </a:pPr>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r>
                        <a:rPr kumimoji="1" lang="ja-JP" altLang="en-US" sz="1050" b="0" dirty="0" smtClean="0">
                          <a:solidFill>
                            <a:schemeClr val="tx1"/>
                          </a:solidFill>
                          <a:latin typeface="ＭＳ 明朝" panose="02020609040205080304" pitchFamily="17" charset="-128"/>
                          <a:ea typeface="ＭＳ 明朝" panose="02020609040205080304" pitchFamily="17" charset="-128"/>
                        </a:rPr>
                        <a:t>課題</a:t>
                      </a:r>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endParaRPr kumimoji="1" lang="en-US" altLang="ja-JP" sz="1050" b="0" dirty="0" smtClean="0">
                        <a:solidFill>
                          <a:schemeClr val="tx1"/>
                        </a:solidFill>
                        <a:latin typeface="メイリオ" panose="020B0604030504040204" pitchFamily="50" charset="-128"/>
                        <a:ea typeface="メイリオ" panose="020B0604030504040204" pitchFamily="50" charset="-128"/>
                      </a:endParaRPr>
                    </a:p>
                    <a:p>
                      <a:r>
                        <a:rPr kumimoji="1" lang="ja-JP" altLang="en-US" sz="1050" b="0" dirty="0" smtClean="0">
                          <a:solidFill>
                            <a:schemeClr val="tx1"/>
                          </a:solidFill>
                          <a:latin typeface="メイリオ" panose="020B0604030504040204" pitchFamily="50" charset="-128"/>
                          <a:ea typeface="メイリオ" panose="020B0604030504040204" pitchFamily="50" charset="-128"/>
                        </a:rPr>
                        <a:t>　☞・長時間過ごす保育園・小中学校等での支援の充実が必要</a:t>
                      </a:r>
                      <a:endParaRPr kumimoji="1" lang="en-US" altLang="ja-JP" sz="1050" b="0" dirty="0" smtClean="0">
                        <a:solidFill>
                          <a:schemeClr val="tx1"/>
                        </a:solidFill>
                        <a:latin typeface="メイリオ" panose="020B0604030504040204" pitchFamily="50" charset="-128"/>
                        <a:ea typeface="メイリオ"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メイリオ" panose="020B0604030504040204" pitchFamily="50" charset="-128"/>
                          <a:ea typeface="メイリオ" panose="020B0604030504040204" pitchFamily="50" charset="-128"/>
                        </a:rPr>
                        <a:t>　　・教育・子育て現場における関係者への意識啓発が必要</a:t>
                      </a:r>
                      <a:endParaRPr kumimoji="1" lang="en-US" altLang="ja-JP" sz="1050" b="0" dirty="0" smtClean="0">
                        <a:solidFill>
                          <a:schemeClr val="tx1"/>
                        </a:solidFill>
                        <a:latin typeface="メイリオ" panose="020B0604030504040204" pitchFamily="50" charset="-128"/>
                        <a:ea typeface="メイリオ"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メイリオ" panose="020B0604030504040204" pitchFamily="50" charset="-128"/>
                          <a:ea typeface="メイリオ" panose="020B0604030504040204" pitchFamily="50" charset="-128"/>
                        </a:rPr>
                        <a:t>　　・こどもの成長段階に応じた自立支援が必要</a:t>
                      </a:r>
                      <a:endParaRPr kumimoji="1" lang="en-US" altLang="ja-JP" sz="1050" b="0"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1087712"/>
                  </a:ext>
                </a:extLst>
              </a:tr>
              <a:tr h="1119664">
                <a:tc>
                  <a:txBody>
                    <a:bodyPr/>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３</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dirty="0" smtClean="0">
                          <a:solidFill>
                            <a:schemeClr val="tx1"/>
                          </a:solidFill>
                          <a:latin typeface="ＭＳ 明朝" panose="02020609040205080304" pitchFamily="17" charset="-128"/>
                          <a:ea typeface="ＭＳ 明朝" panose="02020609040205080304" pitchFamily="17" charset="-128"/>
                        </a:rPr>
                        <a:t>医療的ケア児が在籍する保育所、学校等に対する支援</a:t>
                      </a:r>
                      <a:endParaRPr kumimoji="1" lang="ja-JP" altLang="en-US" sz="1050" b="0" dirty="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r>
                        <a:rPr kumimoji="1" lang="ja-JP" altLang="en-US" sz="1050" b="0" dirty="0" smtClean="0">
                          <a:solidFill>
                            <a:schemeClr val="tx1"/>
                          </a:solidFill>
                          <a:latin typeface="ＭＳ 明朝" panose="02020609040205080304" pitchFamily="17" charset="-128"/>
                          <a:ea typeface="ＭＳ 明朝" panose="02020609040205080304" pitchFamily="17" charset="-128"/>
                        </a:rPr>
                        <a:t>現状</a:t>
                      </a:r>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p>
                    <a:p>
                      <a:r>
                        <a:rPr kumimoji="1" lang="ja-JP" altLang="en-US" sz="1050" b="0" dirty="0" smtClean="0">
                          <a:solidFill>
                            <a:schemeClr val="tx1"/>
                          </a:solidFill>
                          <a:latin typeface="ＭＳ 明朝" panose="02020609040205080304" pitchFamily="17" charset="-128"/>
                          <a:ea typeface="ＭＳ 明朝" panose="02020609040205080304" pitchFamily="17" charset="-128"/>
                        </a:rPr>
                        <a:t>　保育園・小中学校等で４医療行為を実施</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dirty="0" smtClean="0">
                          <a:solidFill>
                            <a:schemeClr val="tx1"/>
                          </a:solidFill>
                          <a:latin typeface="ＭＳ 明朝" panose="02020609040205080304" pitchFamily="17" charset="-128"/>
                          <a:ea typeface="ＭＳ 明朝" panose="02020609040205080304" pitchFamily="17" charset="-128"/>
                        </a:rPr>
                        <a:t>　→保育園や学童クラブでは、施設規模から処置場所のプライバシー　</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050" b="0" dirty="0" smtClean="0">
                          <a:solidFill>
                            <a:schemeClr val="tx1"/>
                          </a:solidFill>
                          <a:latin typeface="ＭＳ 明朝" panose="02020609040205080304" pitchFamily="17" charset="-128"/>
                          <a:ea typeface="ＭＳ 明朝" panose="02020609040205080304" pitchFamily="17" charset="-128"/>
                        </a:rPr>
                        <a:t>　　確保が困難な場合がある</a:t>
                      </a:r>
                      <a:endParaRPr kumimoji="1" lang="en-US" altLang="ja-JP" sz="1050" b="0" dirty="0" smtClean="0">
                        <a:solidFill>
                          <a:schemeClr val="tx1"/>
                        </a:solidFill>
                        <a:latin typeface="ＭＳ 明朝" panose="02020609040205080304" pitchFamily="17" charset="-128"/>
                        <a:ea typeface="ＭＳ 明朝" panose="02020609040205080304" pitchFamily="17" charset="-128"/>
                      </a:endParaRPr>
                    </a:p>
                    <a:p>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r>
                        <a:rPr kumimoji="1" lang="ja-JP" altLang="en-US" sz="1050" b="0" dirty="0" smtClean="0">
                          <a:solidFill>
                            <a:schemeClr val="tx1"/>
                          </a:solidFill>
                          <a:latin typeface="ＭＳ 明朝" panose="02020609040205080304" pitchFamily="17" charset="-128"/>
                          <a:ea typeface="ＭＳ 明朝" panose="02020609040205080304" pitchFamily="17" charset="-128"/>
                        </a:rPr>
                        <a:t>課題</a:t>
                      </a:r>
                      <a:r>
                        <a:rPr kumimoji="1" lang="en-US" altLang="ja-JP" sz="1050" b="0" dirty="0" smtClean="0">
                          <a:solidFill>
                            <a:schemeClr val="tx1"/>
                          </a:solidFill>
                          <a:latin typeface="ＭＳ 明朝" panose="02020609040205080304" pitchFamily="17" charset="-128"/>
                          <a:ea typeface="ＭＳ 明朝" panose="02020609040205080304" pitchFamily="17" charset="-128"/>
                        </a:rPr>
                        <a:t>】</a:t>
                      </a:r>
                    </a:p>
                    <a:p>
                      <a:r>
                        <a:rPr kumimoji="1" lang="ja-JP" altLang="en-US" sz="1050" b="0" dirty="0" smtClean="0">
                          <a:solidFill>
                            <a:schemeClr val="tx1"/>
                          </a:solidFill>
                          <a:latin typeface="メイリオ" panose="020B0604030504040204" pitchFamily="50" charset="-128"/>
                          <a:ea typeface="メイリオ" panose="020B0604030504040204" pitchFamily="50" charset="-128"/>
                        </a:rPr>
                        <a:t>　☞・受入れ環境の整備が必要</a:t>
                      </a:r>
                      <a:endParaRPr kumimoji="1" lang="en-US" altLang="ja-JP" sz="1050" b="0"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4427115"/>
                  </a:ext>
                </a:extLst>
              </a:tr>
            </a:tbl>
          </a:graphicData>
        </a:graphic>
      </p:graphicFrame>
      <p:sp>
        <p:nvSpPr>
          <p:cNvPr id="7" name="テキスト ボックス 6"/>
          <p:cNvSpPr txBox="1"/>
          <p:nvPr/>
        </p:nvSpPr>
        <p:spPr>
          <a:xfrm>
            <a:off x="640255" y="1285155"/>
            <a:ext cx="6216782" cy="261610"/>
          </a:xfrm>
          <a:prstGeom prst="rect">
            <a:avLst/>
          </a:prstGeom>
          <a:noFill/>
        </p:spPr>
        <p:txBody>
          <a:bodyPr wrap="square" rtlCol="0">
            <a:spAutoFit/>
          </a:bodyPr>
          <a:lstStyle/>
          <a:p>
            <a:pPr>
              <a:spcBef>
                <a:spcPts val="600"/>
              </a:spcBef>
            </a:pPr>
            <a:r>
              <a:rPr lang="ja-JP" altLang="en-US" sz="1100" b="1" dirty="0">
                <a:latin typeface="ＭＳ 明朝" panose="02020609040205080304" pitchFamily="17" charset="-128"/>
                <a:ea typeface="ＭＳ 明朝" panose="02020609040205080304" pitchFamily="17" charset="-128"/>
              </a:rPr>
              <a:t>法</a:t>
            </a:r>
            <a:r>
              <a:rPr lang="ja-JP" altLang="en-US" sz="1100" b="1" dirty="0" smtClean="0">
                <a:latin typeface="ＭＳ 明朝" panose="02020609040205080304" pitchFamily="17" charset="-128"/>
                <a:ea typeface="ＭＳ 明朝" panose="02020609040205080304" pitchFamily="17" charset="-128"/>
              </a:rPr>
              <a:t>が地方</a:t>
            </a:r>
            <a:r>
              <a:rPr lang="ja-JP" altLang="en-US" sz="1100" b="1" dirty="0">
                <a:latin typeface="ＭＳ 明朝" panose="02020609040205080304" pitchFamily="17" charset="-128"/>
                <a:ea typeface="ＭＳ 明朝" panose="02020609040205080304" pitchFamily="17" charset="-128"/>
              </a:rPr>
              <a:t>公共団体</a:t>
            </a:r>
            <a:r>
              <a:rPr lang="ja-JP" altLang="en-US" sz="1100" b="1" dirty="0" smtClean="0">
                <a:latin typeface="ＭＳ 明朝" panose="02020609040205080304" pitchFamily="17" charset="-128"/>
                <a:ea typeface="ＭＳ 明朝" panose="02020609040205080304" pitchFamily="17" charset="-128"/>
              </a:rPr>
              <a:t>に求める医療的</a:t>
            </a:r>
            <a:r>
              <a:rPr lang="ja-JP" altLang="en-US" sz="1100" b="1" dirty="0">
                <a:latin typeface="ＭＳ 明朝" panose="02020609040205080304" pitchFamily="17" charset="-128"/>
                <a:ea typeface="ＭＳ 明朝" panose="02020609040205080304" pitchFamily="17" charset="-128"/>
              </a:rPr>
              <a:t>ケア児やその家族への</a:t>
            </a:r>
            <a:r>
              <a:rPr lang="ja-JP" altLang="en-US" sz="1100" b="1" dirty="0" smtClean="0">
                <a:latin typeface="ＭＳ 明朝" panose="02020609040205080304" pitchFamily="17" charset="-128"/>
                <a:ea typeface="ＭＳ 明朝" panose="02020609040205080304" pitchFamily="17" charset="-128"/>
              </a:rPr>
              <a:t>支援と区の課題</a:t>
            </a:r>
            <a:endParaRPr lang="en-US" altLang="ja-JP" sz="1100" b="1"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715304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322</TotalTime>
  <Words>2722</Words>
  <Application>Microsoft Office PowerPoint</Application>
  <PresentationFormat>A4 210 x 297 mm</PresentationFormat>
  <Paragraphs>303</Paragraphs>
  <Slides>10</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ＭＳ Ｐゴシック</vt:lpstr>
      <vt:lpstr>ＭＳ Ｐ明朝</vt:lpstr>
      <vt:lpstr>ＭＳ 明朝</vt:lpstr>
      <vt:lpstr>Meiryo</vt:lpstr>
      <vt:lpstr>Meiryo</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杉山　賢司</dc:creator>
  <cp:lastModifiedBy>辻村　聡美</cp:lastModifiedBy>
  <cp:revision>27</cp:revision>
  <cp:lastPrinted>2023-01-18T05:07:15Z</cp:lastPrinted>
  <dcterms:created xsi:type="dcterms:W3CDTF">2023-01-11T05:10:51Z</dcterms:created>
  <dcterms:modified xsi:type="dcterms:W3CDTF">2023-01-18T05:09:53Z</dcterms:modified>
</cp:coreProperties>
</file>