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7" r:id="rId3"/>
  </p:sldIdLst>
  <p:sldSz cx="9144000" cy="6858000" type="screen4x3"/>
  <p:notesSz cx="9869488" cy="14297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snapToGrid="0">
      <p:cViewPr varScale="1">
        <p:scale>
          <a:sx n="74" d="100"/>
          <a:sy n="74" d="100"/>
        </p:scale>
        <p:origin x="12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93F190B-D9F3-44B1-A502-F8ABB897F790}" type="datetimeFigureOut">
              <a:rPr kumimoji="1" lang="ja-JP" altLang="en-US" smtClean="0"/>
              <a:t>2024/9/25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894C820-8FCB-4C7B-B08D-D1ECF91E6BB2}" type="slidenum">
              <a:rPr kumimoji="1" lang="ja-JP" altLang="en-US" smtClean="0"/>
              <a:t>‹#›</a:t>
            </a:fld>
            <a:endParaRPr kumimoji="1" lang="ja-JP" altLang="en-US"/>
          </a:p>
        </p:txBody>
      </p:sp>
    </p:spTree>
    <p:extLst>
      <p:ext uri="{BB962C8B-B14F-4D97-AF65-F5344CB8AC3E}">
        <p14:creationId xmlns:p14="http://schemas.microsoft.com/office/powerpoint/2010/main" val="2426222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93F190B-D9F3-44B1-A502-F8ABB897F790}" type="datetimeFigureOut">
              <a:rPr kumimoji="1" lang="ja-JP" altLang="en-US" smtClean="0"/>
              <a:t>2024/9/25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894C820-8FCB-4C7B-B08D-D1ECF91E6BB2}" type="slidenum">
              <a:rPr kumimoji="1" lang="ja-JP" altLang="en-US" smtClean="0"/>
              <a:t>‹#›</a:t>
            </a:fld>
            <a:endParaRPr kumimoji="1" lang="ja-JP" altLang="en-US"/>
          </a:p>
        </p:txBody>
      </p:sp>
    </p:spTree>
    <p:extLst>
      <p:ext uri="{BB962C8B-B14F-4D97-AF65-F5344CB8AC3E}">
        <p14:creationId xmlns:p14="http://schemas.microsoft.com/office/powerpoint/2010/main" val="1682643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93F190B-D9F3-44B1-A502-F8ABB897F790}" type="datetimeFigureOut">
              <a:rPr kumimoji="1" lang="ja-JP" altLang="en-US" smtClean="0"/>
              <a:t>2024/9/25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894C820-8FCB-4C7B-B08D-D1ECF91E6BB2}" type="slidenum">
              <a:rPr kumimoji="1" lang="ja-JP" altLang="en-US" smtClean="0"/>
              <a:t>‹#›</a:t>
            </a:fld>
            <a:endParaRPr kumimoji="1" lang="ja-JP" altLang="en-US"/>
          </a:p>
        </p:txBody>
      </p:sp>
    </p:spTree>
    <p:extLst>
      <p:ext uri="{BB962C8B-B14F-4D97-AF65-F5344CB8AC3E}">
        <p14:creationId xmlns:p14="http://schemas.microsoft.com/office/powerpoint/2010/main" val="1657006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93F190B-D9F3-44B1-A502-F8ABB897F790}" type="datetimeFigureOut">
              <a:rPr kumimoji="1" lang="ja-JP" altLang="en-US" smtClean="0"/>
              <a:t>2024/9/25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894C820-8FCB-4C7B-B08D-D1ECF91E6BB2}" type="slidenum">
              <a:rPr kumimoji="1" lang="ja-JP" altLang="en-US" smtClean="0"/>
              <a:t>‹#›</a:t>
            </a:fld>
            <a:endParaRPr kumimoji="1" lang="ja-JP" altLang="en-US"/>
          </a:p>
        </p:txBody>
      </p:sp>
    </p:spTree>
    <p:extLst>
      <p:ext uri="{BB962C8B-B14F-4D97-AF65-F5344CB8AC3E}">
        <p14:creationId xmlns:p14="http://schemas.microsoft.com/office/powerpoint/2010/main" val="624186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93F190B-D9F3-44B1-A502-F8ABB897F790}" type="datetimeFigureOut">
              <a:rPr kumimoji="1" lang="ja-JP" altLang="en-US" smtClean="0"/>
              <a:t>2024/9/25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894C820-8FCB-4C7B-B08D-D1ECF91E6BB2}" type="slidenum">
              <a:rPr kumimoji="1" lang="ja-JP" altLang="en-US" smtClean="0"/>
              <a:t>‹#›</a:t>
            </a:fld>
            <a:endParaRPr kumimoji="1" lang="ja-JP" altLang="en-US"/>
          </a:p>
        </p:txBody>
      </p:sp>
    </p:spTree>
    <p:extLst>
      <p:ext uri="{BB962C8B-B14F-4D97-AF65-F5344CB8AC3E}">
        <p14:creationId xmlns:p14="http://schemas.microsoft.com/office/powerpoint/2010/main" val="2235926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93F190B-D9F3-44B1-A502-F8ABB897F790}" type="datetimeFigureOut">
              <a:rPr kumimoji="1" lang="ja-JP" altLang="en-US" smtClean="0"/>
              <a:t>2024/9/25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894C820-8FCB-4C7B-B08D-D1ECF91E6BB2}" type="slidenum">
              <a:rPr kumimoji="1" lang="ja-JP" altLang="en-US" smtClean="0"/>
              <a:t>‹#›</a:t>
            </a:fld>
            <a:endParaRPr kumimoji="1" lang="ja-JP" altLang="en-US"/>
          </a:p>
        </p:txBody>
      </p:sp>
    </p:spTree>
    <p:extLst>
      <p:ext uri="{BB962C8B-B14F-4D97-AF65-F5344CB8AC3E}">
        <p14:creationId xmlns:p14="http://schemas.microsoft.com/office/powerpoint/2010/main" val="2610045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93F190B-D9F3-44B1-A502-F8ABB897F790}" type="datetimeFigureOut">
              <a:rPr kumimoji="1" lang="ja-JP" altLang="en-US" smtClean="0"/>
              <a:t>2024/9/25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894C820-8FCB-4C7B-B08D-D1ECF91E6BB2}" type="slidenum">
              <a:rPr kumimoji="1" lang="ja-JP" altLang="en-US" smtClean="0"/>
              <a:t>‹#›</a:t>
            </a:fld>
            <a:endParaRPr kumimoji="1" lang="ja-JP" altLang="en-US"/>
          </a:p>
        </p:txBody>
      </p:sp>
    </p:spTree>
    <p:extLst>
      <p:ext uri="{BB962C8B-B14F-4D97-AF65-F5344CB8AC3E}">
        <p14:creationId xmlns:p14="http://schemas.microsoft.com/office/powerpoint/2010/main" val="1058949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93F190B-D9F3-44B1-A502-F8ABB897F790}" type="datetimeFigureOut">
              <a:rPr kumimoji="1" lang="ja-JP" altLang="en-US" smtClean="0"/>
              <a:t>2024/9/25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894C820-8FCB-4C7B-B08D-D1ECF91E6BB2}" type="slidenum">
              <a:rPr kumimoji="1" lang="ja-JP" altLang="en-US" smtClean="0"/>
              <a:t>‹#›</a:t>
            </a:fld>
            <a:endParaRPr kumimoji="1" lang="ja-JP" altLang="en-US"/>
          </a:p>
        </p:txBody>
      </p:sp>
    </p:spTree>
    <p:extLst>
      <p:ext uri="{BB962C8B-B14F-4D97-AF65-F5344CB8AC3E}">
        <p14:creationId xmlns:p14="http://schemas.microsoft.com/office/powerpoint/2010/main" val="2926304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3F190B-D9F3-44B1-A502-F8ABB897F790}" type="datetimeFigureOut">
              <a:rPr kumimoji="1" lang="ja-JP" altLang="en-US" smtClean="0"/>
              <a:t>2024/9/25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894C820-8FCB-4C7B-B08D-D1ECF91E6BB2}" type="slidenum">
              <a:rPr kumimoji="1" lang="ja-JP" altLang="en-US" smtClean="0"/>
              <a:t>‹#›</a:t>
            </a:fld>
            <a:endParaRPr kumimoji="1" lang="ja-JP" altLang="en-US"/>
          </a:p>
        </p:txBody>
      </p:sp>
    </p:spTree>
    <p:extLst>
      <p:ext uri="{BB962C8B-B14F-4D97-AF65-F5344CB8AC3E}">
        <p14:creationId xmlns:p14="http://schemas.microsoft.com/office/powerpoint/2010/main" val="740256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93F190B-D9F3-44B1-A502-F8ABB897F790}" type="datetimeFigureOut">
              <a:rPr kumimoji="1" lang="ja-JP" altLang="en-US" smtClean="0"/>
              <a:t>2024/9/25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894C820-8FCB-4C7B-B08D-D1ECF91E6BB2}" type="slidenum">
              <a:rPr kumimoji="1" lang="ja-JP" altLang="en-US" smtClean="0"/>
              <a:t>‹#›</a:t>
            </a:fld>
            <a:endParaRPr kumimoji="1" lang="ja-JP" altLang="en-US"/>
          </a:p>
        </p:txBody>
      </p:sp>
    </p:spTree>
    <p:extLst>
      <p:ext uri="{BB962C8B-B14F-4D97-AF65-F5344CB8AC3E}">
        <p14:creationId xmlns:p14="http://schemas.microsoft.com/office/powerpoint/2010/main" val="3212234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93F190B-D9F3-44B1-A502-F8ABB897F790}" type="datetimeFigureOut">
              <a:rPr kumimoji="1" lang="ja-JP" altLang="en-US" smtClean="0"/>
              <a:t>2024/9/25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894C820-8FCB-4C7B-B08D-D1ECF91E6BB2}" type="slidenum">
              <a:rPr kumimoji="1" lang="ja-JP" altLang="en-US" smtClean="0"/>
              <a:t>‹#›</a:t>
            </a:fld>
            <a:endParaRPr kumimoji="1" lang="ja-JP" altLang="en-US"/>
          </a:p>
        </p:txBody>
      </p:sp>
    </p:spTree>
    <p:extLst>
      <p:ext uri="{BB962C8B-B14F-4D97-AF65-F5344CB8AC3E}">
        <p14:creationId xmlns:p14="http://schemas.microsoft.com/office/powerpoint/2010/main" val="1061570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3F190B-D9F3-44B1-A502-F8ABB897F790}" type="datetimeFigureOut">
              <a:rPr kumimoji="1" lang="ja-JP" altLang="en-US" smtClean="0"/>
              <a:t>2024/9/25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94C820-8FCB-4C7B-B08D-D1ECF91E6BB2}" type="slidenum">
              <a:rPr kumimoji="1" lang="ja-JP" altLang="en-US" smtClean="0"/>
              <a:t>‹#›</a:t>
            </a:fld>
            <a:endParaRPr kumimoji="1" lang="ja-JP" altLang="en-US"/>
          </a:p>
        </p:txBody>
      </p:sp>
    </p:spTree>
    <p:extLst>
      <p:ext uri="{BB962C8B-B14F-4D97-AF65-F5344CB8AC3E}">
        <p14:creationId xmlns:p14="http://schemas.microsoft.com/office/powerpoint/2010/main" val="13811912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テキスト ボックス 29"/>
          <p:cNvSpPr txBox="1"/>
          <p:nvPr/>
        </p:nvSpPr>
        <p:spPr>
          <a:xfrm>
            <a:off x="2086488" y="6042252"/>
            <a:ext cx="4079904" cy="646331"/>
          </a:xfrm>
          <a:prstGeom prst="rect">
            <a:avLst/>
          </a:prstGeom>
          <a:noFill/>
          <a:ln>
            <a:solidFill>
              <a:srgbClr val="00B050"/>
            </a:solidFill>
          </a:ln>
        </p:spPr>
        <p:txBody>
          <a:bodyPr wrap="square" rtlCol="0">
            <a:spAutoFit/>
          </a:bodyPr>
          <a:lstStyle/>
          <a:p>
            <a:pPr fontAlgn="ctr"/>
            <a:r>
              <a:rPr lang="ja-JP" altLang="en-US" sz="900" dirty="0">
                <a:latin typeface="+mn-ea"/>
              </a:rPr>
              <a:t>●通常学級でも重度・重複障害児が</a:t>
            </a:r>
            <a:r>
              <a:rPr lang="ja-JP" altLang="en-US" sz="900" dirty="0" smtClean="0">
                <a:latin typeface="+mn-ea"/>
              </a:rPr>
              <a:t>在籍</a:t>
            </a:r>
            <a:endParaRPr lang="en-US" altLang="ja-JP" sz="900" dirty="0" smtClean="0">
              <a:latin typeface="+mn-ea"/>
            </a:endParaRPr>
          </a:p>
          <a:p>
            <a:pPr fontAlgn="ctr"/>
            <a:r>
              <a:rPr lang="ja-JP" altLang="en-US" sz="900" dirty="0" smtClean="0">
                <a:latin typeface="+mn-ea"/>
              </a:rPr>
              <a:t>●</a:t>
            </a:r>
            <a:r>
              <a:rPr lang="ja-JP" altLang="ja-JP" sz="900" dirty="0" smtClean="0">
                <a:latin typeface="+mn-ea"/>
              </a:rPr>
              <a:t>支援学校</a:t>
            </a:r>
            <a:r>
              <a:rPr lang="ja-JP" altLang="en-US" sz="900" dirty="0" smtClean="0">
                <a:latin typeface="+mn-ea"/>
              </a:rPr>
              <a:t>の提案をした</a:t>
            </a:r>
            <a:r>
              <a:rPr lang="ja-JP" altLang="ja-JP" sz="900" dirty="0" smtClean="0">
                <a:latin typeface="+mn-ea"/>
              </a:rPr>
              <a:t>児童</a:t>
            </a:r>
            <a:r>
              <a:rPr lang="ja-JP" altLang="ja-JP" sz="900" dirty="0">
                <a:latin typeface="+mn-ea"/>
              </a:rPr>
              <a:t>生徒に対し</a:t>
            </a:r>
            <a:r>
              <a:rPr lang="ja-JP" altLang="ja-JP" sz="900" dirty="0" smtClean="0">
                <a:latin typeface="+mn-ea"/>
              </a:rPr>
              <a:t>、</a:t>
            </a:r>
            <a:endParaRPr lang="en-US" altLang="ja-JP" sz="900" dirty="0" smtClean="0">
              <a:latin typeface="+mn-ea"/>
            </a:endParaRPr>
          </a:p>
          <a:p>
            <a:pPr fontAlgn="ctr"/>
            <a:r>
              <a:rPr lang="ja-JP" altLang="en-US" sz="900" dirty="0">
                <a:latin typeface="+mn-ea"/>
              </a:rPr>
              <a:t>　</a:t>
            </a:r>
            <a:r>
              <a:rPr lang="ja-JP" altLang="ja-JP" sz="900" dirty="0" smtClean="0">
                <a:latin typeface="+mn-ea"/>
              </a:rPr>
              <a:t>専門的</a:t>
            </a:r>
            <a:r>
              <a:rPr lang="ja-JP" altLang="ja-JP" sz="900" dirty="0">
                <a:latin typeface="+mn-ea"/>
              </a:rPr>
              <a:t>な支援が必要</a:t>
            </a:r>
            <a:endParaRPr lang="en-US" altLang="ja-JP" sz="900" dirty="0">
              <a:latin typeface="+mn-ea"/>
            </a:endParaRPr>
          </a:p>
          <a:p>
            <a:pPr fontAlgn="ctr"/>
            <a:r>
              <a:rPr lang="ja-JP" altLang="en-US" sz="900" dirty="0">
                <a:latin typeface="+mn-ea"/>
              </a:rPr>
              <a:t>●</a:t>
            </a:r>
            <a:r>
              <a:rPr lang="ja-JP" altLang="ja-JP" sz="900" dirty="0">
                <a:latin typeface="+mn-ea"/>
              </a:rPr>
              <a:t>生活支援員の</a:t>
            </a:r>
            <a:r>
              <a:rPr lang="ja-JP" altLang="en-US" sz="900" dirty="0">
                <a:latin typeface="+mn-ea"/>
              </a:rPr>
              <a:t>希望者が少ない</a:t>
            </a:r>
            <a:endParaRPr lang="ja-JP" altLang="ja-JP" sz="900" dirty="0">
              <a:latin typeface="+mn-ea"/>
            </a:endParaRPr>
          </a:p>
        </p:txBody>
      </p:sp>
      <p:sp>
        <p:nvSpPr>
          <p:cNvPr id="29" name="テキスト ボックス 28"/>
          <p:cNvSpPr txBox="1"/>
          <p:nvPr/>
        </p:nvSpPr>
        <p:spPr>
          <a:xfrm>
            <a:off x="2085787" y="5174217"/>
            <a:ext cx="4088033" cy="784830"/>
          </a:xfrm>
          <a:prstGeom prst="rect">
            <a:avLst/>
          </a:prstGeom>
          <a:noFill/>
          <a:ln>
            <a:solidFill>
              <a:srgbClr val="92D050"/>
            </a:solidFill>
          </a:ln>
        </p:spPr>
        <p:txBody>
          <a:bodyPr wrap="square" rtlCol="0">
            <a:spAutoFit/>
          </a:bodyPr>
          <a:lstStyle/>
          <a:p>
            <a:pPr fontAlgn="ctr"/>
            <a:r>
              <a:rPr lang="ja-JP" altLang="en-US" sz="900" dirty="0">
                <a:latin typeface="+mn-ea"/>
              </a:rPr>
              <a:t>●就学相談件数</a:t>
            </a:r>
            <a:endParaRPr lang="en-US" altLang="ja-JP" sz="900" dirty="0">
              <a:latin typeface="+mn-ea"/>
            </a:endParaRPr>
          </a:p>
          <a:p>
            <a:pPr fontAlgn="ctr"/>
            <a:r>
              <a:rPr lang="ja-JP" altLang="en-US" sz="900" dirty="0">
                <a:latin typeface="+mn-ea"/>
              </a:rPr>
              <a:t>　</a:t>
            </a:r>
            <a:r>
              <a:rPr lang="ja-JP" altLang="ja-JP" sz="900" dirty="0">
                <a:latin typeface="+mn-ea"/>
              </a:rPr>
              <a:t>小</a:t>
            </a:r>
            <a:r>
              <a:rPr lang="en-US" altLang="ja-JP" sz="900" dirty="0">
                <a:latin typeface="+mn-ea"/>
              </a:rPr>
              <a:t>396</a:t>
            </a:r>
            <a:r>
              <a:rPr lang="ja-JP" altLang="ja-JP" sz="900" dirty="0">
                <a:latin typeface="+mn-ea"/>
              </a:rPr>
              <a:t>件　中</a:t>
            </a:r>
            <a:r>
              <a:rPr lang="en-US" altLang="ja-JP" sz="900" dirty="0">
                <a:latin typeface="+mn-ea"/>
              </a:rPr>
              <a:t>233</a:t>
            </a:r>
            <a:r>
              <a:rPr lang="ja-JP" altLang="ja-JP" sz="900" dirty="0">
                <a:latin typeface="+mn-ea"/>
              </a:rPr>
              <a:t>件　計</a:t>
            </a:r>
            <a:r>
              <a:rPr lang="en-US" altLang="ja-JP" sz="900" dirty="0">
                <a:latin typeface="+mn-ea"/>
              </a:rPr>
              <a:t>629</a:t>
            </a:r>
            <a:r>
              <a:rPr lang="ja-JP" altLang="ja-JP" sz="900" dirty="0">
                <a:latin typeface="+mn-ea"/>
              </a:rPr>
              <a:t>件（</a:t>
            </a:r>
            <a:r>
              <a:rPr lang="en-US" altLang="ja-JP" sz="900" dirty="0">
                <a:latin typeface="+mn-ea"/>
              </a:rPr>
              <a:t>R</a:t>
            </a:r>
            <a:r>
              <a:rPr lang="ja-JP" altLang="en-US" sz="900" dirty="0">
                <a:latin typeface="+mn-ea"/>
              </a:rPr>
              <a:t>５</a:t>
            </a:r>
            <a:r>
              <a:rPr lang="ja-JP" altLang="ja-JP" sz="900" dirty="0">
                <a:latin typeface="+mn-ea"/>
              </a:rPr>
              <a:t>）</a:t>
            </a:r>
          </a:p>
          <a:p>
            <a:pPr fontAlgn="ctr"/>
            <a:r>
              <a:rPr lang="ja-JP" altLang="en-US" sz="900" dirty="0">
                <a:latin typeface="+mn-ea"/>
              </a:rPr>
              <a:t>　</a:t>
            </a:r>
            <a:r>
              <a:rPr lang="ja-JP" altLang="ja-JP" sz="900" dirty="0">
                <a:latin typeface="+mn-ea"/>
              </a:rPr>
              <a:t>小</a:t>
            </a:r>
            <a:r>
              <a:rPr lang="en-US" altLang="ja-JP" sz="900" dirty="0">
                <a:latin typeface="+mn-ea"/>
              </a:rPr>
              <a:t>384</a:t>
            </a:r>
            <a:r>
              <a:rPr lang="ja-JP" altLang="ja-JP" sz="900" dirty="0">
                <a:latin typeface="+mn-ea"/>
              </a:rPr>
              <a:t>件　中</a:t>
            </a:r>
            <a:r>
              <a:rPr lang="en-US" altLang="ja-JP" sz="900" dirty="0">
                <a:latin typeface="+mn-ea"/>
              </a:rPr>
              <a:t>254</a:t>
            </a:r>
            <a:r>
              <a:rPr lang="ja-JP" altLang="ja-JP" sz="900" dirty="0">
                <a:latin typeface="+mn-ea"/>
              </a:rPr>
              <a:t>件　計</a:t>
            </a:r>
            <a:r>
              <a:rPr lang="en-US" altLang="ja-JP" sz="900" dirty="0">
                <a:latin typeface="+mn-ea"/>
              </a:rPr>
              <a:t>638</a:t>
            </a:r>
            <a:r>
              <a:rPr lang="ja-JP" altLang="ja-JP" sz="900" dirty="0">
                <a:latin typeface="+mn-ea"/>
              </a:rPr>
              <a:t>件（</a:t>
            </a:r>
            <a:r>
              <a:rPr lang="en-US" altLang="ja-JP" sz="900" dirty="0">
                <a:latin typeface="+mn-ea"/>
              </a:rPr>
              <a:t>R</a:t>
            </a:r>
            <a:r>
              <a:rPr lang="ja-JP" altLang="en-US" sz="900" dirty="0">
                <a:latin typeface="+mn-ea"/>
              </a:rPr>
              <a:t>４</a:t>
            </a:r>
            <a:r>
              <a:rPr lang="ja-JP" altLang="ja-JP" sz="900" dirty="0">
                <a:latin typeface="+mn-ea"/>
              </a:rPr>
              <a:t>）</a:t>
            </a:r>
            <a:endParaRPr lang="en-US" altLang="ja-JP" sz="900" dirty="0">
              <a:latin typeface="+mn-ea"/>
            </a:endParaRPr>
          </a:p>
          <a:p>
            <a:pPr fontAlgn="ctr"/>
            <a:r>
              <a:rPr lang="ja-JP" altLang="en-US" sz="900" dirty="0">
                <a:latin typeface="+mn-ea"/>
              </a:rPr>
              <a:t>　</a:t>
            </a:r>
            <a:r>
              <a:rPr lang="ja-JP" altLang="ja-JP" sz="900" dirty="0">
                <a:latin typeface="+mn-ea"/>
              </a:rPr>
              <a:t>小</a:t>
            </a:r>
            <a:r>
              <a:rPr lang="en-US" altLang="ja-JP" sz="900" dirty="0">
                <a:latin typeface="+mn-ea"/>
              </a:rPr>
              <a:t>349</a:t>
            </a:r>
            <a:r>
              <a:rPr lang="ja-JP" altLang="ja-JP" sz="900" dirty="0">
                <a:latin typeface="+mn-ea"/>
              </a:rPr>
              <a:t>件　中</a:t>
            </a:r>
            <a:r>
              <a:rPr lang="en-US" altLang="ja-JP" sz="900" dirty="0">
                <a:latin typeface="+mn-ea"/>
              </a:rPr>
              <a:t>208</a:t>
            </a:r>
            <a:r>
              <a:rPr lang="ja-JP" altLang="ja-JP" sz="900" dirty="0">
                <a:latin typeface="+mn-ea"/>
              </a:rPr>
              <a:t>件　計</a:t>
            </a:r>
            <a:r>
              <a:rPr lang="en-US" altLang="ja-JP" sz="900" dirty="0">
                <a:latin typeface="+mn-ea"/>
              </a:rPr>
              <a:t>558</a:t>
            </a:r>
            <a:r>
              <a:rPr lang="ja-JP" altLang="ja-JP" sz="900" dirty="0">
                <a:latin typeface="+mn-ea"/>
              </a:rPr>
              <a:t>件（</a:t>
            </a:r>
            <a:r>
              <a:rPr lang="en-US" altLang="ja-JP" sz="900" dirty="0">
                <a:latin typeface="+mn-ea"/>
              </a:rPr>
              <a:t>R</a:t>
            </a:r>
            <a:r>
              <a:rPr lang="ja-JP" altLang="en-US" sz="900" dirty="0">
                <a:latin typeface="+mn-ea"/>
              </a:rPr>
              <a:t>３</a:t>
            </a:r>
            <a:r>
              <a:rPr lang="ja-JP" altLang="ja-JP" sz="900" dirty="0">
                <a:latin typeface="+mn-ea"/>
              </a:rPr>
              <a:t>）</a:t>
            </a:r>
          </a:p>
          <a:p>
            <a:pPr fontAlgn="ctr"/>
            <a:r>
              <a:rPr lang="ja-JP" altLang="en-US" sz="900" dirty="0">
                <a:latin typeface="+mn-ea"/>
              </a:rPr>
              <a:t>　</a:t>
            </a:r>
            <a:r>
              <a:rPr lang="ja-JP" altLang="ja-JP" sz="900" dirty="0">
                <a:latin typeface="+mn-ea"/>
              </a:rPr>
              <a:t>小</a:t>
            </a:r>
            <a:r>
              <a:rPr lang="en-US" altLang="ja-JP" sz="900" dirty="0">
                <a:latin typeface="+mn-ea"/>
              </a:rPr>
              <a:t>317</a:t>
            </a:r>
            <a:r>
              <a:rPr lang="ja-JP" altLang="ja-JP" sz="900" dirty="0">
                <a:latin typeface="+mn-ea"/>
              </a:rPr>
              <a:t>件　中</a:t>
            </a:r>
            <a:r>
              <a:rPr lang="en-US" altLang="ja-JP" sz="900" dirty="0">
                <a:latin typeface="+mn-ea"/>
              </a:rPr>
              <a:t>188</a:t>
            </a:r>
            <a:r>
              <a:rPr lang="ja-JP" altLang="ja-JP" sz="900" dirty="0">
                <a:latin typeface="+mn-ea"/>
              </a:rPr>
              <a:t>件　計</a:t>
            </a:r>
            <a:r>
              <a:rPr lang="en-US" altLang="ja-JP" sz="900" dirty="0">
                <a:latin typeface="+mn-ea"/>
              </a:rPr>
              <a:t>505</a:t>
            </a:r>
            <a:r>
              <a:rPr lang="ja-JP" altLang="ja-JP" sz="900" dirty="0">
                <a:latin typeface="+mn-ea"/>
              </a:rPr>
              <a:t>件（</a:t>
            </a:r>
            <a:r>
              <a:rPr lang="en-US" altLang="ja-JP" sz="900" dirty="0">
                <a:latin typeface="+mn-ea"/>
              </a:rPr>
              <a:t>R</a:t>
            </a:r>
            <a:r>
              <a:rPr lang="ja-JP" altLang="en-US" sz="900" dirty="0">
                <a:latin typeface="+mn-ea"/>
              </a:rPr>
              <a:t>２</a:t>
            </a:r>
            <a:r>
              <a:rPr lang="ja-JP" altLang="ja-JP" sz="900" dirty="0">
                <a:latin typeface="+mn-ea"/>
              </a:rPr>
              <a:t>）</a:t>
            </a:r>
          </a:p>
        </p:txBody>
      </p:sp>
      <p:sp>
        <p:nvSpPr>
          <p:cNvPr id="3" name="正方形/長方形 2"/>
          <p:cNvSpPr/>
          <p:nvPr/>
        </p:nvSpPr>
        <p:spPr>
          <a:xfrm>
            <a:off x="2042390" y="442484"/>
            <a:ext cx="4229340" cy="6326616"/>
          </a:xfrm>
          <a:prstGeom prst="rect">
            <a:avLst/>
          </a:prstGeom>
          <a:noFill/>
          <a:ln w="31750" cap="flat" cmpd="sng" algn="ctr">
            <a:solidFill>
              <a:srgbClr val="CCE9AD"/>
            </a:solidFill>
            <a:prstDash val="solid"/>
            <a:miter lim="800000"/>
          </a:ln>
          <a:effectLst/>
        </p:spPr>
        <p:txBody>
          <a:bodyPr rot="0" spcFirstLastPara="0" vert="horz" wrap="square" lIns="65314" tIns="32657" rIns="65314" bIns="32657" numCol="1" spcCol="0" rtlCol="0" fromWordArt="0" anchor="ctr" anchorCtr="0" forceAA="0" compatLnSpc="1">
            <a:prstTxWarp prst="textNoShape">
              <a:avLst/>
            </a:prstTxWarp>
            <a:noAutofit/>
          </a:bodyPr>
          <a:lstStyle/>
          <a:p>
            <a:pPr algn="ctr" defTabSz="326578">
              <a:lnSpc>
                <a:spcPct val="150000"/>
              </a:lnSpc>
            </a:pPr>
            <a:endParaRPr lang="ja-JP" altLang="ja-JP" sz="714"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1" name="テキスト ボックス 10"/>
          <p:cNvSpPr txBox="1"/>
          <p:nvPr/>
        </p:nvSpPr>
        <p:spPr>
          <a:xfrm>
            <a:off x="6581149" y="449103"/>
            <a:ext cx="2477528" cy="226020"/>
          </a:xfrm>
          <a:prstGeom prst="homePlate">
            <a:avLst>
              <a:gd name="adj" fmla="val 0"/>
            </a:avLst>
          </a:prstGeom>
          <a:solidFill>
            <a:srgbClr val="CCE9AD"/>
          </a:solidFill>
          <a:ln>
            <a:noFill/>
          </a:ln>
        </p:spPr>
        <p:txBody>
          <a:bodyPr wrap="square" lIns="51429" rIns="0" bIns="25714" rtlCol="0" anchor="ctr">
            <a:spAutoFit/>
          </a:bodyPr>
          <a:lstStyle/>
          <a:p>
            <a:pPr defTabSz="326578"/>
            <a:r>
              <a:rPr kumimoji="1" lang="ja-JP" altLang="en-US" sz="1000" b="1" dirty="0" smtClean="0">
                <a:solidFill>
                  <a:prstClr val="black"/>
                </a:solidFill>
                <a:latin typeface="メイリオ" panose="020B0604030504040204" pitchFamily="50" charset="-128"/>
                <a:ea typeface="メイリオ" panose="020B0604030504040204" pitchFamily="50" charset="-128"/>
              </a:rPr>
              <a:t>課題</a:t>
            </a:r>
            <a:r>
              <a:rPr kumimoji="1" lang="ja-JP" altLang="en-US" sz="1000" b="1" dirty="0">
                <a:solidFill>
                  <a:prstClr val="black"/>
                </a:solidFill>
                <a:latin typeface="メイリオ" panose="020B0604030504040204" pitchFamily="50" charset="-128"/>
                <a:ea typeface="メイリオ" panose="020B0604030504040204" pitchFamily="50" charset="-128"/>
              </a:rPr>
              <a:t>　</a:t>
            </a:r>
            <a:endParaRPr lang="ja-JP" altLang="ja-JP" sz="1000" dirty="0">
              <a:solidFill>
                <a:prstClr val="black"/>
              </a:solidFill>
              <a:latin typeface="メイリオ" panose="020B0604030504040204" pitchFamily="50" charset="-128"/>
              <a:ea typeface="メイリオ" panose="020B0604030504040204" pitchFamily="50" charset="-128"/>
            </a:endParaRPr>
          </a:p>
        </p:txBody>
      </p:sp>
      <p:sp>
        <p:nvSpPr>
          <p:cNvPr id="12" name="正方形/長方形 11"/>
          <p:cNvSpPr/>
          <p:nvPr/>
        </p:nvSpPr>
        <p:spPr>
          <a:xfrm>
            <a:off x="6595220" y="442484"/>
            <a:ext cx="2477528" cy="6326616"/>
          </a:xfrm>
          <a:prstGeom prst="rect">
            <a:avLst/>
          </a:prstGeom>
          <a:noFill/>
          <a:ln w="31750" cap="flat" cmpd="sng" algn="ctr">
            <a:solidFill>
              <a:srgbClr val="CCE9AD"/>
            </a:solidFill>
            <a:prstDash val="solid"/>
            <a:miter lim="800000"/>
          </a:ln>
          <a:effectLst/>
        </p:spPr>
        <p:txBody>
          <a:bodyPr rot="0" spcFirstLastPara="0" vert="horz" wrap="square" lIns="65314" tIns="32657" rIns="65314" bIns="32657" numCol="1" spcCol="0" rtlCol="0" fromWordArt="0" anchor="ctr" anchorCtr="0" forceAA="0" compatLnSpc="1">
            <a:prstTxWarp prst="textNoShape">
              <a:avLst/>
            </a:prstTxWarp>
            <a:noAutofit/>
          </a:bodyPr>
          <a:lstStyle/>
          <a:p>
            <a:pPr algn="ctr" defTabSz="326578">
              <a:lnSpc>
                <a:spcPct val="150000"/>
              </a:lnSpc>
            </a:pPr>
            <a:endParaRPr lang="ja-JP" altLang="ja-JP" sz="714"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3" name="テキスト ボックス 12"/>
          <p:cNvSpPr txBox="1"/>
          <p:nvPr/>
        </p:nvSpPr>
        <p:spPr>
          <a:xfrm>
            <a:off x="6631908" y="697615"/>
            <a:ext cx="1888188" cy="5940088"/>
          </a:xfrm>
          <a:prstGeom prst="rect">
            <a:avLst/>
          </a:prstGeom>
          <a:noFill/>
        </p:spPr>
        <p:txBody>
          <a:bodyPr wrap="square" rtlCol="0">
            <a:spAutoFit/>
          </a:bodyPr>
          <a:lstStyle/>
          <a:p>
            <a:pPr fontAlgn="ctr"/>
            <a:r>
              <a:rPr kumimoji="1" lang="ja-JP" altLang="en-US" sz="1000" dirty="0" smtClean="0">
                <a:latin typeface="+mn-ea"/>
              </a:rPr>
              <a:t>１</a:t>
            </a:r>
            <a:r>
              <a:rPr kumimoji="1" lang="ja-JP" altLang="en-US" sz="1000" dirty="0">
                <a:latin typeface="+mn-ea"/>
              </a:rPr>
              <a:t>　在籍児童生徒の障害の幅が広がり専門的な指導が必要となっている。教員の研修などによるスキルアップが求められている。</a:t>
            </a:r>
            <a:endParaRPr kumimoji="1" lang="en-US" altLang="ja-JP" sz="1000" dirty="0">
              <a:latin typeface="+mn-ea"/>
            </a:endParaRPr>
          </a:p>
          <a:p>
            <a:pPr fontAlgn="ctr"/>
            <a:endParaRPr kumimoji="1" lang="en-US" altLang="ja-JP" sz="1000" dirty="0" smtClean="0">
              <a:latin typeface="+mn-ea"/>
            </a:endParaRPr>
          </a:p>
          <a:p>
            <a:pPr fontAlgn="ctr"/>
            <a:r>
              <a:rPr kumimoji="1" lang="ja-JP" altLang="en-US" sz="1000" dirty="0" smtClean="0">
                <a:latin typeface="+mn-ea"/>
              </a:rPr>
              <a:t>２</a:t>
            </a:r>
            <a:r>
              <a:rPr kumimoji="1" lang="ja-JP" altLang="en-US" sz="1000" dirty="0">
                <a:latin typeface="+mn-ea"/>
              </a:rPr>
              <a:t>　将来を見据えた教育の実現のために</a:t>
            </a:r>
            <a:r>
              <a:rPr kumimoji="1" lang="ja-JP" altLang="en-US" sz="1000" dirty="0" smtClean="0">
                <a:latin typeface="+mn-ea"/>
              </a:rPr>
              <a:t>、個々</a:t>
            </a:r>
            <a:r>
              <a:rPr kumimoji="1" lang="ja-JP" altLang="en-US" sz="1000" dirty="0">
                <a:latin typeface="+mn-ea"/>
              </a:rPr>
              <a:t>の児童生徒の状況を踏まえた</a:t>
            </a:r>
            <a:r>
              <a:rPr kumimoji="1" lang="ja-JP" altLang="en-US" sz="1000" dirty="0" smtClean="0">
                <a:latin typeface="+mn-ea"/>
              </a:rPr>
              <a:t>指導や、卒業後の方向性を含めた情報</a:t>
            </a:r>
            <a:r>
              <a:rPr kumimoji="1" lang="ja-JP" altLang="en-US" sz="1000" dirty="0">
                <a:latin typeface="+mn-ea"/>
              </a:rPr>
              <a:t>提供が必要と</a:t>
            </a:r>
            <a:r>
              <a:rPr kumimoji="1" lang="ja-JP" altLang="en-US" sz="1000" dirty="0" smtClean="0">
                <a:latin typeface="+mn-ea"/>
              </a:rPr>
              <a:t>なっている。</a:t>
            </a:r>
            <a:endParaRPr kumimoji="1" lang="en-US" altLang="ja-JP" sz="1000" dirty="0" smtClean="0">
              <a:latin typeface="+mn-ea"/>
            </a:endParaRPr>
          </a:p>
          <a:p>
            <a:pPr fontAlgn="ctr"/>
            <a:endParaRPr kumimoji="1" lang="en-US" altLang="ja-JP" sz="1000" dirty="0" smtClean="0">
              <a:latin typeface="+mn-ea"/>
            </a:endParaRPr>
          </a:p>
          <a:p>
            <a:pPr fontAlgn="ctr"/>
            <a:r>
              <a:rPr kumimoji="1" lang="ja-JP" altLang="en-US" sz="1000" dirty="0" smtClean="0">
                <a:latin typeface="+mn-ea"/>
              </a:rPr>
              <a:t>３</a:t>
            </a:r>
            <a:r>
              <a:rPr kumimoji="1" lang="ja-JP" altLang="en-US" sz="1000" dirty="0">
                <a:latin typeface="+mn-ea"/>
              </a:rPr>
              <a:t>　就学前の状況についてあらかじめ把握し、指導へ活用する必要性が増している。</a:t>
            </a:r>
            <a:endParaRPr kumimoji="1" lang="en-US" altLang="ja-JP" sz="1000" dirty="0">
              <a:latin typeface="+mn-ea"/>
            </a:endParaRPr>
          </a:p>
          <a:p>
            <a:pPr fontAlgn="ctr"/>
            <a:endParaRPr kumimoji="1" lang="en-US" altLang="ja-JP" sz="1000" dirty="0" smtClean="0">
              <a:latin typeface="+mn-ea"/>
            </a:endParaRPr>
          </a:p>
          <a:p>
            <a:pPr fontAlgn="ctr"/>
            <a:r>
              <a:rPr kumimoji="1" lang="ja-JP" altLang="en-US" sz="1000" dirty="0" smtClean="0">
                <a:latin typeface="+mn-ea"/>
              </a:rPr>
              <a:t>４</a:t>
            </a:r>
            <a:r>
              <a:rPr kumimoji="1" lang="ja-JP" altLang="en-US" sz="1000" dirty="0">
                <a:latin typeface="+mn-ea"/>
              </a:rPr>
              <a:t>　</a:t>
            </a:r>
            <a:r>
              <a:rPr kumimoji="1" lang="ja-JP" altLang="en-US" sz="1000" dirty="0" smtClean="0">
                <a:latin typeface="+mn-ea"/>
              </a:rPr>
              <a:t>支援学級設置校では、物理的</a:t>
            </a:r>
            <a:r>
              <a:rPr kumimoji="1" lang="ja-JP" altLang="en-US" sz="1000" dirty="0">
                <a:latin typeface="+mn-ea"/>
              </a:rPr>
              <a:t>にもこれ以上の学級増が</a:t>
            </a:r>
            <a:r>
              <a:rPr kumimoji="1" lang="ja-JP" altLang="en-US" sz="1000" dirty="0" smtClean="0">
                <a:latin typeface="+mn-ea"/>
              </a:rPr>
              <a:t>できない</a:t>
            </a:r>
            <a:r>
              <a:rPr kumimoji="1" lang="ja-JP" altLang="en-US" sz="1000" dirty="0">
                <a:latin typeface="+mn-ea"/>
              </a:rPr>
              <a:t>学校が発生している</a:t>
            </a:r>
            <a:r>
              <a:rPr kumimoji="1" lang="ja-JP" altLang="en-US" sz="1000" dirty="0" smtClean="0">
                <a:latin typeface="+mn-ea"/>
              </a:rPr>
              <a:t>。</a:t>
            </a:r>
            <a:endParaRPr kumimoji="1" lang="en-US" altLang="ja-JP" sz="1000" dirty="0" smtClean="0">
              <a:latin typeface="+mn-ea"/>
            </a:endParaRPr>
          </a:p>
          <a:p>
            <a:pPr fontAlgn="ctr"/>
            <a:endParaRPr kumimoji="1" lang="en-US" altLang="ja-JP" sz="1000" dirty="0" smtClean="0">
              <a:latin typeface="+mn-ea"/>
            </a:endParaRPr>
          </a:p>
          <a:p>
            <a:pPr fontAlgn="ctr"/>
            <a:r>
              <a:rPr kumimoji="1" lang="ja-JP" altLang="en-US" sz="1000" dirty="0" smtClean="0">
                <a:latin typeface="+mn-ea"/>
              </a:rPr>
              <a:t>５</a:t>
            </a:r>
            <a:r>
              <a:rPr kumimoji="1" lang="ja-JP" altLang="en-US" sz="1000" dirty="0">
                <a:latin typeface="+mn-ea"/>
              </a:rPr>
              <a:t>　</a:t>
            </a:r>
            <a:r>
              <a:rPr kumimoji="1" lang="ja-JP" altLang="en-US" sz="1000" dirty="0" smtClean="0">
                <a:latin typeface="+mn-ea"/>
              </a:rPr>
              <a:t>情緒固定級</a:t>
            </a:r>
            <a:r>
              <a:rPr kumimoji="1" lang="ja-JP" altLang="en-US" sz="1000" dirty="0">
                <a:latin typeface="+mn-ea"/>
              </a:rPr>
              <a:t>の</a:t>
            </a:r>
            <a:r>
              <a:rPr kumimoji="1" lang="ja-JP" altLang="en-US" sz="1000" dirty="0" smtClean="0">
                <a:latin typeface="+mn-ea"/>
              </a:rPr>
              <a:t>ニーズが</a:t>
            </a:r>
            <a:r>
              <a:rPr kumimoji="1" lang="ja-JP" altLang="en-US" sz="1000" dirty="0">
                <a:latin typeface="+mn-ea"/>
              </a:rPr>
              <a:t>高まって</a:t>
            </a:r>
            <a:r>
              <a:rPr kumimoji="1" lang="ja-JP" altLang="en-US" sz="1000" dirty="0" smtClean="0">
                <a:latin typeface="+mn-ea"/>
              </a:rPr>
              <a:t>いるほか、障害に合わせた環境の整備が求められている。</a:t>
            </a:r>
            <a:endParaRPr kumimoji="1" lang="en-US" altLang="ja-JP" sz="1000" dirty="0">
              <a:latin typeface="+mn-ea"/>
            </a:endParaRPr>
          </a:p>
          <a:p>
            <a:pPr fontAlgn="ctr"/>
            <a:endParaRPr kumimoji="1" lang="en-US" altLang="ja-JP" sz="1000" dirty="0" smtClean="0">
              <a:latin typeface="+mn-ea"/>
            </a:endParaRPr>
          </a:p>
          <a:p>
            <a:pPr fontAlgn="ctr"/>
            <a:r>
              <a:rPr kumimoji="1" lang="ja-JP" altLang="en-US" sz="1000" dirty="0" smtClean="0">
                <a:latin typeface="+mn-ea"/>
              </a:rPr>
              <a:t>６</a:t>
            </a:r>
            <a:r>
              <a:rPr kumimoji="1" lang="ja-JP" altLang="en-US" sz="1000" dirty="0">
                <a:latin typeface="+mn-ea"/>
              </a:rPr>
              <a:t>　</a:t>
            </a:r>
            <a:r>
              <a:rPr kumimoji="1" lang="ja-JP" altLang="en-US" sz="1000" dirty="0" smtClean="0">
                <a:latin typeface="+mn-ea"/>
              </a:rPr>
              <a:t>就学相談の希望が増加し、</a:t>
            </a:r>
            <a:r>
              <a:rPr kumimoji="1" lang="ja-JP" altLang="en-US" sz="1000" dirty="0">
                <a:latin typeface="+mn-ea"/>
              </a:rPr>
              <a:t>迅速</a:t>
            </a:r>
            <a:r>
              <a:rPr kumimoji="1" lang="ja-JP" altLang="en-US" sz="1000" dirty="0" smtClean="0">
                <a:latin typeface="+mn-ea"/>
              </a:rPr>
              <a:t>な面談や就学先決定</a:t>
            </a:r>
            <a:r>
              <a:rPr kumimoji="1" lang="ja-JP" altLang="en-US" sz="1000" dirty="0">
                <a:latin typeface="+mn-ea"/>
              </a:rPr>
              <a:t>が困難となっている。</a:t>
            </a:r>
            <a:endParaRPr kumimoji="1" lang="en-US" altLang="ja-JP" sz="1000" dirty="0">
              <a:latin typeface="+mn-ea"/>
            </a:endParaRPr>
          </a:p>
          <a:p>
            <a:pPr fontAlgn="ctr"/>
            <a:endParaRPr kumimoji="1" lang="en-US" altLang="ja-JP" sz="1000" dirty="0" smtClean="0">
              <a:latin typeface="+mn-ea"/>
            </a:endParaRPr>
          </a:p>
          <a:p>
            <a:pPr fontAlgn="ctr"/>
            <a:r>
              <a:rPr kumimoji="1" lang="ja-JP" altLang="en-US" sz="1000" dirty="0" smtClean="0">
                <a:latin typeface="+mn-ea"/>
              </a:rPr>
              <a:t>７</a:t>
            </a:r>
            <a:r>
              <a:rPr kumimoji="1" lang="ja-JP" altLang="en-US" sz="1000" dirty="0">
                <a:latin typeface="+mn-ea"/>
              </a:rPr>
              <a:t>　</a:t>
            </a:r>
            <a:r>
              <a:rPr kumimoji="1" lang="ja-JP" altLang="en-US" sz="1000" dirty="0" smtClean="0">
                <a:latin typeface="+mn-ea"/>
              </a:rPr>
              <a:t>支援の必要な児童生徒に対し、学校</a:t>
            </a:r>
            <a:r>
              <a:rPr kumimoji="1" lang="ja-JP" altLang="en-US" sz="1000" dirty="0">
                <a:latin typeface="+mn-ea"/>
              </a:rPr>
              <a:t>生活支援員で対応できるよう</a:t>
            </a:r>
            <a:r>
              <a:rPr kumimoji="1" lang="ja-JP" altLang="en-US" sz="1000" dirty="0" smtClean="0">
                <a:latin typeface="+mn-ea"/>
              </a:rPr>
              <a:t>、人数</a:t>
            </a:r>
            <a:r>
              <a:rPr kumimoji="1" lang="ja-JP" altLang="en-US" sz="1000" dirty="0">
                <a:latin typeface="+mn-ea"/>
              </a:rPr>
              <a:t>の確保や</a:t>
            </a:r>
            <a:r>
              <a:rPr kumimoji="1" lang="ja-JP" altLang="en-US" sz="1000" dirty="0" smtClean="0">
                <a:latin typeface="+mn-ea"/>
              </a:rPr>
              <a:t>障害児へ</a:t>
            </a:r>
            <a:r>
              <a:rPr kumimoji="1" lang="ja-JP" altLang="en-US" sz="1000" dirty="0">
                <a:latin typeface="+mn-ea"/>
              </a:rPr>
              <a:t>の支援</a:t>
            </a:r>
            <a:r>
              <a:rPr kumimoji="1" lang="ja-JP" altLang="en-US" sz="1000" dirty="0" smtClean="0">
                <a:latin typeface="+mn-ea"/>
              </a:rPr>
              <a:t>スキルが</a:t>
            </a:r>
            <a:r>
              <a:rPr kumimoji="1" lang="ja-JP" altLang="en-US" sz="1000" dirty="0">
                <a:latin typeface="+mn-ea"/>
              </a:rPr>
              <a:t>必要となっている</a:t>
            </a:r>
            <a:r>
              <a:rPr kumimoji="1" lang="ja-JP" altLang="en-US" sz="1000" dirty="0" smtClean="0">
                <a:latin typeface="+mn-ea"/>
              </a:rPr>
              <a:t>。</a:t>
            </a:r>
            <a:endParaRPr kumimoji="1" lang="en-US" altLang="ja-JP" sz="1000" dirty="0" smtClean="0">
              <a:latin typeface="+mn-ea"/>
            </a:endParaRPr>
          </a:p>
          <a:p>
            <a:pPr fontAlgn="ctr"/>
            <a:endParaRPr kumimoji="1" lang="en-US" altLang="ja-JP" sz="1000" dirty="0">
              <a:latin typeface="+mn-ea"/>
            </a:endParaRPr>
          </a:p>
          <a:p>
            <a:pPr fontAlgn="ctr"/>
            <a:r>
              <a:rPr kumimoji="1" lang="ja-JP" altLang="en-US" sz="1000" dirty="0" smtClean="0">
                <a:latin typeface="+mn-ea"/>
              </a:rPr>
              <a:t>８　校内での支援体制の強化が必要となっている。</a:t>
            </a:r>
            <a:endParaRPr kumimoji="1" lang="en-US" altLang="ja-JP" sz="1000" dirty="0" smtClean="0">
              <a:latin typeface="+mn-ea"/>
            </a:endParaRPr>
          </a:p>
        </p:txBody>
      </p:sp>
      <p:sp>
        <p:nvSpPr>
          <p:cNvPr id="14" name="下矢印 13"/>
          <p:cNvSpPr/>
          <p:nvPr/>
        </p:nvSpPr>
        <p:spPr>
          <a:xfrm rot="16200000">
            <a:off x="5913039" y="5599089"/>
            <a:ext cx="1014412" cy="265536"/>
          </a:xfrm>
          <a:prstGeom prst="downArrow">
            <a:avLst>
              <a:gd name="adj1" fmla="val 50000"/>
              <a:gd name="adj2" fmla="val 57600"/>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6">
                  <a:lumMod val="20000"/>
                  <a:lumOff val="80000"/>
                </a:schemeClr>
              </a:solidFill>
            </a:endParaRPr>
          </a:p>
        </p:txBody>
      </p:sp>
      <p:sp>
        <p:nvSpPr>
          <p:cNvPr id="16" name="角丸四角形 15"/>
          <p:cNvSpPr/>
          <p:nvPr/>
        </p:nvSpPr>
        <p:spPr>
          <a:xfrm>
            <a:off x="4498733" y="5232662"/>
            <a:ext cx="1565207" cy="683231"/>
          </a:xfrm>
          <a:prstGeom prst="round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fontAlgn="ctr"/>
            <a:r>
              <a:rPr lang="ja-JP" altLang="en-US" sz="900" dirty="0">
                <a:solidFill>
                  <a:prstClr val="black"/>
                </a:solidFill>
                <a:latin typeface="游ゴシック" panose="020B0400000000000000" pitchFamily="50" charset="-128"/>
              </a:rPr>
              <a:t>増加する相談に対し、開始時期の前倒しによる相談日の確保、書類審査の導入などで対応</a:t>
            </a:r>
            <a:endParaRPr lang="en-US" altLang="ja-JP" sz="900" dirty="0">
              <a:solidFill>
                <a:prstClr val="black"/>
              </a:solidFill>
              <a:latin typeface="游ゴシック" panose="020B0400000000000000" pitchFamily="50" charset="-128"/>
            </a:endParaRPr>
          </a:p>
        </p:txBody>
      </p:sp>
      <p:sp>
        <p:nvSpPr>
          <p:cNvPr id="17" name="角丸四角形 16"/>
          <p:cNvSpPr/>
          <p:nvPr/>
        </p:nvSpPr>
        <p:spPr>
          <a:xfrm>
            <a:off x="4498733" y="6105905"/>
            <a:ext cx="1565207" cy="547736"/>
          </a:xfrm>
          <a:prstGeom prst="roundRect">
            <a:avLst/>
          </a:prstGeom>
          <a:solidFill>
            <a:schemeClr val="accent6">
              <a:lumMod val="60000"/>
              <a:lumOff val="4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fontAlgn="ctr"/>
            <a:r>
              <a:rPr lang="ja-JP" altLang="en-US" sz="900" dirty="0" smtClean="0">
                <a:solidFill>
                  <a:prstClr val="black"/>
                </a:solidFill>
                <a:latin typeface="游ゴシック" panose="020B0400000000000000" pitchFamily="50" charset="-128"/>
              </a:rPr>
              <a:t>・校内委員会での検討</a:t>
            </a:r>
            <a:endParaRPr lang="en-US" altLang="ja-JP" sz="900" dirty="0" smtClean="0">
              <a:solidFill>
                <a:prstClr val="black"/>
              </a:solidFill>
              <a:latin typeface="游ゴシック" panose="020B0400000000000000" pitchFamily="50" charset="-128"/>
            </a:endParaRPr>
          </a:p>
          <a:p>
            <a:pPr lvl="0" fontAlgn="ctr"/>
            <a:r>
              <a:rPr lang="ja-JP" altLang="en-US" sz="900" dirty="0" smtClean="0">
                <a:solidFill>
                  <a:prstClr val="black"/>
                </a:solidFill>
                <a:latin typeface="游ゴシック" panose="020B0400000000000000" pitchFamily="50" charset="-128"/>
              </a:rPr>
              <a:t>・家庭</a:t>
            </a:r>
            <a:r>
              <a:rPr lang="ja-JP" altLang="en-US" sz="900" dirty="0">
                <a:solidFill>
                  <a:prstClr val="black"/>
                </a:solidFill>
                <a:latin typeface="游ゴシック" panose="020B0400000000000000" pitchFamily="50" charset="-128"/>
              </a:rPr>
              <a:t>からの協力や</a:t>
            </a:r>
            <a:r>
              <a:rPr lang="ja-JP" altLang="en-US" sz="900" dirty="0" smtClean="0">
                <a:solidFill>
                  <a:prstClr val="black"/>
                </a:solidFill>
                <a:latin typeface="游ゴシック" panose="020B0400000000000000" pitchFamily="50" charset="-128"/>
              </a:rPr>
              <a:t>教員により対応</a:t>
            </a:r>
            <a:endParaRPr lang="en-US" altLang="ja-JP" sz="900" dirty="0">
              <a:solidFill>
                <a:prstClr val="black"/>
              </a:solidFill>
              <a:latin typeface="游ゴシック" panose="020B0400000000000000" pitchFamily="50" charset="-128"/>
            </a:endParaRPr>
          </a:p>
        </p:txBody>
      </p:sp>
      <p:sp>
        <p:nvSpPr>
          <p:cNvPr id="23" name="テキスト ボックス 22"/>
          <p:cNvSpPr txBox="1"/>
          <p:nvPr/>
        </p:nvSpPr>
        <p:spPr>
          <a:xfrm>
            <a:off x="2028319" y="442484"/>
            <a:ext cx="4235901" cy="226020"/>
          </a:xfrm>
          <a:prstGeom prst="homePlate">
            <a:avLst>
              <a:gd name="adj" fmla="val 0"/>
            </a:avLst>
          </a:prstGeom>
          <a:solidFill>
            <a:srgbClr val="CCE9AD"/>
          </a:solidFill>
          <a:ln>
            <a:noFill/>
          </a:ln>
        </p:spPr>
        <p:txBody>
          <a:bodyPr wrap="square" lIns="51429" rIns="0" bIns="25714" rtlCol="0" anchor="ctr">
            <a:spAutoFit/>
          </a:bodyPr>
          <a:lstStyle/>
          <a:p>
            <a:pPr defTabSz="326578"/>
            <a:r>
              <a:rPr lang="ja-JP" altLang="en-US" sz="1000" b="1" dirty="0" smtClean="0">
                <a:solidFill>
                  <a:prstClr val="black"/>
                </a:solidFill>
                <a:latin typeface="メイリオ" panose="020B0604030504040204" pitchFamily="50" charset="-128"/>
                <a:ea typeface="メイリオ" panose="020B0604030504040204" pitchFamily="50" charset="-128"/>
              </a:rPr>
              <a:t>現状</a:t>
            </a:r>
            <a:r>
              <a:rPr lang="ja-JP" altLang="en-US" sz="1000" b="1" dirty="0">
                <a:solidFill>
                  <a:prstClr val="black"/>
                </a:solidFill>
                <a:latin typeface="メイリオ" panose="020B0604030504040204" pitchFamily="50" charset="-128"/>
                <a:ea typeface="メイリオ" panose="020B0604030504040204" pitchFamily="50" charset="-128"/>
              </a:rPr>
              <a:t>とこれまでの</a:t>
            </a:r>
            <a:r>
              <a:rPr lang="ja-JP" altLang="en-US" sz="1000" b="1" dirty="0" smtClean="0">
                <a:solidFill>
                  <a:prstClr val="black"/>
                </a:solidFill>
                <a:latin typeface="メイリオ" panose="020B0604030504040204" pitchFamily="50" charset="-128"/>
                <a:ea typeface="メイリオ" panose="020B0604030504040204" pitchFamily="50" charset="-128"/>
              </a:rPr>
              <a:t>取組</a:t>
            </a:r>
            <a:r>
              <a:rPr lang="ja-JP" altLang="en-US" sz="1000" b="1" dirty="0">
                <a:solidFill>
                  <a:prstClr val="black"/>
                </a:solidFill>
                <a:latin typeface="メイリオ" panose="020B0604030504040204" pitchFamily="50" charset="-128"/>
                <a:ea typeface="メイリオ" panose="020B0604030504040204" pitchFamily="50" charset="-128"/>
              </a:rPr>
              <a:t>　</a:t>
            </a:r>
            <a:endParaRPr lang="ja-JP" altLang="ja-JP" sz="1000" dirty="0">
              <a:solidFill>
                <a:prstClr val="black"/>
              </a:solidFill>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2083313" y="725824"/>
            <a:ext cx="4083080" cy="507831"/>
          </a:xfrm>
          <a:prstGeom prst="rect">
            <a:avLst/>
          </a:prstGeom>
          <a:noFill/>
          <a:ln>
            <a:solidFill>
              <a:srgbClr val="0070C0"/>
            </a:solidFill>
          </a:ln>
        </p:spPr>
        <p:txBody>
          <a:bodyPr wrap="square" rtlCol="0">
            <a:spAutoFit/>
          </a:bodyPr>
          <a:lstStyle/>
          <a:p>
            <a:pPr fontAlgn="ctr"/>
            <a:r>
              <a:rPr lang="ja-JP" altLang="en-US" sz="900" dirty="0">
                <a:latin typeface="+mn-ea"/>
              </a:rPr>
              <a:t>●就学相談での提案と異なる就学先</a:t>
            </a:r>
            <a:r>
              <a:rPr lang="ja-JP" altLang="en-US" sz="900" dirty="0" smtClean="0">
                <a:latin typeface="+mn-ea"/>
              </a:rPr>
              <a:t>を</a:t>
            </a:r>
            <a:endParaRPr lang="en-US" altLang="ja-JP" sz="900" dirty="0" smtClean="0">
              <a:latin typeface="+mn-ea"/>
            </a:endParaRPr>
          </a:p>
          <a:p>
            <a:pPr fontAlgn="ctr"/>
            <a:r>
              <a:rPr lang="ja-JP" altLang="en-US" sz="900" dirty="0">
                <a:latin typeface="+mn-ea"/>
              </a:rPr>
              <a:t>　</a:t>
            </a:r>
            <a:r>
              <a:rPr lang="ja-JP" altLang="en-US" sz="900" dirty="0" smtClean="0">
                <a:latin typeface="+mn-ea"/>
              </a:rPr>
              <a:t>選択</a:t>
            </a:r>
            <a:r>
              <a:rPr lang="ja-JP" altLang="en-US" sz="900" dirty="0">
                <a:latin typeface="+mn-ea"/>
              </a:rPr>
              <a:t>する児童生徒が</a:t>
            </a:r>
            <a:r>
              <a:rPr lang="ja-JP" altLang="en-US" sz="900" dirty="0" smtClean="0">
                <a:latin typeface="+mn-ea"/>
              </a:rPr>
              <a:t>増加</a:t>
            </a:r>
            <a:endParaRPr lang="en-US" altLang="ja-JP" sz="900" dirty="0">
              <a:latin typeface="+mn-ea"/>
            </a:endParaRPr>
          </a:p>
          <a:p>
            <a:pPr fontAlgn="ctr"/>
            <a:r>
              <a:rPr lang="ja-JP" altLang="en-US" sz="900" dirty="0">
                <a:latin typeface="+mn-ea"/>
              </a:rPr>
              <a:t>●</a:t>
            </a:r>
            <a:r>
              <a:rPr lang="ja-JP" altLang="ja-JP" sz="900" dirty="0">
                <a:latin typeface="+mn-ea"/>
              </a:rPr>
              <a:t>中学校卒業後の進路の</a:t>
            </a:r>
            <a:r>
              <a:rPr lang="ja-JP" altLang="ja-JP" sz="900" dirty="0" smtClean="0">
                <a:latin typeface="+mn-ea"/>
              </a:rPr>
              <a:t>多様化</a:t>
            </a:r>
            <a:endParaRPr lang="en-US" altLang="ja-JP" sz="900" dirty="0">
              <a:latin typeface="+mn-ea"/>
            </a:endParaRPr>
          </a:p>
        </p:txBody>
      </p:sp>
      <p:sp>
        <p:nvSpPr>
          <p:cNvPr id="25" name="角丸四角形 24"/>
          <p:cNvSpPr/>
          <p:nvPr/>
        </p:nvSpPr>
        <p:spPr>
          <a:xfrm>
            <a:off x="4491381" y="747011"/>
            <a:ext cx="1572559" cy="457317"/>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fontAlgn="ctr"/>
            <a:r>
              <a:rPr lang="ja-JP" altLang="en-US" sz="900" dirty="0">
                <a:solidFill>
                  <a:prstClr val="black"/>
                </a:solidFill>
                <a:latin typeface="游ゴシック" panose="020B0400000000000000" pitchFamily="50" charset="-128"/>
              </a:rPr>
              <a:t>・就学支援シートの利用</a:t>
            </a:r>
            <a:endParaRPr lang="en-US" altLang="ja-JP" sz="900" dirty="0">
              <a:solidFill>
                <a:prstClr val="black"/>
              </a:solidFill>
              <a:latin typeface="游ゴシック" panose="020B0400000000000000" pitchFamily="50" charset="-128"/>
            </a:endParaRPr>
          </a:p>
          <a:p>
            <a:pPr lvl="0" fontAlgn="ctr"/>
            <a:r>
              <a:rPr lang="ja-JP" altLang="en-US" sz="900" dirty="0" smtClean="0">
                <a:solidFill>
                  <a:prstClr val="black"/>
                </a:solidFill>
                <a:latin typeface="游ゴシック" panose="020B0400000000000000" pitchFamily="50" charset="-128"/>
              </a:rPr>
              <a:t>・校内委員会の実施</a:t>
            </a:r>
            <a:endParaRPr lang="en-US" altLang="ja-JP" sz="900" dirty="0" smtClean="0">
              <a:solidFill>
                <a:prstClr val="black"/>
              </a:solidFill>
              <a:latin typeface="游ゴシック" panose="020B0400000000000000" pitchFamily="50" charset="-128"/>
            </a:endParaRPr>
          </a:p>
          <a:p>
            <a:pPr lvl="0" fontAlgn="ctr"/>
            <a:r>
              <a:rPr lang="ja-JP" altLang="en-US" sz="900" dirty="0" smtClean="0">
                <a:solidFill>
                  <a:prstClr val="black"/>
                </a:solidFill>
                <a:latin typeface="游ゴシック" panose="020B0400000000000000" pitchFamily="50" charset="-128"/>
              </a:rPr>
              <a:t>・</a:t>
            </a:r>
            <a:r>
              <a:rPr lang="ja-JP" altLang="en-US" sz="900" dirty="0">
                <a:solidFill>
                  <a:prstClr val="black"/>
                </a:solidFill>
                <a:latin typeface="游ゴシック" panose="020B0400000000000000" pitchFamily="50" charset="-128"/>
              </a:rPr>
              <a:t>中学校での進路指導</a:t>
            </a:r>
            <a:endParaRPr lang="en-US" altLang="ja-JP" sz="900" dirty="0">
              <a:solidFill>
                <a:prstClr val="black"/>
              </a:solidFill>
              <a:latin typeface="游ゴシック" panose="020B0400000000000000" pitchFamily="50" charset="-128"/>
            </a:endParaRPr>
          </a:p>
        </p:txBody>
      </p:sp>
      <p:sp>
        <p:nvSpPr>
          <p:cNvPr id="26" name="テキスト ボックス 25"/>
          <p:cNvSpPr txBox="1"/>
          <p:nvPr/>
        </p:nvSpPr>
        <p:spPr>
          <a:xfrm>
            <a:off x="2077205" y="1278681"/>
            <a:ext cx="4089188" cy="1061829"/>
          </a:xfrm>
          <a:prstGeom prst="rect">
            <a:avLst/>
          </a:prstGeom>
          <a:noFill/>
          <a:ln>
            <a:solidFill>
              <a:srgbClr val="002060"/>
            </a:solidFill>
          </a:ln>
        </p:spPr>
        <p:txBody>
          <a:bodyPr wrap="square" rtlCol="0">
            <a:spAutoFit/>
          </a:bodyPr>
          <a:lstStyle/>
          <a:p>
            <a:pPr fontAlgn="ctr"/>
            <a:r>
              <a:rPr lang="ja-JP" altLang="en-US" sz="900" dirty="0">
                <a:latin typeface="+mn-ea"/>
              </a:rPr>
              <a:t>●小学校知的学級</a:t>
            </a:r>
            <a:r>
              <a:rPr lang="ja-JP" altLang="ja-JP" sz="900" dirty="0">
                <a:latin typeface="+mn-ea"/>
              </a:rPr>
              <a:t>に</a:t>
            </a:r>
            <a:r>
              <a:rPr lang="ja-JP" altLang="ja-JP" sz="900" dirty="0" smtClean="0">
                <a:latin typeface="+mn-ea"/>
              </a:rPr>
              <a:t>おける支援学校</a:t>
            </a:r>
            <a:r>
              <a:rPr lang="ja-JP" altLang="en-US" sz="900" dirty="0" smtClean="0">
                <a:latin typeface="+mn-ea"/>
              </a:rPr>
              <a:t>提案</a:t>
            </a:r>
            <a:endParaRPr lang="en-US" altLang="ja-JP" sz="900" dirty="0" smtClean="0">
              <a:latin typeface="+mn-ea"/>
            </a:endParaRPr>
          </a:p>
          <a:p>
            <a:pPr fontAlgn="ctr"/>
            <a:r>
              <a:rPr lang="ja-JP" altLang="en-US" sz="900" dirty="0">
                <a:latin typeface="+mn-ea"/>
              </a:rPr>
              <a:t>　</a:t>
            </a:r>
            <a:r>
              <a:rPr lang="ja-JP" altLang="ja-JP" sz="900" dirty="0" smtClean="0">
                <a:latin typeface="+mn-ea"/>
              </a:rPr>
              <a:t>の児童数（</a:t>
            </a:r>
            <a:r>
              <a:rPr lang="en-US" altLang="ja-JP" sz="900" dirty="0">
                <a:latin typeface="+mn-ea"/>
              </a:rPr>
              <a:t>R</a:t>
            </a:r>
            <a:r>
              <a:rPr lang="ja-JP" altLang="en-US" sz="900" dirty="0" smtClean="0">
                <a:latin typeface="+mn-ea"/>
              </a:rPr>
              <a:t>６</a:t>
            </a:r>
            <a:r>
              <a:rPr lang="ja-JP" altLang="ja-JP" sz="900" dirty="0" smtClean="0">
                <a:latin typeface="+mn-ea"/>
              </a:rPr>
              <a:t>）</a:t>
            </a:r>
            <a:r>
              <a:rPr lang="en-US" altLang="ja-JP" sz="900" dirty="0" smtClean="0">
                <a:latin typeface="+mn-ea"/>
              </a:rPr>
              <a:t>40</a:t>
            </a:r>
            <a:r>
              <a:rPr lang="ja-JP" altLang="ja-JP" sz="900" dirty="0">
                <a:latin typeface="+mn-ea"/>
              </a:rPr>
              <a:t>人（全体の約</a:t>
            </a:r>
            <a:r>
              <a:rPr lang="en-US" altLang="ja-JP" sz="900" dirty="0">
                <a:latin typeface="+mn-ea"/>
              </a:rPr>
              <a:t>8.5</a:t>
            </a:r>
            <a:r>
              <a:rPr lang="ja-JP" altLang="ja-JP" sz="900" dirty="0">
                <a:latin typeface="+mn-ea"/>
              </a:rPr>
              <a:t>％）　　</a:t>
            </a:r>
            <a:endParaRPr lang="en-US" altLang="ja-JP" sz="900" dirty="0">
              <a:latin typeface="+mn-ea"/>
            </a:endParaRPr>
          </a:p>
          <a:p>
            <a:pPr fontAlgn="ctr"/>
            <a:r>
              <a:rPr lang="ja-JP" altLang="en-US" sz="900" dirty="0">
                <a:latin typeface="+mn-ea"/>
              </a:rPr>
              <a:t>●</a:t>
            </a:r>
            <a:r>
              <a:rPr lang="ja-JP" altLang="ja-JP" sz="900" dirty="0">
                <a:latin typeface="+mn-ea"/>
              </a:rPr>
              <a:t>自閉・情緒</a:t>
            </a:r>
            <a:r>
              <a:rPr lang="ja-JP" altLang="en-US" sz="900" dirty="0">
                <a:latin typeface="+mn-ea"/>
              </a:rPr>
              <a:t>障害</a:t>
            </a:r>
            <a:r>
              <a:rPr lang="ja-JP" altLang="ja-JP" sz="900" dirty="0">
                <a:latin typeface="+mn-ea"/>
              </a:rPr>
              <a:t>への対応の必要性</a:t>
            </a:r>
          </a:p>
          <a:p>
            <a:pPr fontAlgn="ctr"/>
            <a:r>
              <a:rPr lang="ja-JP" altLang="en-US" sz="900" dirty="0">
                <a:latin typeface="+mn-ea"/>
              </a:rPr>
              <a:t>　・特別支援教室在籍者の約５割が自閉</a:t>
            </a:r>
            <a:r>
              <a:rPr lang="ja-JP" altLang="en-US" sz="900" dirty="0" smtClean="0">
                <a:latin typeface="+mn-ea"/>
              </a:rPr>
              <a:t>・</a:t>
            </a:r>
            <a:endParaRPr lang="en-US" altLang="ja-JP" sz="900" dirty="0">
              <a:latin typeface="+mn-ea"/>
            </a:endParaRPr>
          </a:p>
          <a:p>
            <a:pPr fontAlgn="ctr"/>
            <a:r>
              <a:rPr lang="ja-JP" altLang="en-US" sz="900" dirty="0" smtClean="0">
                <a:latin typeface="+mn-ea"/>
              </a:rPr>
              <a:t>　　情緒障害</a:t>
            </a:r>
            <a:r>
              <a:rPr lang="ja-JP" altLang="en-US" sz="900" dirty="0">
                <a:latin typeface="+mn-ea"/>
              </a:rPr>
              <a:t>あり</a:t>
            </a:r>
            <a:endParaRPr lang="en-US" altLang="ja-JP" sz="900" dirty="0">
              <a:latin typeface="+mn-ea"/>
            </a:endParaRPr>
          </a:p>
          <a:p>
            <a:pPr fontAlgn="ctr"/>
            <a:r>
              <a:rPr lang="ja-JP" altLang="en-US" sz="900" dirty="0">
                <a:latin typeface="+mn-ea"/>
              </a:rPr>
              <a:t>　・通級指導利用の児童生徒の約３割</a:t>
            </a:r>
            <a:r>
              <a:rPr lang="ja-JP" altLang="en-US" sz="900" dirty="0" smtClean="0">
                <a:latin typeface="+mn-ea"/>
              </a:rPr>
              <a:t>が</a:t>
            </a:r>
            <a:endParaRPr lang="en-US" altLang="ja-JP" sz="900" dirty="0" smtClean="0">
              <a:latin typeface="+mn-ea"/>
            </a:endParaRPr>
          </a:p>
          <a:p>
            <a:pPr fontAlgn="ctr"/>
            <a:r>
              <a:rPr lang="ja-JP" altLang="en-US" sz="900" dirty="0">
                <a:latin typeface="+mn-ea"/>
              </a:rPr>
              <a:t>　</a:t>
            </a:r>
            <a:r>
              <a:rPr lang="ja-JP" altLang="en-US" sz="900" dirty="0" smtClean="0">
                <a:latin typeface="+mn-ea"/>
              </a:rPr>
              <a:t>　自閉・情緒障害（</a:t>
            </a:r>
            <a:r>
              <a:rPr lang="ja-JP" altLang="en-US" sz="900" dirty="0">
                <a:latin typeface="+mn-ea"/>
              </a:rPr>
              <a:t>いずれも</a:t>
            </a:r>
            <a:r>
              <a:rPr lang="ja-JP" altLang="en-US" sz="900" dirty="0" smtClean="0">
                <a:latin typeface="+mn-ea"/>
              </a:rPr>
              <a:t>全国）</a:t>
            </a:r>
            <a:endParaRPr lang="en-US" altLang="ja-JP" sz="900" dirty="0">
              <a:latin typeface="+mn-ea"/>
            </a:endParaRPr>
          </a:p>
        </p:txBody>
      </p:sp>
      <p:sp>
        <p:nvSpPr>
          <p:cNvPr id="27" name="角丸四角形 26"/>
          <p:cNvSpPr/>
          <p:nvPr/>
        </p:nvSpPr>
        <p:spPr>
          <a:xfrm>
            <a:off x="4491381" y="1412488"/>
            <a:ext cx="1572559" cy="839814"/>
          </a:xfrm>
          <a:prstGeom prst="roundRect">
            <a:avLst/>
          </a:prstGeom>
          <a:solidFill>
            <a:schemeClr val="accent5">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fontAlgn="ctr"/>
            <a:r>
              <a:rPr lang="ja-JP" altLang="en-US" sz="900" dirty="0" smtClean="0">
                <a:solidFill>
                  <a:prstClr val="black"/>
                </a:solidFill>
                <a:latin typeface="游ゴシック" panose="020B0400000000000000" pitchFamily="50" charset="-128"/>
              </a:rPr>
              <a:t>支援学級・通常学級において、教員</a:t>
            </a:r>
            <a:r>
              <a:rPr lang="ja-JP" altLang="en-US" sz="900" dirty="0">
                <a:solidFill>
                  <a:prstClr val="black"/>
                </a:solidFill>
                <a:latin typeface="游ゴシック" panose="020B0400000000000000" pitchFamily="50" charset="-128"/>
              </a:rPr>
              <a:t>・学校生活支援員が場面に応じて</a:t>
            </a:r>
            <a:r>
              <a:rPr lang="ja-JP" altLang="en-US" sz="900" dirty="0" smtClean="0">
                <a:solidFill>
                  <a:prstClr val="black"/>
                </a:solidFill>
                <a:latin typeface="游ゴシック" panose="020B0400000000000000" pitchFamily="50" charset="-128"/>
              </a:rPr>
              <a:t>個別に対応</a:t>
            </a:r>
            <a:endParaRPr lang="en-US" altLang="ja-JP" sz="900" dirty="0">
              <a:solidFill>
                <a:prstClr val="black"/>
              </a:solidFill>
              <a:latin typeface="游ゴシック" panose="020B0400000000000000" pitchFamily="50" charset="-128"/>
            </a:endParaRPr>
          </a:p>
        </p:txBody>
      </p:sp>
      <p:sp>
        <p:nvSpPr>
          <p:cNvPr id="28" name="テキスト ボックス 27"/>
          <p:cNvSpPr txBox="1"/>
          <p:nvPr/>
        </p:nvSpPr>
        <p:spPr>
          <a:xfrm>
            <a:off x="2085787" y="2393140"/>
            <a:ext cx="4080606" cy="2723823"/>
          </a:xfrm>
          <a:prstGeom prst="rect">
            <a:avLst/>
          </a:prstGeom>
          <a:noFill/>
          <a:ln>
            <a:solidFill>
              <a:srgbClr val="FF0000"/>
            </a:solidFill>
          </a:ln>
        </p:spPr>
        <p:txBody>
          <a:bodyPr wrap="square" rtlCol="0">
            <a:spAutoFit/>
          </a:bodyPr>
          <a:lstStyle/>
          <a:p>
            <a:pPr fontAlgn="ctr"/>
            <a:r>
              <a:rPr lang="ja-JP" altLang="en-US" sz="900" dirty="0">
                <a:latin typeface="+mn-ea"/>
              </a:rPr>
              <a:t>●知的固定学級設置校　</a:t>
            </a:r>
          </a:p>
          <a:p>
            <a:pPr fontAlgn="ctr"/>
            <a:r>
              <a:rPr lang="ja-JP" altLang="en-US" sz="900" dirty="0">
                <a:latin typeface="+mn-ea"/>
              </a:rPr>
              <a:t>　　小学校</a:t>
            </a:r>
            <a:r>
              <a:rPr lang="en-US" altLang="ja-JP" sz="900" dirty="0">
                <a:latin typeface="+mn-ea"/>
              </a:rPr>
              <a:t>10</a:t>
            </a:r>
            <a:r>
              <a:rPr lang="ja-JP" altLang="en-US" sz="900" dirty="0">
                <a:latin typeface="+mn-ea"/>
              </a:rPr>
              <a:t>校（</a:t>
            </a:r>
            <a:r>
              <a:rPr lang="en-US" altLang="ja-JP" sz="900" dirty="0">
                <a:latin typeface="+mn-ea"/>
              </a:rPr>
              <a:t>H18</a:t>
            </a:r>
            <a:r>
              <a:rPr lang="ja-JP" altLang="en-US" sz="900" dirty="0">
                <a:latin typeface="+mn-ea"/>
              </a:rPr>
              <a:t>）⇒</a:t>
            </a:r>
            <a:r>
              <a:rPr lang="en-US" altLang="ja-JP" sz="900" dirty="0">
                <a:latin typeface="+mn-ea"/>
              </a:rPr>
              <a:t>16</a:t>
            </a:r>
            <a:r>
              <a:rPr lang="ja-JP" altLang="en-US" sz="900" dirty="0">
                <a:latin typeface="+mn-ea"/>
              </a:rPr>
              <a:t>校（</a:t>
            </a:r>
            <a:r>
              <a:rPr lang="en-US" altLang="ja-JP" sz="900" dirty="0">
                <a:latin typeface="+mn-ea"/>
              </a:rPr>
              <a:t>H27</a:t>
            </a:r>
            <a:r>
              <a:rPr lang="ja-JP" altLang="en-US" sz="900" dirty="0">
                <a:latin typeface="+mn-ea"/>
              </a:rPr>
              <a:t>～）</a:t>
            </a:r>
          </a:p>
          <a:p>
            <a:pPr fontAlgn="ctr"/>
            <a:r>
              <a:rPr lang="ja-JP" altLang="en-US" sz="900" dirty="0">
                <a:latin typeface="+mn-ea"/>
              </a:rPr>
              <a:t>　　中学校６校（</a:t>
            </a:r>
            <a:r>
              <a:rPr lang="en-US" altLang="ja-JP" sz="900" dirty="0">
                <a:latin typeface="+mn-ea"/>
              </a:rPr>
              <a:t>H18</a:t>
            </a:r>
            <a:r>
              <a:rPr lang="ja-JP" altLang="en-US" sz="900" dirty="0">
                <a:latin typeface="+mn-ea"/>
              </a:rPr>
              <a:t>）⇒ ８校（</a:t>
            </a:r>
            <a:r>
              <a:rPr lang="en-US" altLang="ja-JP" sz="900" dirty="0">
                <a:latin typeface="+mn-ea"/>
              </a:rPr>
              <a:t>H20</a:t>
            </a:r>
            <a:r>
              <a:rPr lang="ja-JP" altLang="en-US" sz="900" dirty="0">
                <a:latin typeface="+mn-ea"/>
              </a:rPr>
              <a:t>～）</a:t>
            </a:r>
          </a:p>
          <a:p>
            <a:pPr fontAlgn="ctr"/>
            <a:endParaRPr lang="ja-JP" altLang="en-US" sz="900" dirty="0">
              <a:latin typeface="+mn-ea"/>
            </a:endParaRPr>
          </a:p>
          <a:p>
            <a:pPr fontAlgn="ctr"/>
            <a:r>
              <a:rPr lang="ja-JP" altLang="en-US" sz="900" dirty="0">
                <a:latin typeface="+mn-ea"/>
              </a:rPr>
              <a:t>●知的固定学級在籍人数（６年５月１日）</a:t>
            </a:r>
          </a:p>
          <a:p>
            <a:pPr fontAlgn="ctr"/>
            <a:r>
              <a:rPr lang="ja-JP" altLang="en-US" sz="900" dirty="0">
                <a:latin typeface="+mn-ea"/>
              </a:rPr>
              <a:t>　　小学校</a:t>
            </a:r>
            <a:r>
              <a:rPr lang="en-US" altLang="ja-JP" sz="900" dirty="0">
                <a:latin typeface="+mn-ea"/>
              </a:rPr>
              <a:t>473</a:t>
            </a:r>
            <a:r>
              <a:rPr lang="ja-JP" altLang="en-US" sz="900" dirty="0">
                <a:latin typeface="+mn-ea"/>
              </a:rPr>
              <a:t>人（</a:t>
            </a:r>
            <a:r>
              <a:rPr lang="en-US" altLang="ja-JP" sz="900" dirty="0">
                <a:latin typeface="+mn-ea"/>
              </a:rPr>
              <a:t>10</a:t>
            </a:r>
            <a:r>
              <a:rPr lang="ja-JP" altLang="en-US" sz="900" dirty="0">
                <a:latin typeface="+mn-ea"/>
              </a:rPr>
              <a:t>年前比約</a:t>
            </a:r>
            <a:r>
              <a:rPr lang="en-US" altLang="ja-JP" sz="900" dirty="0">
                <a:latin typeface="+mn-ea"/>
              </a:rPr>
              <a:t>1.6</a:t>
            </a:r>
            <a:r>
              <a:rPr lang="ja-JP" altLang="en-US" sz="900" dirty="0">
                <a:latin typeface="+mn-ea"/>
              </a:rPr>
              <a:t>倍増）</a:t>
            </a:r>
          </a:p>
          <a:p>
            <a:pPr fontAlgn="ctr"/>
            <a:r>
              <a:rPr lang="ja-JP" altLang="en-US" sz="900" dirty="0">
                <a:latin typeface="+mn-ea"/>
              </a:rPr>
              <a:t>　　中学校</a:t>
            </a:r>
            <a:r>
              <a:rPr lang="en-US" altLang="ja-JP" sz="900" dirty="0">
                <a:latin typeface="+mn-ea"/>
              </a:rPr>
              <a:t>249</a:t>
            </a:r>
            <a:r>
              <a:rPr lang="ja-JP" altLang="en-US" sz="900" dirty="0">
                <a:latin typeface="+mn-ea"/>
              </a:rPr>
              <a:t>人（</a:t>
            </a:r>
            <a:r>
              <a:rPr lang="en-US" altLang="ja-JP" sz="900" dirty="0">
                <a:latin typeface="+mn-ea"/>
              </a:rPr>
              <a:t>10</a:t>
            </a:r>
            <a:r>
              <a:rPr lang="ja-JP" altLang="en-US" sz="900" dirty="0">
                <a:latin typeface="+mn-ea"/>
              </a:rPr>
              <a:t>年前比約</a:t>
            </a:r>
            <a:r>
              <a:rPr lang="en-US" altLang="ja-JP" sz="900" dirty="0">
                <a:latin typeface="+mn-ea"/>
              </a:rPr>
              <a:t>1.3</a:t>
            </a:r>
            <a:r>
              <a:rPr lang="ja-JP" altLang="en-US" sz="900" dirty="0">
                <a:latin typeface="+mn-ea"/>
              </a:rPr>
              <a:t>倍増）</a:t>
            </a:r>
          </a:p>
          <a:p>
            <a:pPr fontAlgn="ctr"/>
            <a:endParaRPr lang="ja-JP" altLang="en-US" sz="900" dirty="0">
              <a:latin typeface="+mn-ea"/>
            </a:endParaRPr>
          </a:p>
          <a:p>
            <a:pPr fontAlgn="ctr"/>
            <a:r>
              <a:rPr lang="ja-JP" altLang="en-US" sz="900" dirty="0">
                <a:latin typeface="+mn-ea"/>
              </a:rPr>
              <a:t>●特別支援教室（発達障害）</a:t>
            </a:r>
            <a:r>
              <a:rPr lang="en-US" altLang="ja-JP" sz="900" dirty="0">
                <a:latin typeface="+mn-ea"/>
              </a:rPr>
              <a:t>H31</a:t>
            </a:r>
            <a:r>
              <a:rPr lang="ja-JP" altLang="en-US" sz="900" dirty="0" smtClean="0">
                <a:latin typeface="+mn-ea"/>
              </a:rPr>
              <a:t>年度</a:t>
            </a:r>
            <a:endParaRPr lang="en-US" altLang="ja-JP" sz="900" dirty="0" smtClean="0">
              <a:latin typeface="+mn-ea"/>
            </a:endParaRPr>
          </a:p>
          <a:p>
            <a:pPr fontAlgn="ctr"/>
            <a:r>
              <a:rPr lang="ja-JP" altLang="en-US" sz="900" dirty="0">
                <a:latin typeface="+mn-ea"/>
              </a:rPr>
              <a:t>　</a:t>
            </a:r>
            <a:r>
              <a:rPr lang="ja-JP" altLang="en-US" sz="900" dirty="0" smtClean="0">
                <a:latin typeface="+mn-ea"/>
              </a:rPr>
              <a:t>までに全</a:t>
            </a:r>
            <a:r>
              <a:rPr lang="ja-JP" altLang="en-US" sz="900" dirty="0">
                <a:latin typeface="+mn-ea"/>
              </a:rPr>
              <a:t>小中学校</a:t>
            </a:r>
            <a:r>
              <a:rPr lang="ja-JP" altLang="en-US" sz="900" dirty="0" smtClean="0">
                <a:latin typeface="+mn-ea"/>
              </a:rPr>
              <a:t>に</a:t>
            </a:r>
            <a:r>
              <a:rPr lang="ja-JP" altLang="en-US" sz="900" dirty="0">
                <a:latin typeface="+mn-ea"/>
              </a:rPr>
              <a:t>　</a:t>
            </a:r>
            <a:r>
              <a:rPr lang="ja-JP" altLang="en-US" sz="900" dirty="0" smtClean="0">
                <a:latin typeface="+mn-ea"/>
              </a:rPr>
              <a:t>設置済</a:t>
            </a:r>
            <a:endParaRPr lang="ja-JP" altLang="en-US" sz="900" dirty="0">
              <a:latin typeface="+mn-ea"/>
            </a:endParaRPr>
          </a:p>
          <a:p>
            <a:pPr fontAlgn="ctr"/>
            <a:r>
              <a:rPr lang="ja-JP" altLang="en-US" sz="900" dirty="0">
                <a:latin typeface="+mn-ea"/>
              </a:rPr>
              <a:t>　　在籍人数（６年度５月１日現在）　</a:t>
            </a:r>
          </a:p>
          <a:p>
            <a:pPr fontAlgn="ctr"/>
            <a:r>
              <a:rPr lang="ja-JP" altLang="en-US" sz="900" dirty="0">
                <a:latin typeface="+mn-ea"/>
              </a:rPr>
              <a:t>　　　小学校</a:t>
            </a:r>
            <a:r>
              <a:rPr lang="en-US" altLang="ja-JP" sz="900" dirty="0">
                <a:latin typeface="+mn-ea"/>
              </a:rPr>
              <a:t>918</a:t>
            </a:r>
            <a:r>
              <a:rPr lang="ja-JP" altLang="en-US" sz="900" dirty="0">
                <a:latin typeface="+mn-ea"/>
              </a:rPr>
              <a:t>人（</a:t>
            </a:r>
            <a:r>
              <a:rPr lang="en-US" altLang="ja-JP" sz="900" dirty="0">
                <a:latin typeface="+mn-ea"/>
              </a:rPr>
              <a:t>10</a:t>
            </a:r>
            <a:r>
              <a:rPr lang="ja-JP" altLang="en-US" sz="900" dirty="0">
                <a:latin typeface="+mn-ea"/>
              </a:rPr>
              <a:t>年前比約</a:t>
            </a:r>
            <a:r>
              <a:rPr lang="en-US" altLang="ja-JP" sz="900" dirty="0">
                <a:latin typeface="+mn-ea"/>
              </a:rPr>
              <a:t>4.1</a:t>
            </a:r>
            <a:r>
              <a:rPr lang="ja-JP" altLang="en-US" sz="900" dirty="0">
                <a:latin typeface="+mn-ea"/>
              </a:rPr>
              <a:t>倍増）</a:t>
            </a:r>
          </a:p>
          <a:p>
            <a:pPr fontAlgn="ctr"/>
            <a:r>
              <a:rPr lang="ja-JP" altLang="en-US" sz="900" dirty="0">
                <a:latin typeface="+mn-ea"/>
              </a:rPr>
              <a:t>　　　中学校</a:t>
            </a:r>
            <a:r>
              <a:rPr lang="en-US" altLang="ja-JP" sz="900" dirty="0">
                <a:latin typeface="+mn-ea"/>
              </a:rPr>
              <a:t>262</a:t>
            </a:r>
            <a:r>
              <a:rPr lang="ja-JP" altLang="en-US" sz="900" dirty="0">
                <a:latin typeface="+mn-ea"/>
              </a:rPr>
              <a:t>人（</a:t>
            </a:r>
            <a:r>
              <a:rPr lang="en-US" altLang="ja-JP" sz="900" dirty="0">
                <a:latin typeface="+mn-ea"/>
              </a:rPr>
              <a:t>10</a:t>
            </a:r>
            <a:r>
              <a:rPr lang="ja-JP" altLang="en-US" sz="900" dirty="0">
                <a:latin typeface="+mn-ea"/>
              </a:rPr>
              <a:t>年前比約</a:t>
            </a:r>
            <a:r>
              <a:rPr lang="en-US" altLang="ja-JP" sz="900" dirty="0">
                <a:latin typeface="+mn-ea"/>
              </a:rPr>
              <a:t>2.4</a:t>
            </a:r>
            <a:r>
              <a:rPr lang="ja-JP" altLang="en-US" sz="900" dirty="0">
                <a:latin typeface="+mn-ea"/>
              </a:rPr>
              <a:t>倍増）</a:t>
            </a:r>
            <a:endParaRPr lang="en-US" altLang="ja-JP" sz="900" dirty="0">
              <a:latin typeface="+mn-ea"/>
            </a:endParaRPr>
          </a:p>
          <a:p>
            <a:pPr fontAlgn="ctr"/>
            <a:endParaRPr lang="en-US" altLang="ja-JP" sz="900" dirty="0">
              <a:latin typeface="+mn-ea"/>
            </a:endParaRPr>
          </a:p>
          <a:p>
            <a:pPr fontAlgn="ctr"/>
            <a:r>
              <a:rPr lang="ja-JP" altLang="en-US" sz="900" dirty="0">
                <a:latin typeface="+mn-ea"/>
              </a:rPr>
              <a:t>●情緒障害等固定学級</a:t>
            </a:r>
          </a:p>
          <a:p>
            <a:pPr fontAlgn="ctr"/>
            <a:r>
              <a:rPr lang="ja-JP" altLang="en-US" sz="900" dirty="0">
                <a:latin typeface="+mn-ea"/>
              </a:rPr>
              <a:t>　・毎年度</a:t>
            </a:r>
            <a:r>
              <a:rPr lang="ja-JP" altLang="en-US" sz="900" dirty="0" smtClean="0">
                <a:latin typeface="+mn-ea"/>
              </a:rPr>
              <a:t>、設置</a:t>
            </a:r>
            <a:r>
              <a:rPr lang="ja-JP" altLang="en-US" sz="900" dirty="0">
                <a:latin typeface="+mn-ea"/>
              </a:rPr>
              <a:t>を求める</a:t>
            </a:r>
            <a:r>
              <a:rPr lang="ja-JP" altLang="en-US" sz="900" dirty="0" smtClean="0">
                <a:latin typeface="+mn-ea"/>
              </a:rPr>
              <a:t>声が一定数ある。</a:t>
            </a:r>
            <a:endParaRPr lang="ja-JP" altLang="en-US" sz="900" dirty="0">
              <a:latin typeface="+mn-ea"/>
            </a:endParaRPr>
          </a:p>
          <a:p>
            <a:pPr fontAlgn="ctr"/>
            <a:r>
              <a:rPr lang="ja-JP" altLang="en-US" sz="900" dirty="0">
                <a:latin typeface="+mn-ea"/>
              </a:rPr>
              <a:t>　・支援教室では課題の改善が困難</a:t>
            </a:r>
            <a:r>
              <a:rPr lang="ja-JP" altLang="en-US" sz="900" dirty="0" smtClean="0">
                <a:latin typeface="+mn-ea"/>
              </a:rPr>
              <a:t>で知的</a:t>
            </a:r>
            <a:endParaRPr lang="en-US" altLang="ja-JP" sz="900" dirty="0" smtClean="0">
              <a:latin typeface="+mn-ea"/>
            </a:endParaRPr>
          </a:p>
          <a:p>
            <a:pPr fontAlgn="ctr"/>
            <a:r>
              <a:rPr lang="ja-JP" altLang="en-US" sz="900" dirty="0">
                <a:latin typeface="+mn-ea"/>
              </a:rPr>
              <a:t>　</a:t>
            </a:r>
            <a:r>
              <a:rPr lang="ja-JP" altLang="en-US" sz="900" dirty="0" smtClean="0">
                <a:latin typeface="+mn-ea"/>
              </a:rPr>
              <a:t>　学級に転学するケースあり。</a:t>
            </a:r>
            <a:endParaRPr lang="en-US" altLang="ja-JP" sz="900" dirty="0" smtClean="0">
              <a:latin typeface="+mn-ea"/>
            </a:endParaRPr>
          </a:p>
          <a:p>
            <a:pPr fontAlgn="ctr"/>
            <a:r>
              <a:rPr lang="ja-JP" altLang="en-US" sz="900" dirty="0">
                <a:latin typeface="+mn-ea"/>
              </a:rPr>
              <a:t>　</a:t>
            </a:r>
            <a:r>
              <a:rPr lang="ja-JP" altLang="en-US" sz="900" dirty="0" smtClean="0">
                <a:latin typeface="+mn-ea"/>
              </a:rPr>
              <a:t>　他区では</a:t>
            </a:r>
            <a:r>
              <a:rPr lang="en-US" altLang="ja-JP" sz="900" dirty="0" smtClean="0">
                <a:latin typeface="+mn-ea"/>
              </a:rPr>
              <a:t>10</a:t>
            </a:r>
            <a:r>
              <a:rPr lang="ja-JP" altLang="en-US" sz="900" dirty="0" smtClean="0">
                <a:latin typeface="+mn-ea"/>
              </a:rPr>
              <a:t>区が設置。</a:t>
            </a:r>
            <a:endParaRPr lang="ja-JP" altLang="en-US" sz="900" dirty="0">
              <a:latin typeface="+mn-ea"/>
            </a:endParaRPr>
          </a:p>
        </p:txBody>
      </p:sp>
      <p:sp>
        <p:nvSpPr>
          <p:cNvPr id="31" name="角丸四角形 30"/>
          <p:cNvSpPr/>
          <p:nvPr/>
        </p:nvSpPr>
        <p:spPr>
          <a:xfrm>
            <a:off x="4498733" y="2733801"/>
            <a:ext cx="1565207" cy="1866674"/>
          </a:xfrm>
          <a:prstGeom prst="round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fontAlgn="ctr"/>
            <a:r>
              <a:rPr lang="ja-JP" altLang="en-US" sz="900" dirty="0">
                <a:solidFill>
                  <a:prstClr val="black"/>
                </a:solidFill>
                <a:latin typeface="游ゴシック" panose="020B0400000000000000" pitchFamily="50" charset="-128"/>
              </a:rPr>
              <a:t>・知的学級は平成</a:t>
            </a:r>
            <a:r>
              <a:rPr lang="en-US" altLang="ja-JP" sz="900" dirty="0">
                <a:solidFill>
                  <a:prstClr val="black"/>
                </a:solidFill>
                <a:latin typeface="游ゴシック" panose="020B0400000000000000" pitchFamily="50" charset="-128"/>
              </a:rPr>
              <a:t>27</a:t>
            </a:r>
            <a:r>
              <a:rPr lang="ja-JP" altLang="en-US" sz="900" dirty="0">
                <a:solidFill>
                  <a:prstClr val="black"/>
                </a:solidFill>
                <a:latin typeface="游ゴシック" panose="020B0400000000000000" pitchFamily="50" charset="-128"/>
              </a:rPr>
              <a:t>年度の谷原小新規</a:t>
            </a:r>
            <a:r>
              <a:rPr lang="ja-JP" altLang="en-US" sz="900" dirty="0" smtClean="0">
                <a:solidFill>
                  <a:prstClr val="black"/>
                </a:solidFill>
                <a:latin typeface="游ゴシック" panose="020B0400000000000000" pitchFamily="50" charset="-128"/>
              </a:rPr>
              <a:t>開設を</a:t>
            </a:r>
            <a:r>
              <a:rPr lang="ja-JP" altLang="en-US" sz="900" dirty="0">
                <a:solidFill>
                  <a:prstClr val="black"/>
                </a:solidFill>
                <a:latin typeface="游ゴシック" panose="020B0400000000000000" pitchFamily="50" charset="-128"/>
              </a:rPr>
              <a:t>最後に、設置校の学級数を増やす</a:t>
            </a:r>
            <a:r>
              <a:rPr lang="ja-JP" altLang="en-US" sz="900" dirty="0" smtClean="0">
                <a:solidFill>
                  <a:prstClr val="black"/>
                </a:solidFill>
                <a:latin typeface="游ゴシック" panose="020B0400000000000000" pitchFamily="50" charset="-128"/>
              </a:rPr>
              <a:t>ことで</a:t>
            </a:r>
            <a:r>
              <a:rPr lang="ja-JP" altLang="en-US" sz="900" dirty="0">
                <a:solidFill>
                  <a:prstClr val="black"/>
                </a:solidFill>
                <a:latin typeface="游ゴシック" panose="020B0400000000000000" pitchFamily="50" charset="-128"/>
              </a:rPr>
              <a:t>対応</a:t>
            </a:r>
            <a:endParaRPr lang="en-US" altLang="ja-JP" sz="900" dirty="0">
              <a:solidFill>
                <a:prstClr val="black"/>
              </a:solidFill>
              <a:latin typeface="游ゴシック" panose="020B0400000000000000" pitchFamily="50" charset="-128"/>
            </a:endParaRPr>
          </a:p>
          <a:p>
            <a:pPr lvl="0" fontAlgn="ctr"/>
            <a:endParaRPr lang="en-US" altLang="ja-JP" sz="900" dirty="0">
              <a:solidFill>
                <a:prstClr val="black"/>
              </a:solidFill>
              <a:latin typeface="游ゴシック" panose="020B0400000000000000" pitchFamily="50" charset="-128"/>
            </a:endParaRPr>
          </a:p>
          <a:p>
            <a:pPr lvl="0" fontAlgn="ctr"/>
            <a:r>
              <a:rPr lang="ja-JP" altLang="en-US" sz="900" dirty="0">
                <a:solidFill>
                  <a:prstClr val="black"/>
                </a:solidFill>
                <a:latin typeface="游ゴシック" panose="020B0400000000000000" pitchFamily="50" charset="-128"/>
              </a:rPr>
              <a:t>・支援教室は平成</a:t>
            </a:r>
            <a:r>
              <a:rPr lang="en-US" altLang="ja-JP" sz="900" dirty="0">
                <a:solidFill>
                  <a:prstClr val="black"/>
                </a:solidFill>
                <a:latin typeface="游ゴシック" panose="020B0400000000000000" pitchFamily="50" charset="-128"/>
              </a:rPr>
              <a:t>31</a:t>
            </a:r>
            <a:r>
              <a:rPr lang="ja-JP" altLang="en-US" sz="900" dirty="0">
                <a:solidFill>
                  <a:prstClr val="black"/>
                </a:solidFill>
                <a:latin typeface="游ゴシック" panose="020B0400000000000000" pitchFamily="50" charset="-128"/>
              </a:rPr>
              <a:t>年度に全校に</a:t>
            </a:r>
            <a:r>
              <a:rPr lang="ja-JP" altLang="en-US" sz="900" dirty="0" smtClean="0">
                <a:solidFill>
                  <a:prstClr val="black"/>
                </a:solidFill>
                <a:latin typeface="游ゴシック" panose="020B0400000000000000" pitchFamily="50" charset="-128"/>
              </a:rPr>
              <a:t>設置済</a:t>
            </a:r>
            <a:endParaRPr lang="en-US" altLang="ja-JP" sz="900" dirty="0" smtClean="0">
              <a:solidFill>
                <a:prstClr val="black"/>
              </a:solidFill>
              <a:latin typeface="游ゴシック" panose="020B0400000000000000" pitchFamily="50" charset="-128"/>
            </a:endParaRPr>
          </a:p>
          <a:p>
            <a:pPr lvl="0" fontAlgn="ctr"/>
            <a:r>
              <a:rPr lang="ja-JP" altLang="en-US" sz="900" dirty="0">
                <a:solidFill>
                  <a:prstClr val="black"/>
                </a:solidFill>
                <a:latin typeface="游ゴシック" panose="020B0400000000000000" pitchFamily="50" charset="-128"/>
              </a:rPr>
              <a:t>　</a:t>
            </a:r>
            <a:r>
              <a:rPr lang="ja-JP" altLang="en-US" sz="900" dirty="0" smtClean="0">
                <a:solidFill>
                  <a:prstClr val="black"/>
                </a:solidFill>
                <a:latin typeface="游ゴシック" panose="020B0400000000000000" pitchFamily="50" charset="-128"/>
              </a:rPr>
              <a:t>拠点校は小学校</a:t>
            </a:r>
            <a:r>
              <a:rPr lang="en-US" altLang="ja-JP" sz="900" dirty="0" smtClean="0">
                <a:solidFill>
                  <a:prstClr val="black"/>
                </a:solidFill>
                <a:latin typeface="游ゴシック" panose="020B0400000000000000" pitchFamily="50" charset="-128"/>
              </a:rPr>
              <a:t>17</a:t>
            </a:r>
            <a:r>
              <a:rPr lang="ja-JP" altLang="en-US" sz="900" dirty="0" smtClean="0">
                <a:solidFill>
                  <a:prstClr val="black"/>
                </a:solidFill>
                <a:latin typeface="游ゴシック" panose="020B0400000000000000" pitchFamily="50" charset="-128"/>
              </a:rPr>
              <a:t>校</a:t>
            </a:r>
            <a:endParaRPr lang="en-US" altLang="ja-JP" sz="900" dirty="0" smtClean="0">
              <a:solidFill>
                <a:prstClr val="black"/>
              </a:solidFill>
              <a:latin typeface="游ゴシック" panose="020B0400000000000000" pitchFamily="50" charset="-128"/>
            </a:endParaRPr>
          </a:p>
          <a:p>
            <a:pPr lvl="0" fontAlgn="ctr"/>
            <a:r>
              <a:rPr lang="ja-JP" altLang="en-US" sz="900" dirty="0">
                <a:solidFill>
                  <a:prstClr val="black"/>
                </a:solidFill>
                <a:latin typeface="游ゴシック" panose="020B0400000000000000" pitchFamily="50" charset="-128"/>
              </a:rPr>
              <a:t>　</a:t>
            </a:r>
            <a:r>
              <a:rPr lang="ja-JP" altLang="en-US" sz="900" dirty="0" smtClean="0">
                <a:solidFill>
                  <a:prstClr val="black"/>
                </a:solidFill>
                <a:latin typeface="游ゴシック" panose="020B0400000000000000" pitchFamily="50" charset="-128"/>
              </a:rPr>
              <a:t>　　　　中学校４校</a:t>
            </a:r>
            <a:endParaRPr lang="en-US" altLang="ja-JP" sz="900" dirty="0">
              <a:solidFill>
                <a:prstClr val="black"/>
              </a:solidFill>
              <a:latin typeface="游ゴシック" panose="020B0400000000000000" pitchFamily="50" charset="-128"/>
            </a:endParaRPr>
          </a:p>
        </p:txBody>
      </p:sp>
      <p:sp>
        <p:nvSpPr>
          <p:cNvPr id="2" name="テキスト ボックス 1"/>
          <p:cNvSpPr txBox="1"/>
          <p:nvPr/>
        </p:nvSpPr>
        <p:spPr>
          <a:xfrm>
            <a:off x="8720128" y="968421"/>
            <a:ext cx="338554" cy="1784305"/>
          </a:xfrm>
          <a:prstGeom prst="rect">
            <a:avLst/>
          </a:prstGeom>
          <a:noFill/>
        </p:spPr>
        <p:txBody>
          <a:bodyPr vert="eaVert" wrap="square" rtlCol="0">
            <a:spAutoFit/>
          </a:bodyPr>
          <a:lstStyle/>
          <a:p>
            <a:r>
              <a:rPr kumimoji="1" lang="ja-JP" altLang="en-US" sz="1000" dirty="0" smtClean="0">
                <a:solidFill>
                  <a:srgbClr val="0070C0"/>
                </a:solidFill>
              </a:rPr>
              <a:t>教育・指導内容に関すること</a:t>
            </a:r>
            <a:endParaRPr kumimoji="1" lang="ja-JP" altLang="en-US" sz="1000" dirty="0">
              <a:solidFill>
                <a:srgbClr val="0070C0"/>
              </a:solidFill>
            </a:endParaRPr>
          </a:p>
        </p:txBody>
      </p:sp>
      <p:sp>
        <p:nvSpPr>
          <p:cNvPr id="32" name="テキスト ボックス 31"/>
          <p:cNvSpPr txBox="1"/>
          <p:nvPr/>
        </p:nvSpPr>
        <p:spPr>
          <a:xfrm>
            <a:off x="8720123" y="3182790"/>
            <a:ext cx="338554" cy="1374956"/>
          </a:xfrm>
          <a:prstGeom prst="rect">
            <a:avLst/>
          </a:prstGeom>
          <a:noFill/>
        </p:spPr>
        <p:txBody>
          <a:bodyPr vert="eaVert" wrap="square" rtlCol="0">
            <a:spAutoFit/>
          </a:bodyPr>
          <a:lstStyle/>
          <a:p>
            <a:r>
              <a:rPr kumimoji="1" lang="ja-JP" altLang="en-US" sz="1000" dirty="0" smtClean="0">
                <a:solidFill>
                  <a:srgbClr val="FF0000"/>
                </a:solidFill>
              </a:rPr>
              <a:t>教育環境に関すること</a:t>
            </a:r>
            <a:endParaRPr kumimoji="1" lang="ja-JP" altLang="en-US" sz="1000" dirty="0">
              <a:solidFill>
                <a:srgbClr val="FF0000"/>
              </a:solidFill>
            </a:endParaRPr>
          </a:p>
        </p:txBody>
      </p:sp>
      <p:sp>
        <p:nvSpPr>
          <p:cNvPr id="33" name="テキスト ボックス 32"/>
          <p:cNvSpPr txBox="1"/>
          <p:nvPr/>
        </p:nvSpPr>
        <p:spPr>
          <a:xfrm>
            <a:off x="8720123" y="4977199"/>
            <a:ext cx="338554" cy="1532154"/>
          </a:xfrm>
          <a:prstGeom prst="rect">
            <a:avLst/>
          </a:prstGeom>
          <a:noFill/>
        </p:spPr>
        <p:txBody>
          <a:bodyPr vert="eaVert" wrap="square" rtlCol="0">
            <a:spAutoFit/>
          </a:bodyPr>
          <a:lstStyle/>
          <a:p>
            <a:r>
              <a:rPr kumimoji="1" lang="ja-JP" altLang="en-US" sz="1000" dirty="0" smtClean="0">
                <a:solidFill>
                  <a:srgbClr val="00B050"/>
                </a:solidFill>
              </a:rPr>
              <a:t>相談・支援に関すること</a:t>
            </a:r>
            <a:endParaRPr kumimoji="1" lang="ja-JP" altLang="en-US" sz="1000" dirty="0">
              <a:solidFill>
                <a:srgbClr val="00B050"/>
              </a:solidFill>
            </a:endParaRPr>
          </a:p>
        </p:txBody>
      </p:sp>
      <p:sp>
        <p:nvSpPr>
          <p:cNvPr id="4" name="右中かっこ 3"/>
          <p:cNvSpPr/>
          <p:nvPr/>
        </p:nvSpPr>
        <p:spPr>
          <a:xfrm>
            <a:off x="8411623" y="735714"/>
            <a:ext cx="232298" cy="2268997"/>
          </a:xfrm>
          <a:prstGeom prst="rightBrace">
            <a:avLst>
              <a:gd name="adj1" fmla="val 37073"/>
              <a:gd name="adj2" fmla="val 5000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4" name="右中かっこ 33"/>
          <p:cNvSpPr/>
          <p:nvPr/>
        </p:nvSpPr>
        <p:spPr>
          <a:xfrm>
            <a:off x="8396633" y="3135165"/>
            <a:ext cx="268393" cy="1284435"/>
          </a:xfrm>
          <a:prstGeom prst="rightBrace">
            <a:avLst>
              <a:gd name="adj1" fmla="val 37073"/>
              <a:gd name="adj2" fmla="val 50000"/>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右中かっこ 34"/>
          <p:cNvSpPr/>
          <p:nvPr/>
        </p:nvSpPr>
        <p:spPr>
          <a:xfrm>
            <a:off x="8388793" y="4545812"/>
            <a:ext cx="267062" cy="1897431"/>
          </a:xfrm>
          <a:prstGeom prst="rightBrace">
            <a:avLst>
              <a:gd name="adj1" fmla="val 37073"/>
              <a:gd name="adj2" fmla="val 50000"/>
            </a:avLst>
          </a:prstGeom>
          <a:ln w="190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6" name="正方形/長方形 35"/>
          <p:cNvSpPr/>
          <p:nvPr/>
        </p:nvSpPr>
        <p:spPr>
          <a:xfrm>
            <a:off x="159268" y="807380"/>
            <a:ext cx="1489110" cy="2128407"/>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00" dirty="0" smtClean="0">
                <a:solidFill>
                  <a:srgbClr val="0070C0"/>
                </a:solidFill>
              </a:rPr>
              <a:t>【</a:t>
            </a:r>
            <a:r>
              <a:rPr lang="ja-JP" altLang="en-US" sz="1000" dirty="0" smtClean="0">
                <a:solidFill>
                  <a:srgbClr val="0070C0"/>
                </a:solidFill>
              </a:rPr>
              <a:t>教育・指導内容</a:t>
            </a:r>
            <a:r>
              <a:rPr lang="en-US" altLang="ja-JP" sz="1000" dirty="0" smtClean="0">
                <a:solidFill>
                  <a:srgbClr val="0070C0"/>
                </a:solidFill>
              </a:rPr>
              <a:t>】</a:t>
            </a:r>
          </a:p>
          <a:p>
            <a:endParaRPr lang="en-US" altLang="ja-JP" sz="1000" dirty="0" smtClean="0">
              <a:solidFill>
                <a:srgbClr val="0070C0"/>
              </a:solidFill>
            </a:endParaRPr>
          </a:p>
          <a:p>
            <a:r>
              <a:rPr lang="ja-JP" altLang="en-US" sz="900" b="1" dirty="0">
                <a:solidFill>
                  <a:srgbClr val="0070C0"/>
                </a:solidFill>
              </a:rPr>
              <a:t>児</a:t>
            </a:r>
            <a:r>
              <a:rPr lang="ja-JP" altLang="en-US" sz="900" dirty="0" smtClean="0">
                <a:solidFill>
                  <a:schemeClr val="tx1"/>
                </a:solidFill>
              </a:rPr>
              <a:t>児童</a:t>
            </a:r>
            <a:r>
              <a:rPr lang="ja-JP" altLang="en-US" sz="900" dirty="0">
                <a:solidFill>
                  <a:schemeClr val="tx1"/>
                </a:solidFill>
              </a:rPr>
              <a:t>生徒一人一人の</a:t>
            </a:r>
            <a:r>
              <a:rPr lang="ja-JP" altLang="en-US" sz="900" dirty="0" smtClean="0">
                <a:solidFill>
                  <a:schemeClr val="tx1"/>
                </a:solidFill>
              </a:rPr>
              <a:t>状</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況</a:t>
            </a:r>
            <a:r>
              <a:rPr lang="ja-JP" altLang="en-US" sz="900" dirty="0">
                <a:solidFill>
                  <a:schemeClr val="tx1"/>
                </a:solidFill>
              </a:rPr>
              <a:t>に合わせた</a:t>
            </a:r>
            <a:r>
              <a:rPr lang="ja-JP" altLang="en-US" sz="900" dirty="0" smtClean="0">
                <a:solidFill>
                  <a:schemeClr val="tx1"/>
                </a:solidFill>
              </a:rPr>
              <a:t>指導</a:t>
            </a:r>
            <a:r>
              <a:rPr lang="ja-JP" altLang="en-US" sz="900" dirty="0">
                <a:solidFill>
                  <a:schemeClr val="tx1"/>
                </a:solidFill>
              </a:rPr>
              <a:t>　　　　　　　　　　　　　　　　　　　　　　　　　　　　　　　　　　</a:t>
            </a:r>
            <a:r>
              <a:rPr lang="ja-JP" altLang="en-US" sz="900" b="1" dirty="0">
                <a:solidFill>
                  <a:srgbClr val="0070C0"/>
                </a:solidFill>
              </a:rPr>
              <a:t>児</a:t>
            </a:r>
            <a:r>
              <a:rPr lang="ja-JP" altLang="en-US" sz="900" dirty="0" smtClean="0">
                <a:solidFill>
                  <a:schemeClr val="tx1"/>
                </a:solidFill>
              </a:rPr>
              <a:t>コミュニケーションス</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キル</a:t>
            </a:r>
            <a:r>
              <a:rPr lang="ja-JP" altLang="en-US" sz="900" dirty="0">
                <a:solidFill>
                  <a:schemeClr val="tx1"/>
                </a:solidFill>
              </a:rPr>
              <a:t>の指導や学級</a:t>
            </a:r>
            <a:r>
              <a:rPr lang="ja-JP" altLang="en-US" sz="900" dirty="0" smtClean="0">
                <a:solidFill>
                  <a:schemeClr val="tx1"/>
                </a:solidFill>
              </a:rPr>
              <a:t>運営</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など</a:t>
            </a:r>
            <a:r>
              <a:rPr lang="ja-JP" altLang="en-US" sz="900" dirty="0">
                <a:solidFill>
                  <a:schemeClr val="tx1"/>
                </a:solidFill>
              </a:rPr>
              <a:t>教職員の質</a:t>
            </a:r>
            <a:r>
              <a:rPr lang="ja-JP" altLang="en-US" sz="900" dirty="0" smtClean="0">
                <a:solidFill>
                  <a:schemeClr val="tx1"/>
                </a:solidFill>
              </a:rPr>
              <a:t>向上</a:t>
            </a:r>
            <a:endParaRPr lang="en-US" altLang="ja-JP" sz="900" dirty="0" smtClean="0">
              <a:solidFill>
                <a:schemeClr val="tx1"/>
              </a:solidFill>
            </a:endParaRPr>
          </a:p>
          <a:p>
            <a:endParaRPr lang="en-US" altLang="ja-JP" sz="900" dirty="0" smtClean="0">
              <a:solidFill>
                <a:schemeClr val="tx1"/>
              </a:solidFill>
            </a:endParaRPr>
          </a:p>
          <a:p>
            <a:r>
              <a:rPr kumimoji="1" lang="ja-JP" altLang="en-US" sz="900" b="1" dirty="0" smtClean="0">
                <a:solidFill>
                  <a:srgbClr val="FF0000"/>
                </a:solidFill>
                <a:latin typeface="+mn-ea"/>
              </a:rPr>
              <a:t>教</a:t>
            </a:r>
            <a:r>
              <a:rPr kumimoji="1" lang="ja-JP" altLang="en-US" sz="900" dirty="0">
                <a:solidFill>
                  <a:schemeClr val="tx1"/>
                </a:solidFill>
                <a:latin typeface="+mn-ea"/>
              </a:rPr>
              <a:t>教職員</a:t>
            </a:r>
            <a:r>
              <a:rPr kumimoji="1" lang="ja-JP" altLang="en-US" sz="900" dirty="0" smtClean="0">
                <a:solidFill>
                  <a:schemeClr val="tx1"/>
                </a:solidFill>
                <a:latin typeface="+mn-ea"/>
              </a:rPr>
              <a:t>の指導力の向上</a:t>
            </a:r>
            <a:endParaRPr kumimoji="1" lang="en-US" altLang="ja-JP" sz="900" dirty="0" smtClean="0">
              <a:solidFill>
                <a:schemeClr val="tx1"/>
              </a:solidFill>
              <a:latin typeface="+mn-ea"/>
            </a:endParaRPr>
          </a:p>
          <a:p>
            <a:endParaRPr kumimoji="1" lang="en-US" altLang="ja-JP" sz="900" dirty="0" smtClean="0">
              <a:solidFill>
                <a:schemeClr val="tx1"/>
              </a:solidFill>
              <a:latin typeface="+mn-ea"/>
            </a:endParaRPr>
          </a:p>
          <a:p>
            <a:r>
              <a:rPr lang="ja-JP" altLang="en-US" sz="900" b="1" dirty="0">
                <a:solidFill>
                  <a:srgbClr val="00B050"/>
                </a:solidFill>
                <a:latin typeface="+mn-ea"/>
              </a:rPr>
              <a:t>保</a:t>
            </a:r>
            <a:r>
              <a:rPr lang="ja-JP" altLang="en-US" sz="900" dirty="0">
                <a:solidFill>
                  <a:schemeClr val="tx1"/>
                </a:solidFill>
                <a:latin typeface="+mn-ea"/>
              </a:rPr>
              <a:t>教職員の質の向上</a:t>
            </a:r>
            <a:r>
              <a:rPr lang="en-US" altLang="ja-JP" sz="900" dirty="0">
                <a:solidFill>
                  <a:schemeClr val="tx1"/>
                </a:solidFill>
                <a:latin typeface="+mn-ea"/>
              </a:rPr>
              <a:t>(</a:t>
            </a:r>
            <a:r>
              <a:rPr lang="ja-JP" altLang="en-US" sz="900" dirty="0">
                <a:solidFill>
                  <a:schemeClr val="tx1"/>
                </a:solidFill>
                <a:latin typeface="+mn-ea"/>
              </a:rPr>
              <a:t>個々</a:t>
            </a:r>
            <a:endParaRPr lang="en-US" altLang="ja-JP" sz="900" dirty="0">
              <a:solidFill>
                <a:schemeClr val="tx1"/>
              </a:solidFill>
              <a:latin typeface="+mn-ea"/>
            </a:endParaRPr>
          </a:p>
          <a:p>
            <a:r>
              <a:rPr lang="ja-JP" altLang="en-US" sz="900" dirty="0">
                <a:solidFill>
                  <a:schemeClr val="tx1"/>
                </a:solidFill>
                <a:latin typeface="+mn-ea"/>
              </a:rPr>
              <a:t>　の状況に応じた学びの</a:t>
            </a:r>
            <a:endParaRPr lang="en-US" altLang="ja-JP" sz="900" dirty="0">
              <a:solidFill>
                <a:schemeClr val="tx1"/>
              </a:solidFill>
              <a:latin typeface="+mn-ea"/>
            </a:endParaRPr>
          </a:p>
          <a:p>
            <a:r>
              <a:rPr lang="ja-JP" altLang="en-US" sz="900" dirty="0">
                <a:solidFill>
                  <a:schemeClr val="tx1"/>
                </a:solidFill>
                <a:latin typeface="+mn-ea"/>
              </a:rPr>
              <a:t>　提供</a:t>
            </a:r>
            <a:r>
              <a:rPr lang="en-US" altLang="ja-JP" sz="900" dirty="0" smtClean="0">
                <a:solidFill>
                  <a:schemeClr val="tx1"/>
                </a:solidFill>
                <a:latin typeface="+mn-ea"/>
              </a:rPr>
              <a:t>)</a:t>
            </a:r>
            <a:endParaRPr lang="en-US" altLang="ja-JP" sz="900" dirty="0">
              <a:solidFill>
                <a:schemeClr val="tx1"/>
              </a:solidFill>
              <a:latin typeface="+mn-ea"/>
            </a:endParaRPr>
          </a:p>
        </p:txBody>
      </p:sp>
      <p:sp>
        <p:nvSpPr>
          <p:cNvPr id="40" name="正方形/長方形 39"/>
          <p:cNvSpPr/>
          <p:nvPr/>
        </p:nvSpPr>
        <p:spPr>
          <a:xfrm>
            <a:off x="171213" y="4545812"/>
            <a:ext cx="1477165" cy="2142771"/>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00" dirty="0" smtClean="0">
                <a:solidFill>
                  <a:srgbClr val="00B050"/>
                </a:solidFill>
                <a:latin typeface="+mn-ea"/>
              </a:rPr>
              <a:t>【</a:t>
            </a:r>
            <a:r>
              <a:rPr lang="ja-JP" altLang="en-US" sz="1000" dirty="0" smtClean="0">
                <a:solidFill>
                  <a:srgbClr val="00B050"/>
                </a:solidFill>
                <a:latin typeface="+mn-ea"/>
              </a:rPr>
              <a:t>相談・支援体制</a:t>
            </a:r>
            <a:r>
              <a:rPr lang="en-US" altLang="ja-JP" sz="1000" dirty="0" smtClean="0">
                <a:solidFill>
                  <a:srgbClr val="00B050"/>
                </a:solidFill>
                <a:latin typeface="+mn-ea"/>
              </a:rPr>
              <a:t>】</a:t>
            </a:r>
          </a:p>
          <a:p>
            <a:endParaRPr lang="en-US" altLang="ja-JP" sz="1000" dirty="0" smtClean="0">
              <a:solidFill>
                <a:srgbClr val="00B050"/>
              </a:solidFill>
              <a:latin typeface="+mn-ea"/>
            </a:endParaRPr>
          </a:p>
          <a:p>
            <a:r>
              <a:rPr kumimoji="1" lang="ja-JP" altLang="en-US" sz="900" b="1" dirty="0">
                <a:solidFill>
                  <a:srgbClr val="FF0000"/>
                </a:solidFill>
                <a:latin typeface="+mn-ea"/>
              </a:rPr>
              <a:t>教</a:t>
            </a:r>
            <a:r>
              <a:rPr kumimoji="1" lang="ja-JP" altLang="en-US" sz="900" dirty="0">
                <a:solidFill>
                  <a:schemeClr val="tx1"/>
                </a:solidFill>
                <a:latin typeface="+mn-ea"/>
              </a:rPr>
              <a:t>教育相談・就学相談の</a:t>
            </a:r>
            <a:endParaRPr kumimoji="1" lang="en-US" altLang="ja-JP" sz="900" dirty="0">
              <a:solidFill>
                <a:schemeClr val="tx1"/>
              </a:solidFill>
              <a:latin typeface="+mn-ea"/>
            </a:endParaRPr>
          </a:p>
          <a:p>
            <a:r>
              <a:rPr kumimoji="1" lang="ja-JP" altLang="en-US" sz="900" dirty="0">
                <a:solidFill>
                  <a:schemeClr val="tx1"/>
                </a:solidFill>
                <a:latin typeface="+mn-ea"/>
              </a:rPr>
              <a:t>　充実　　　　　　　　　　　　　　　　　　　　</a:t>
            </a:r>
            <a:r>
              <a:rPr kumimoji="1" lang="ja-JP" altLang="en-US" sz="900" b="1" dirty="0">
                <a:solidFill>
                  <a:srgbClr val="FF0000"/>
                </a:solidFill>
                <a:latin typeface="+mn-ea"/>
              </a:rPr>
              <a:t>教</a:t>
            </a:r>
            <a:r>
              <a:rPr kumimoji="1" lang="ja-JP" altLang="en-US" sz="900" dirty="0">
                <a:solidFill>
                  <a:schemeClr val="tx1"/>
                </a:solidFill>
                <a:latin typeface="+mn-ea"/>
              </a:rPr>
              <a:t>教員の負担軽減に向け</a:t>
            </a:r>
            <a:endParaRPr kumimoji="1" lang="en-US" altLang="ja-JP" sz="900" dirty="0">
              <a:solidFill>
                <a:schemeClr val="tx1"/>
              </a:solidFill>
              <a:latin typeface="+mn-ea"/>
            </a:endParaRPr>
          </a:p>
          <a:p>
            <a:r>
              <a:rPr kumimoji="1" lang="ja-JP" altLang="en-US" sz="900" dirty="0">
                <a:solidFill>
                  <a:schemeClr val="tx1"/>
                </a:solidFill>
                <a:latin typeface="+mn-ea"/>
              </a:rPr>
              <a:t>　</a:t>
            </a:r>
            <a:r>
              <a:rPr kumimoji="1" lang="ja-JP" altLang="en-US" sz="900" dirty="0" err="1">
                <a:solidFill>
                  <a:schemeClr val="tx1"/>
                </a:solidFill>
                <a:latin typeface="+mn-ea"/>
              </a:rPr>
              <a:t>た</a:t>
            </a:r>
            <a:r>
              <a:rPr kumimoji="1" lang="ja-JP" altLang="en-US" sz="900" dirty="0">
                <a:solidFill>
                  <a:schemeClr val="tx1"/>
                </a:solidFill>
                <a:latin typeface="+mn-ea"/>
              </a:rPr>
              <a:t>支援</a:t>
            </a:r>
            <a:r>
              <a:rPr kumimoji="1" lang="ja-JP" altLang="en-US" sz="900" dirty="0" smtClean="0">
                <a:solidFill>
                  <a:schemeClr val="tx1"/>
                </a:solidFill>
                <a:latin typeface="+mn-ea"/>
              </a:rPr>
              <a:t>体制</a:t>
            </a:r>
            <a:endParaRPr kumimoji="1" lang="en-US" altLang="ja-JP" sz="900" dirty="0" smtClean="0">
              <a:solidFill>
                <a:schemeClr val="tx1"/>
              </a:solidFill>
              <a:latin typeface="+mn-ea"/>
            </a:endParaRPr>
          </a:p>
          <a:p>
            <a:endParaRPr kumimoji="1" lang="ja-JP" altLang="en-US" sz="900" dirty="0">
              <a:solidFill>
                <a:schemeClr val="tx1"/>
              </a:solidFill>
              <a:latin typeface="+mn-ea"/>
            </a:endParaRPr>
          </a:p>
          <a:p>
            <a:r>
              <a:rPr lang="ja-JP" altLang="en-US" sz="900" b="1" dirty="0" smtClean="0">
                <a:solidFill>
                  <a:srgbClr val="00B050"/>
                </a:solidFill>
                <a:latin typeface="+mn-ea"/>
              </a:rPr>
              <a:t>保</a:t>
            </a:r>
            <a:r>
              <a:rPr lang="ja-JP" altLang="en-US" sz="900" dirty="0" smtClean="0">
                <a:solidFill>
                  <a:schemeClr val="tx1"/>
                </a:solidFill>
                <a:latin typeface="+mn-ea"/>
              </a:rPr>
              <a:t>就学前</a:t>
            </a:r>
            <a:r>
              <a:rPr lang="ja-JP" altLang="en-US" sz="900" dirty="0">
                <a:solidFill>
                  <a:schemeClr val="tx1"/>
                </a:solidFill>
                <a:latin typeface="+mn-ea"/>
              </a:rPr>
              <a:t>からの相談・</a:t>
            </a:r>
            <a:r>
              <a:rPr lang="ja-JP" altLang="en-US" sz="900" dirty="0" smtClean="0">
                <a:solidFill>
                  <a:schemeClr val="tx1"/>
                </a:solidFill>
                <a:latin typeface="+mn-ea"/>
              </a:rPr>
              <a:t>就</a:t>
            </a:r>
            <a:endParaRPr lang="en-US" altLang="ja-JP" sz="900" dirty="0" smtClean="0">
              <a:solidFill>
                <a:schemeClr val="tx1"/>
              </a:solidFill>
              <a:latin typeface="+mn-ea"/>
            </a:endParaRPr>
          </a:p>
          <a:p>
            <a:r>
              <a:rPr lang="ja-JP" altLang="en-US" sz="900" dirty="0">
                <a:solidFill>
                  <a:schemeClr val="tx1"/>
                </a:solidFill>
                <a:latin typeface="+mn-ea"/>
              </a:rPr>
              <a:t>　</a:t>
            </a:r>
            <a:r>
              <a:rPr lang="ja-JP" altLang="en-US" sz="900" dirty="0" smtClean="0">
                <a:solidFill>
                  <a:schemeClr val="tx1"/>
                </a:solidFill>
                <a:latin typeface="+mn-ea"/>
              </a:rPr>
              <a:t>学</a:t>
            </a:r>
            <a:r>
              <a:rPr lang="ja-JP" altLang="en-US" sz="900" dirty="0">
                <a:solidFill>
                  <a:schemeClr val="tx1"/>
                </a:solidFill>
                <a:latin typeface="+mn-ea"/>
              </a:rPr>
              <a:t>相談の充実</a:t>
            </a:r>
          </a:p>
          <a:p>
            <a:r>
              <a:rPr lang="ja-JP" altLang="en-US" sz="900" b="1" dirty="0">
                <a:solidFill>
                  <a:srgbClr val="00B050"/>
                </a:solidFill>
                <a:latin typeface="+mn-ea"/>
              </a:rPr>
              <a:t>保</a:t>
            </a:r>
            <a:r>
              <a:rPr lang="ja-JP" altLang="en-US" sz="900" dirty="0" smtClean="0">
                <a:solidFill>
                  <a:schemeClr val="tx1"/>
                </a:solidFill>
                <a:latin typeface="+mn-ea"/>
              </a:rPr>
              <a:t>相談先</a:t>
            </a:r>
            <a:r>
              <a:rPr lang="ja-JP" altLang="en-US" sz="900" dirty="0">
                <a:solidFill>
                  <a:schemeClr val="tx1"/>
                </a:solidFill>
                <a:latin typeface="+mn-ea"/>
              </a:rPr>
              <a:t>の専門性の</a:t>
            </a:r>
            <a:r>
              <a:rPr lang="ja-JP" altLang="en-US" sz="900" dirty="0" smtClean="0">
                <a:solidFill>
                  <a:schemeClr val="tx1"/>
                </a:solidFill>
                <a:latin typeface="+mn-ea"/>
              </a:rPr>
              <a:t>向上</a:t>
            </a:r>
            <a:endParaRPr lang="en-US" altLang="ja-JP" sz="900" dirty="0" smtClean="0">
              <a:solidFill>
                <a:schemeClr val="tx1"/>
              </a:solidFill>
              <a:latin typeface="+mn-ea"/>
            </a:endParaRPr>
          </a:p>
          <a:p>
            <a:r>
              <a:rPr lang="ja-JP" altLang="en-US" sz="900" dirty="0">
                <a:solidFill>
                  <a:schemeClr val="tx1"/>
                </a:solidFill>
                <a:latin typeface="+mn-ea"/>
              </a:rPr>
              <a:t>　</a:t>
            </a:r>
            <a:r>
              <a:rPr lang="ja-JP" altLang="en-US" sz="900" dirty="0" smtClean="0">
                <a:solidFill>
                  <a:schemeClr val="tx1"/>
                </a:solidFill>
                <a:latin typeface="+mn-ea"/>
              </a:rPr>
              <a:t>や</a:t>
            </a:r>
            <a:r>
              <a:rPr lang="ja-JP" altLang="en-US" sz="900" dirty="0">
                <a:solidFill>
                  <a:schemeClr val="tx1"/>
                </a:solidFill>
                <a:latin typeface="+mn-ea"/>
              </a:rPr>
              <a:t>支援先との連携</a:t>
            </a:r>
          </a:p>
          <a:p>
            <a:r>
              <a:rPr lang="ja-JP" altLang="en-US" sz="900" b="1" dirty="0">
                <a:solidFill>
                  <a:srgbClr val="00B050"/>
                </a:solidFill>
                <a:latin typeface="+mn-ea"/>
              </a:rPr>
              <a:t>保</a:t>
            </a:r>
            <a:r>
              <a:rPr lang="ja-JP" altLang="en-US" sz="900" dirty="0" smtClean="0">
                <a:solidFill>
                  <a:schemeClr val="tx1"/>
                </a:solidFill>
                <a:latin typeface="+mn-ea"/>
              </a:rPr>
              <a:t>学校</a:t>
            </a:r>
            <a:r>
              <a:rPr lang="ja-JP" altLang="en-US" sz="900" dirty="0">
                <a:solidFill>
                  <a:schemeClr val="tx1"/>
                </a:solidFill>
                <a:latin typeface="+mn-ea"/>
              </a:rPr>
              <a:t>生活支援員の</a:t>
            </a:r>
            <a:r>
              <a:rPr lang="ja-JP" altLang="en-US" sz="900" dirty="0" smtClean="0">
                <a:solidFill>
                  <a:schemeClr val="tx1"/>
                </a:solidFill>
                <a:latin typeface="+mn-ea"/>
              </a:rPr>
              <a:t>増員</a:t>
            </a:r>
            <a:endParaRPr lang="ja-JP" altLang="en-US" sz="900" dirty="0">
              <a:solidFill>
                <a:schemeClr val="tx1"/>
              </a:solidFill>
              <a:latin typeface="+mn-ea"/>
            </a:endParaRPr>
          </a:p>
        </p:txBody>
      </p:sp>
      <p:sp>
        <p:nvSpPr>
          <p:cNvPr id="41" name="正方形/長方形 40"/>
          <p:cNvSpPr/>
          <p:nvPr/>
        </p:nvSpPr>
        <p:spPr>
          <a:xfrm>
            <a:off x="27146" y="440024"/>
            <a:ext cx="1719388" cy="6326826"/>
          </a:xfrm>
          <a:prstGeom prst="rect">
            <a:avLst/>
          </a:prstGeom>
          <a:noFill/>
          <a:ln w="31750" cap="flat" cmpd="sng" algn="ctr">
            <a:solidFill>
              <a:srgbClr val="CCE9AD"/>
            </a:solidFill>
            <a:prstDash val="solid"/>
            <a:miter lim="800000"/>
          </a:ln>
          <a:effectLst/>
        </p:spPr>
        <p:txBody>
          <a:bodyPr rot="0" spcFirstLastPara="0" vert="horz" wrap="square" lIns="65314" tIns="32657" rIns="65314" bIns="32657" numCol="1" spcCol="0" rtlCol="0" fromWordArt="0" anchor="ctr" anchorCtr="0" forceAA="0" compatLnSpc="1">
            <a:prstTxWarp prst="textNoShape">
              <a:avLst/>
            </a:prstTxWarp>
            <a:noAutofit/>
          </a:bodyPr>
          <a:lstStyle/>
          <a:p>
            <a:pPr algn="ctr" defTabSz="326578">
              <a:lnSpc>
                <a:spcPct val="150000"/>
              </a:lnSpc>
            </a:pPr>
            <a:endParaRPr lang="ja-JP" altLang="ja-JP" sz="714"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42" name="正方形/長方形 41"/>
          <p:cNvSpPr/>
          <p:nvPr/>
        </p:nvSpPr>
        <p:spPr>
          <a:xfrm>
            <a:off x="159268" y="3014055"/>
            <a:ext cx="1489110" cy="1453490"/>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rgbClr val="FF0000"/>
                </a:solidFill>
                <a:latin typeface="+mn-ea"/>
              </a:rPr>
              <a:t>【</a:t>
            </a:r>
            <a:r>
              <a:rPr kumimoji="1" lang="ja-JP" altLang="en-US" sz="1000" dirty="0" smtClean="0">
                <a:solidFill>
                  <a:srgbClr val="FF0000"/>
                </a:solidFill>
                <a:latin typeface="+mn-ea"/>
              </a:rPr>
              <a:t>環境整備</a:t>
            </a:r>
            <a:r>
              <a:rPr kumimoji="1" lang="en-US" altLang="ja-JP" sz="1000" dirty="0" smtClean="0">
                <a:solidFill>
                  <a:srgbClr val="FF0000"/>
                </a:solidFill>
                <a:latin typeface="+mn-ea"/>
              </a:rPr>
              <a:t>】</a:t>
            </a:r>
          </a:p>
          <a:p>
            <a:endParaRPr kumimoji="1" lang="en-US" altLang="ja-JP" sz="1000" dirty="0" smtClean="0">
              <a:solidFill>
                <a:srgbClr val="FF0000"/>
              </a:solidFill>
              <a:latin typeface="+mn-ea"/>
            </a:endParaRPr>
          </a:p>
          <a:p>
            <a:r>
              <a:rPr lang="ja-JP" altLang="en-US" sz="900" b="1" dirty="0">
                <a:solidFill>
                  <a:srgbClr val="0070C0"/>
                </a:solidFill>
              </a:rPr>
              <a:t>児</a:t>
            </a:r>
            <a:r>
              <a:rPr lang="ja-JP" altLang="en-US" sz="900" dirty="0">
                <a:solidFill>
                  <a:schemeClr val="tx1"/>
                </a:solidFill>
              </a:rPr>
              <a:t>教育環境の</a:t>
            </a:r>
            <a:r>
              <a:rPr lang="ja-JP" altLang="en-US" sz="900" dirty="0" smtClean="0">
                <a:solidFill>
                  <a:schemeClr val="tx1"/>
                </a:solidFill>
              </a:rPr>
              <a:t>充実</a:t>
            </a:r>
            <a:endParaRPr lang="en-US" altLang="ja-JP" sz="900" dirty="0" smtClean="0">
              <a:solidFill>
                <a:schemeClr val="tx1"/>
              </a:solidFill>
            </a:endParaRPr>
          </a:p>
          <a:p>
            <a:r>
              <a:rPr kumimoji="1" lang="ja-JP" altLang="en-US" sz="900" dirty="0">
                <a:solidFill>
                  <a:schemeClr val="tx1"/>
                </a:solidFill>
                <a:latin typeface="+mn-ea"/>
              </a:rPr>
              <a:t>　　　　　　　　　　　　　　　　　　　　</a:t>
            </a:r>
            <a:r>
              <a:rPr kumimoji="1" lang="ja-JP" altLang="en-US" sz="900" b="1" dirty="0">
                <a:solidFill>
                  <a:srgbClr val="FF0000"/>
                </a:solidFill>
                <a:latin typeface="+mn-ea"/>
              </a:rPr>
              <a:t>教</a:t>
            </a:r>
            <a:r>
              <a:rPr kumimoji="1" lang="ja-JP" altLang="en-US" sz="900" dirty="0" smtClean="0">
                <a:solidFill>
                  <a:schemeClr val="tx1"/>
                </a:solidFill>
                <a:latin typeface="+mn-ea"/>
              </a:rPr>
              <a:t>知的</a:t>
            </a:r>
            <a:r>
              <a:rPr kumimoji="1" lang="ja-JP" altLang="en-US" sz="900" dirty="0">
                <a:solidFill>
                  <a:schemeClr val="tx1"/>
                </a:solidFill>
                <a:latin typeface="+mn-ea"/>
              </a:rPr>
              <a:t>学級の増設</a:t>
            </a:r>
            <a:r>
              <a:rPr kumimoji="1" lang="ja-JP" altLang="en-US" sz="900" dirty="0" smtClean="0">
                <a:solidFill>
                  <a:schemeClr val="tx1"/>
                </a:solidFill>
                <a:latin typeface="+mn-ea"/>
              </a:rPr>
              <a:t>・</a:t>
            </a:r>
            <a:endParaRPr kumimoji="1" lang="en-US" altLang="ja-JP" sz="900" dirty="0" smtClean="0">
              <a:solidFill>
                <a:schemeClr val="tx1"/>
              </a:solidFill>
              <a:latin typeface="+mn-ea"/>
            </a:endParaRPr>
          </a:p>
          <a:p>
            <a:r>
              <a:rPr kumimoji="1" lang="ja-JP" altLang="en-US" sz="900" dirty="0">
                <a:solidFill>
                  <a:schemeClr val="tx1"/>
                </a:solidFill>
                <a:latin typeface="+mn-ea"/>
              </a:rPr>
              <a:t>　</a:t>
            </a:r>
            <a:r>
              <a:rPr kumimoji="1" lang="ja-JP" altLang="en-US" sz="900" dirty="0" smtClean="0">
                <a:solidFill>
                  <a:schemeClr val="tx1"/>
                </a:solidFill>
                <a:latin typeface="+mn-ea"/>
              </a:rPr>
              <a:t>情緒</a:t>
            </a:r>
            <a:r>
              <a:rPr kumimoji="1" lang="ja-JP" altLang="en-US" sz="900" dirty="0">
                <a:solidFill>
                  <a:schemeClr val="tx1"/>
                </a:solidFill>
                <a:latin typeface="+mn-ea"/>
              </a:rPr>
              <a:t>固定学級の</a:t>
            </a:r>
            <a:r>
              <a:rPr kumimoji="1" lang="ja-JP" altLang="en-US" sz="900" dirty="0" smtClean="0">
                <a:solidFill>
                  <a:schemeClr val="tx1"/>
                </a:solidFill>
                <a:latin typeface="+mn-ea"/>
              </a:rPr>
              <a:t>新設</a:t>
            </a:r>
            <a:endParaRPr kumimoji="1" lang="en-US" altLang="ja-JP" sz="900" dirty="0" smtClean="0">
              <a:solidFill>
                <a:schemeClr val="tx1"/>
              </a:solidFill>
              <a:latin typeface="+mn-ea"/>
            </a:endParaRPr>
          </a:p>
          <a:p>
            <a:endParaRPr lang="en-US" altLang="ja-JP" sz="900" b="1" dirty="0" smtClean="0">
              <a:solidFill>
                <a:srgbClr val="00B050"/>
              </a:solidFill>
              <a:latin typeface="+mn-ea"/>
            </a:endParaRPr>
          </a:p>
          <a:p>
            <a:r>
              <a:rPr lang="ja-JP" altLang="en-US" sz="900" b="1" dirty="0" smtClean="0">
                <a:solidFill>
                  <a:srgbClr val="00B050"/>
                </a:solidFill>
                <a:latin typeface="+mn-ea"/>
              </a:rPr>
              <a:t>保</a:t>
            </a:r>
            <a:r>
              <a:rPr kumimoji="1" lang="ja-JP" altLang="en-US" sz="900" dirty="0">
                <a:solidFill>
                  <a:schemeClr val="tx1"/>
                </a:solidFill>
                <a:latin typeface="+mn-ea"/>
              </a:rPr>
              <a:t>情緒固定学級の</a:t>
            </a:r>
            <a:r>
              <a:rPr kumimoji="1" lang="ja-JP" altLang="en-US" sz="900" dirty="0" smtClean="0">
                <a:solidFill>
                  <a:schemeClr val="tx1"/>
                </a:solidFill>
                <a:latin typeface="+mn-ea"/>
              </a:rPr>
              <a:t>新設</a:t>
            </a:r>
            <a:r>
              <a:rPr kumimoji="1" lang="ja-JP" altLang="en-US" sz="900" dirty="0">
                <a:solidFill>
                  <a:schemeClr val="tx1"/>
                </a:solidFill>
                <a:latin typeface="+mn-ea"/>
              </a:rPr>
              <a:t>　　　　　　　　　　　</a:t>
            </a:r>
          </a:p>
        </p:txBody>
      </p:sp>
      <p:sp>
        <p:nvSpPr>
          <p:cNvPr id="18" name="二等辺三角形 17"/>
          <p:cNvSpPr/>
          <p:nvPr/>
        </p:nvSpPr>
        <p:spPr>
          <a:xfrm rot="5400000">
            <a:off x="4279075" y="1760593"/>
            <a:ext cx="228600" cy="103003"/>
          </a:xfrm>
          <a:prstGeom prst="triangle">
            <a:avLst>
              <a:gd name="adj" fmla="val 55556"/>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p>
        </p:txBody>
      </p:sp>
      <p:sp>
        <p:nvSpPr>
          <p:cNvPr id="19" name="二等辺三角形 18"/>
          <p:cNvSpPr/>
          <p:nvPr/>
        </p:nvSpPr>
        <p:spPr>
          <a:xfrm rot="5400000">
            <a:off x="4265745" y="942318"/>
            <a:ext cx="228600" cy="103003"/>
          </a:xfrm>
          <a:prstGeom prst="triangle">
            <a:avLst>
              <a:gd name="adj" fmla="val 55556"/>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p>
        </p:txBody>
      </p:sp>
      <p:sp>
        <p:nvSpPr>
          <p:cNvPr id="20" name="二等辺三角形 19"/>
          <p:cNvSpPr/>
          <p:nvPr/>
        </p:nvSpPr>
        <p:spPr>
          <a:xfrm rot="5400000">
            <a:off x="4265744" y="3595172"/>
            <a:ext cx="228600" cy="103003"/>
          </a:xfrm>
          <a:prstGeom prst="triangle">
            <a:avLst>
              <a:gd name="adj" fmla="val 55556"/>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p>
        </p:txBody>
      </p:sp>
      <p:sp>
        <p:nvSpPr>
          <p:cNvPr id="21" name="二等辺三角形 20"/>
          <p:cNvSpPr/>
          <p:nvPr/>
        </p:nvSpPr>
        <p:spPr>
          <a:xfrm rot="5400000">
            <a:off x="4284059" y="5511202"/>
            <a:ext cx="228600" cy="103003"/>
          </a:xfrm>
          <a:prstGeom prst="triangle">
            <a:avLst>
              <a:gd name="adj" fmla="val 55556"/>
            </a:avLst>
          </a:prstGeom>
          <a:solidFill>
            <a:schemeClr val="accent6">
              <a:lumMod val="20000"/>
              <a:lumOff val="80000"/>
            </a:scheme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p>
        </p:txBody>
      </p:sp>
      <p:sp>
        <p:nvSpPr>
          <p:cNvPr id="22" name="二等辺三角形 21"/>
          <p:cNvSpPr/>
          <p:nvPr/>
        </p:nvSpPr>
        <p:spPr>
          <a:xfrm rot="5400000">
            <a:off x="4279074" y="6318672"/>
            <a:ext cx="228600" cy="103003"/>
          </a:xfrm>
          <a:prstGeom prst="triangle">
            <a:avLst>
              <a:gd name="adj" fmla="val 55556"/>
            </a:avLst>
          </a:prstGeom>
          <a:solidFill>
            <a:schemeClr val="accent6">
              <a:lumMod val="60000"/>
              <a:lumOff val="4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p>
        </p:txBody>
      </p:sp>
      <p:sp>
        <p:nvSpPr>
          <p:cNvPr id="43" name="テキスト ボックス 42"/>
          <p:cNvSpPr txBox="1"/>
          <p:nvPr/>
        </p:nvSpPr>
        <p:spPr>
          <a:xfrm>
            <a:off x="33707" y="456148"/>
            <a:ext cx="1726406" cy="226020"/>
          </a:xfrm>
          <a:prstGeom prst="homePlate">
            <a:avLst>
              <a:gd name="adj" fmla="val 0"/>
            </a:avLst>
          </a:prstGeom>
          <a:solidFill>
            <a:srgbClr val="CCE9AD"/>
          </a:solidFill>
          <a:ln>
            <a:noFill/>
          </a:ln>
        </p:spPr>
        <p:txBody>
          <a:bodyPr wrap="square" lIns="51429" rIns="0" bIns="25714" rtlCol="0" anchor="ctr">
            <a:spAutoFit/>
          </a:bodyPr>
          <a:lstStyle/>
          <a:p>
            <a:pPr defTabSz="326578"/>
            <a:r>
              <a:rPr kumimoji="1" lang="ja-JP" altLang="en-US" sz="1000" b="1" dirty="0" smtClean="0">
                <a:solidFill>
                  <a:prstClr val="black"/>
                </a:solidFill>
                <a:latin typeface="メイリオ" panose="020B0604030504040204" pitchFamily="50" charset="-128"/>
                <a:ea typeface="メイリオ" panose="020B0604030504040204" pitchFamily="50" charset="-128"/>
              </a:rPr>
              <a:t>アンケートから見える要望</a:t>
            </a:r>
            <a:r>
              <a:rPr kumimoji="1" lang="ja-JP" altLang="en-US" sz="1000" b="1" dirty="0">
                <a:solidFill>
                  <a:prstClr val="black"/>
                </a:solidFill>
                <a:latin typeface="メイリオ" panose="020B0604030504040204" pitchFamily="50" charset="-128"/>
                <a:ea typeface="メイリオ" panose="020B0604030504040204" pitchFamily="50" charset="-128"/>
              </a:rPr>
              <a:t>　</a:t>
            </a:r>
            <a:endParaRPr lang="ja-JP" altLang="ja-JP" sz="1000" dirty="0">
              <a:solidFill>
                <a:prstClr val="black"/>
              </a:solidFill>
              <a:latin typeface="メイリオ" panose="020B0604030504040204" pitchFamily="50" charset="-128"/>
              <a:ea typeface="メイリオ" panose="020B0604030504040204" pitchFamily="50" charset="-128"/>
            </a:endParaRPr>
          </a:p>
        </p:txBody>
      </p:sp>
      <p:sp>
        <p:nvSpPr>
          <p:cNvPr id="44" name="下矢印 43"/>
          <p:cNvSpPr/>
          <p:nvPr/>
        </p:nvSpPr>
        <p:spPr>
          <a:xfrm rot="16200000">
            <a:off x="1377242" y="5599089"/>
            <a:ext cx="1014412" cy="265536"/>
          </a:xfrm>
          <a:prstGeom prst="downArrow">
            <a:avLst>
              <a:gd name="adj1" fmla="val 50000"/>
              <a:gd name="adj2" fmla="val 57600"/>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6">
                  <a:lumMod val="20000"/>
                  <a:lumOff val="80000"/>
                </a:schemeClr>
              </a:solidFill>
            </a:endParaRPr>
          </a:p>
        </p:txBody>
      </p:sp>
      <p:sp>
        <p:nvSpPr>
          <p:cNvPr id="39" name="テキスト ボックス 38"/>
          <p:cNvSpPr txBox="1"/>
          <p:nvPr/>
        </p:nvSpPr>
        <p:spPr>
          <a:xfrm>
            <a:off x="2670722" y="39273"/>
            <a:ext cx="3863975" cy="276999"/>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rPr>
              <a:t>特別支援教育にかかる新たな支援方針の策定に向けて</a:t>
            </a:r>
          </a:p>
        </p:txBody>
      </p:sp>
      <p:sp>
        <p:nvSpPr>
          <p:cNvPr id="45" name="テキスト ボックス 44"/>
          <p:cNvSpPr txBox="1"/>
          <p:nvPr/>
        </p:nvSpPr>
        <p:spPr>
          <a:xfrm>
            <a:off x="7490524" y="-24247"/>
            <a:ext cx="999066" cy="461665"/>
          </a:xfrm>
          <a:prstGeom prst="rect">
            <a:avLst/>
          </a:prstGeom>
          <a:noFill/>
        </p:spPr>
        <p:txBody>
          <a:bodyPr wrap="square" rtlCol="0">
            <a:spAutoFit/>
          </a:bodyPr>
          <a:lstStyle/>
          <a:p>
            <a:r>
              <a:rPr lang="ja-JP" altLang="en-US" sz="800" dirty="0">
                <a:latin typeface="ＭＳ 明朝" panose="02020609040205080304" pitchFamily="17" charset="-128"/>
                <a:ea typeface="ＭＳ 明朝" panose="02020609040205080304" pitchFamily="17" charset="-128"/>
              </a:rPr>
              <a:t>令和６年９月</a:t>
            </a:r>
            <a:r>
              <a:rPr lang="en-US" altLang="ja-JP" sz="800" dirty="0">
                <a:latin typeface="ＭＳ 明朝" panose="02020609040205080304" pitchFamily="17" charset="-128"/>
                <a:ea typeface="ＭＳ 明朝" panose="02020609040205080304" pitchFamily="17" charset="-128"/>
              </a:rPr>
              <a:t>27</a:t>
            </a:r>
            <a:r>
              <a:rPr lang="ja-JP" altLang="en-US" sz="800" dirty="0">
                <a:latin typeface="ＭＳ 明朝" panose="02020609040205080304" pitchFamily="17" charset="-128"/>
                <a:ea typeface="ＭＳ 明朝" panose="02020609040205080304" pitchFamily="17" charset="-128"/>
              </a:rPr>
              <a:t>日</a:t>
            </a:r>
            <a:endParaRPr lang="en-US" altLang="ja-JP" sz="800" dirty="0">
              <a:latin typeface="ＭＳ 明朝" panose="02020609040205080304" pitchFamily="17" charset="-128"/>
              <a:ea typeface="ＭＳ 明朝" panose="02020609040205080304" pitchFamily="17" charset="-128"/>
            </a:endParaRPr>
          </a:p>
          <a:p>
            <a:pPr algn="dist"/>
            <a:r>
              <a:rPr lang="ja-JP" altLang="en-US" sz="800" dirty="0">
                <a:latin typeface="ＭＳ 明朝" panose="02020609040205080304" pitchFamily="17" charset="-128"/>
                <a:ea typeface="ＭＳ 明朝" panose="02020609040205080304" pitchFamily="17" charset="-128"/>
              </a:rPr>
              <a:t>学務課</a:t>
            </a:r>
            <a:endParaRPr lang="en-US" altLang="ja-JP" sz="800" dirty="0">
              <a:latin typeface="ＭＳ 明朝" panose="02020609040205080304" pitchFamily="17" charset="-128"/>
              <a:ea typeface="ＭＳ 明朝" panose="02020609040205080304" pitchFamily="17" charset="-128"/>
            </a:endParaRPr>
          </a:p>
          <a:p>
            <a:pPr algn="dist"/>
            <a:r>
              <a:rPr lang="ja-JP" altLang="en-US" sz="800" dirty="0">
                <a:latin typeface="ＭＳ 明朝" panose="02020609040205080304" pitchFamily="17" charset="-128"/>
                <a:ea typeface="ＭＳ 明朝" panose="02020609040205080304" pitchFamily="17" charset="-128"/>
              </a:rPr>
              <a:t>教育指導課</a:t>
            </a:r>
            <a:endParaRPr lang="en-US" altLang="ja-JP" sz="800" dirty="0">
              <a:latin typeface="ＭＳ 明朝" panose="02020609040205080304" pitchFamily="17" charset="-128"/>
              <a:ea typeface="ＭＳ 明朝" panose="02020609040205080304" pitchFamily="17" charset="-128"/>
            </a:endParaRPr>
          </a:p>
        </p:txBody>
      </p:sp>
      <p:sp>
        <p:nvSpPr>
          <p:cNvPr id="46" name="テキスト ボックス 45"/>
          <p:cNvSpPr txBox="1"/>
          <p:nvPr/>
        </p:nvSpPr>
        <p:spPr>
          <a:xfrm>
            <a:off x="8448675" y="66675"/>
            <a:ext cx="642064" cy="276999"/>
          </a:xfrm>
          <a:prstGeom prst="rect">
            <a:avLst/>
          </a:prstGeom>
          <a:noFill/>
          <a:ln>
            <a:solidFill>
              <a:schemeClr val="tx1"/>
            </a:solidFill>
          </a:ln>
        </p:spPr>
        <p:txBody>
          <a:bodyPr wrap="square" rtlCol="0">
            <a:spAutoFit/>
          </a:bodyPr>
          <a:lstStyle/>
          <a:p>
            <a:r>
              <a:rPr kumimoji="1" lang="ja-JP" altLang="en-US" sz="1200" dirty="0" smtClean="0"/>
              <a:t>資料２</a:t>
            </a:r>
            <a:endParaRPr kumimoji="1" lang="ja-JP" altLang="en-US" sz="1200" dirty="0"/>
          </a:p>
        </p:txBody>
      </p:sp>
      <p:sp>
        <p:nvSpPr>
          <p:cNvPr id="38" name="下矢印 37"/>
          <p:cNvSpPr/>
          <p:nvPr/>
        </p:nvSpPr>
        <p:spPr>
          <a:xfrm rot="16200000">
            <a:off x="5909179" y="3628440"/>
            <a:ext cx="1014412" cy="265536"/>
          </a:xfrm>
          <a:prstGeom prst="downArrow">
            <a:avLst>
              <a:gd name="adj1" fmla="val 50000"/>
              <a:gd name="adj2" fmla="val 57600"/>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6">
                  <a:lumMod val="20000"/>
                  <a:lumOff val="80000"/>
                </a:schemeClr>
              </a:solidFill>
            </a:endParaRPr>
          </a:p>
        </p:txBody>
      </p:sp>
      <p:sp>
        <p:nvSpPr>
          <p:cNvPr id="47" name="下矢印 46"/>
          <p:cNvSpPr/>
          <p:nvPr/>
        </p:nvSpPr>
        <p:spPr>
          <a:xfrm rot="16200000">
            <a:off x="1362050" y="3564940"/>
            <a:ext cx="1014412" cy="265536"/>
          </a:xfrm>
          <a:prstGeom prst="downArrow">
            <a:avLst>
              <a:gd name="adj1" fmla="val 50000"/>
              <a:gd name="adj2" fmla="val 57600"/>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6">
                  <a:lumMod val="20000"/>
                  <a:lumOff val="80000"/>
                </a:schemeClr>
              </a:solidFill>
            </a:endParaRPr>
          </a:p>
        </p:txBody>
      </p:sp>
      <p:sp>
        <p:nvSpPr>
          <p:cNvPr id="48" name="下矢印 47"/>
          <p:cNvSpPr/>
          <p:nvPr/>
        </p:nvSpPr>
        <p:spPr>
          <a:xfrm rot="16200000">
            <a:off x="5912675" y="1631773"/>
            <a:ext cx="1014412" cy="265536"/>
          </a:xfrm>
          <a:prstGeom prst="downArrow">
            <a:avLst>
              <a:gd name="adj1" fmla="val 50000"/>
              <a:gd name="adj2" fmla="val 57600"/>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6">
                  <a:lumMod val="20000"/>
                  <a:lumOff val="80000"/>
                </a:schemeClr>
              </a:solidFill>
            </a:endParaRPr>
          </a:p>
        </p:txBody>
      </p:sp>
      <p:sp>
        <p:nvSpPr>
          <p:cNvPr id="49" name="下矢印 48"/>
          <p:cNvSpPr/>
          <p:nvPr/>
        </p:nvSpPr>
        <p:spPr>
          <a:xfrm rot="16200000">
            <a:off x="1365546" y="1479373"/>
            <a:ext cx="1014412" cy="265536"/>
          </a:xfrm>
          <a:prstGeom prst="downArrow">
            <a:avLst>
              <a:gd name="adj1" fmla="val 50000"/>
              <a:gd name="adj2" fmla="val 57600"/>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6">
                  <a:lumMod val="20000"/>
                  <a:lumOff val="80000"/>
                </a:schemeClr>
              </a:solidFill>
            </a:endParaRPr>
          </a:p>
        </p:txBody>
      </p:sp>
    </p:spTree>
    <p:extLst>
      <p:ext uri="{BB962C8B-B14F-4D97-AF65-F5344CB8AC3E}">
        <p14:creationId xmlns:p14="http://schemas.microsoft.com/office/powerpoint/2010/main" val="3909863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9179" y="173082"/>
            <a:ext cx="4435522" cy="228281"/>
          </a:xfrm>
          <a:prstGeom prst="homePlate">
            <a:avLst>
              <a:gd name="adj" fmla="val 0"/>
            </a:avLst>
          </a:prstGeom>
          <a:solidFill>
            <a:srgbClr val="CCE9AD"/>
          </a:solidFill>
          <a:ln>
            <a:noFill/>
          </a:ln>
        </p:spPr>
        <p:txBody>
          <a:bodyPr wrap="square" lIns="51429" rIns="0" bIns="25714" rtlCol="0" anchor="ctr">
            <a:spAutoFit/>
          </a:bodyPr>
          <a:lstStyle/>
          <a:p>
            <a:pPr defTabSz="326578"/>
            <a:r>
              <a:rPr kumimoji="1" lang="ja-JP" altLang="en-US" sz="1000" b="1" dirty="0" smtClean="0">
                <a:solidFill>
                  <a:prstClr val="black"/>
                </a:solidFill>
                <a:latin typeface="メイリオ" panose="020B0604030504040204" pitchFamily="50" charset="-128"/>
                <a:ea typeface="メイリオ" panose="020B0604030504040204" pitchFamily="50" charset="-128"/>
              </a:rPr>
              <a:t>　方針概略</a:t>
            </a:r>
            <a:r>
              <a:rPr kumimoji="1" lang="ja-JP" altLang="en-US" sz="1000" b="1" dirty="0">
                <a:solidFill>
                  <a:prstClr val="black"/>
                </a:solidFill>
                <a:latin typeface="メイリオ" panose="020B0604030504040204" pitchFamily="50" charset="-128"/>
                <a:ea typeface="メイリオ" panose="020B0604030504040204" pitchFamily="50" charset="-128"/>
              </a:rPr>
              <a:t>　</a:t>
            </a:r>
            <a:endParaRPr lang="ja-JP" altLang="ja-JP" sz="1000" dirty="0">
              <a:solidFill>
                <a:prstClr val="black"/>
              </a:solidFill>
              <a:latin typeface="メイリオ" panose="020B0604030504040204" pitchFamily="50" charset="-128"/>
              <a:ea typeface="メイリオ" panose="020B0604030504040204" pitchFamily="50" charset="-128"/>
            </a:endParaRPr>
          </a:p>
        </p:txBody>
      </p:sp>
      <p:sp>
        <p:nvSpPr>
          <p:cNvPr id="3" name="正方形/長方形 2"/>
          <p:cNvSpPr/>
          <p:nvPr/>
        </p:nvSpPr>
        <p:spPr>
          <a:xfrm>
            <a:off x="109179" y="173082"/>
            <a:ext cx="4435522" cy="6568912"/>
          </a:xfrm>
          <a:prstGeom prst="rect">
            <a:avLst/>
          </a:prstGeom>
          <a:noFill/>
          <a:ln w="31750" cap="flat" cmpd="sng" algn="ctr">
            <a:solidFill>
              <a:srgbClr val="CCE9AD"/>
            </a:solidFill>
            <a:prstDash val="solid"/>
            <a:miter lim="800000"/>
          </a:ln>
          <a:effectLst/>
        </p:spPr>
        <p:txBody>
          <a:bodyPr rot="0" spcFirstLastPara="0" vert="horz" wrap="square" lIns="65314" tIns="32657" rIns="65314" bIns="32657" numCol="1" spcCol="0" rtlCol="0" fromWordArt="0" anchor="ctr" anchorCtr="0" forceAA="0" compatLnSpc="1">
            <a:prstTxWarp prst="textNoShape">
              <a:avLst/>
            </a:prstTxWarp>
            <a:noAutofit/>
          </a:bodyPr>
          <a:lstStyle/>
          <a:p>
            <a:pPr algn="ctr" defTabSz="326578">
              <a:lnSpc>
                <a:spcPct val="150000"/>
              </a:lnSpc>
            </a:pPr>
            <a:endParaRPr lang="ja-JP" altLang="ja-JP" sz="714"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4" name="正方形/長方形 3"/>
          <p:cNvSpPr/>
          <p:nvPr/>
        </p:nvSpPr>
        <p:spPr>
          <a:xfrm>
            <a:off x="4664688" y="166536"/>
            <a:ext cx="4435522" cy="6575458"/>
          </a:xfrm>
          <a:prstGeom prst="rect">
            <a:avLst/>
          </a:prstGeom>
          <a:noFill/>
          <a:ln w="31750" cap="flat" cmpd="sng" algn="ctr">
            <a:solidFill>
              <a:srgbClr val="CCE9AD"/>
            </a:solidFill>
            <a:prstDash val="solid"/>
            <a:miter lim="800000"/>
          </a:ln>
          <a:effectLst/>
        </p:spPr>
        <p:txBody>
          <a:bodyPr rot="0" spcFirstLastPara="0" vert="horz" wrap="square" lIns="65314" tIns="32657" rIns="65314" bIns="32657" numCol="1" spcCol="0" rtlCol="0" fromWordArt="0" anchor="ctr" anchorCtr="0" forceAA="0" compatLnSpc="1">
            <a:prstTxWarp prst="textNoShape">
              <a:avLst/>
            </a:prstTxWarp>
            <a:noAutofit/>
          </a:bodyPr>
          <a:lstStyle/>
          <a:p>
            <a:pPr algn="ctr" defTabSz="326578">
              <a:lnSpc>
                <a:spcPct val="150000"/>
              </a:lnSpc>
            </a:pPr>
            <a:endParaRPr lang="ja-JP" altLang="ja-JP" sz="714"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0" name="テキスト ボックス 9"/>
          <p:cNvSpPr txBox="1"/>
          <p:nvPr/>
        </p:nvSpPr>
        <p:spPr>
          <a:xfrm>
            <a:off x="185018" y="415731"/>
            <a:ext cx="4280926" cy="1211476"/>
          </a:xfrm>
          <a:prstGeom prst="rect">
            <a:avLst/>
          </a:prstGeom>
          <a:noFill/>
          <a:ln w="9525">
            <a:noFill/>
          </a:ln>
        </p:spPr>
        <p:txBody>
          <a:bodyPr wrap="square" lIns="72000" tIns="36000" rIns="72000" bIns="36000" rtlCol="0">
            <a:spAutoFit/>
          </a:bodyPr>
          <a:lstStyle/>
          <a:p>
            <a:endParaRPr lang="en-US" altLang="ja-JP" sz="800" dirty="0" smtClean="0"/>
          </a:p>
          <a:p>
            <a:r>
              <a:rPr lang="ja-JP" altLang="en-US" sz="1000" b="1" dirty="0" smtClean="0"/>
              <a:t>〇</a:t>
            </a:r>
            <a:r>
              <a:rPr kumimoji="1" lang="ja-JP" altLang="en-US" sz="1000" b="1" dirty="0" smtClean="0"/>
              <a:t>練馬区における特別支援教育の理念・基本的な考え方</a:t>
            </a:r>
            <a:endParaRPr kumimoji="1" lang="en-US" altLang="ja-JP" sz="1000" b="1" dirty="0" smtClean="0"/>
          </a:p>
          <a:p>
            <a:r>
              <a:rPr lang="ja-JP" altLang="en-US" sz="900" dirty="0" smtClean="0"/>
              <a:t>　　・将来の社会的自立を目指した基礎的な学びの場</a:t>
            </a:r>
            <a:endParaRPr lang="en-US" altLang="ja-JP" sz="900" dirty="0" smtClean="0"/>
          </a:p>
          <a:p>
            <a:r>
              <a:rPr lang="ja-JP" altLang="en-US" sz="900" dirty="0" smtClean="0"/>
              <a:t>　　・就学前から小・中学校、卒業後の姿までを意識した連続性のある教育</a:t>
            </a:r>
            <a:endParaRPr lang="en-US" altLang="ja-JP" sz="900" dirty="0" smtClean="0"/>
          </a:p>
          <a:p>
            <a:r>
              <a:rPr kumimoji="1" lang="ja-JP" altLang="en-US" sz="900" dirty="0" smtClean="0"/>
              <a:t>　　・</a:t>
            </a:r>
            <a:r>
              <a:rPr lang="ja-JP" altLang="en-US" sz="900" dirty="0" smtClean="0"/>
              <a:t>個々の特性や希望に応じた多様な学びの場</a:t>
            </a:r>
            <a:endParaRPr lang="en-US" altLang="ja-JP" sz="900" dirty="0" smtClean="0"/>
          </a:p>
          <a:p>
            <a:r>
              <a:rPr lang="ja-JP" altLang="en-US" sz="900" dirty="0" smtClean="0"/>
              <a:t>　　　（通常学級・特別支援学級・特別支援教室）</a:t>
            </a:r>
            <a:endParaRPr kumimoji="1" lang="en-US" altLang="ja-JP" sz="900" dirty="0" smtClean="0"/>
          </a:p>
          <a:p>
            <a:endParaRPr lang="en-US" altLang="ja-JP" sz="1000" b="1" dirty="0" smtClean="0"/>
          </a:p>
          <a:p>
            <a:r>
              <a:rPr lang="ja-JP" altLang="en-US" sz="1000" b="1" dirty="0" smtClean="0"/>
              <a:t>〇取組の柱</a:t>
            </a:r>
            <a:r>
              <a:rPr lang="ja-JP" altLang="en-US" sz="1000" dirty="0" smtClean="0"/>
              <a:t>　</a:t>
            </a:r>
            <a:r>
              <a:rPr lang="ja-JP" altLang="en-US" sz="800" dirty="0" smtClean="0"/>
              <a:t>　</a:t>
            </a:r>
            <a:endParaRPr lang="en-US" altLang="ja-JP" sz="800" dirty="0"/>
          </a:p>
        </p:txBody>
      </p:sp>
      <p:sp>
        <p:nvSpPr>
          <p:cNvPr id="11" name="テキスト ボックス 10"/>
          <p:cNvSpPr txBox="1"/>
          <p:nvPr/>
        </p:nvSpPr>
        <p:spPr>
          <a:xfrm>
            <a:off x="5489945" y="1004992"/>
            <a:ext cx="3501656" cy="211203"/>
          </a:xfrm>
          <a:prstGeom prst="rect">
            <a:avLst/>
          </a:prstGeom>
          <a:noFill/>
          <a:ln w="9525">
            <a:noFill/>
          </a:ln>
        </p:spPr>
        <p:txBody>
          <a:bodyPr wrap="square" lIns="72000" tIns="36000" rIns="72000" bIns="36000" rtlCol="0">
            <a:spAutoFit/>
          </a:bodyPr>
          <a:lstStyle/>
          <a:p>
            <a:r>
              <a:rPr lang="ja-JP" altLang="en-US" sz="900" dirty="0" smtClean="0"/>
              <a:t>　</a:t>
            </a:r>
            <a:endParaRPr lang="en-US" altLang="ja-JP" sz="800" dirty="0"/>
          </a:p>
        </p:txBody>
      </p:sp>
      <p:grpSp>
        <p:nvGrpSpPr>
          <p:cNvPr id="25" name="グループ化 24"/>
          <p:cNvGrpSpPr/>
          <p:nvPr/>
        </p:nvGrpSpPr>
        <p:grpSpPr>
          <a:xfrm>
            <a:off x="255510" y="3421627"/>
            <a:ext cx="4114798" cy="1522652"/>
            <a:chOff x="243858" y="3485175"/>
            <a:chExt cx="4114798" cy="1399409"/>
          </a:xfrm>
        </p:grpSpPr>
        <p:sp>
          <p:nvSpPr>
            <p:cNvPr id="16" name="楕円 15"/>
            <p:cNvSpPr/>
            <p:nvPr/>
          </p:nvSpPr>
          <p:spPr>
            <a:xfrm>
              <a:off x="243858" y="3485175"/>
              <a:ext cx="4114798" cy="1399409"/>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560357" y="3847073"/>
              <a:ext cx="3600169" cy="721306"/>
            </a:xfrm>
            <a:prstGeom prst="rect">
              <a:avLst/>
            </a:prstGeom>
            <a:noFill/>
          </p:spPr>
          <p:txBody>
            <a:bodyPr wrap="square" rtlCol="0">
              <a:spAutoFit/>
            </a:bodyPr>
            <a:lstStyle/>
            <a:p>
              <a:r>
                <a:rPr lang="ja-JP" altLang="en-US" sz="900" dirty="0">
                  <a:solidFill>
                    <a:srgbClr val="00B050"/>
                  </a:solidFill>
                </a:rPr>
                <a:t>　</a:t>
              </a:r>
              <a:r>
                <a:rPr lang="ja-JP" altLang="en-US" sz="900" dirty="0" smtClean="0">
                  <a:solidFill>
                    <a:srgbClr val="FF0000"/>
                  </a:solidFill>
                </a:rPr>
                <a:t>知的学級・支援教室の在籍数が増大し、これ以上学級数を増やすことができない学校や支援教室の指導場所が固定していない学校がある。また、保護者・教員から情緒障害の固定学級の設置が求められている。</a:t>
              </a:r>
              <a:r>
                <a:rPr lang="ja-JP" altLang="en-US" sz="900" u="sng" dirty="0" smtClean="0">
                  <a:solidFill>
                    <a:srgbClr val="FF0000"/>
                  </a:solidFill>
                </a:rPr>
                <a:t>支援</a:t>
              </a:r>
              <a:r>
                <a:rPr lang="ja-JP" altLang="en-US" sz="900" u="sng" dirty="0">
                  <a:solidFill>
                    <a:srgbClr val="FF0000"/>
                  </a:solidFill>
                </a:rPr>
                <a:t>の必要な児童生徒の</a:t>
              </a:r>
              <a:r>
                <a:rPr lang="ja-JP" altLang="en-US" sz="900" u="sng" dirty="0" smtClean="0">
                  <a:solidFill>
                    <a:srgbClr val="FF0000"/>
                  </a:solidFill>
                </a:rPr>
                <a:t>増加や多様化</a:t>
              </a:r>
              <a:r>
                <a:rPr lang="ja-JP" altLang="en-US" sz="900" u="sng" dirty="0">
                  <a:solidFill>
                    <a:srgbClr val="FF0000"/>
                  </a:solidFill>
                </a:rPr>
                <a:t>する支援に適切に対応</a:t>
              </a:r>
              <a:r>
                <a:rPr lang="ja-JP" altLang="en-US" sz="900" u="sng" dirty="0" smtClean="0">
                  <a:solidFill>
                    <a:srgbClr val="FF0000"/>
                  </a:solidFill>
                </a:rPr>
                <a:t>できる教育環境を整えていく。</a:t>
              </a:r>
              <a:endParaRPr lang="en-US" altLang="ja-JP" sz="900" u="sng" dirty="0">
                <a:solidFill>
                  <a:srgbClr val="FF0000"/>
                </a:solidFill>
              </a:endParaRPr>
            </a:p>
          </p:txBody>
        </p:sp>
      </p:grpSp>
      <p:grpSp>
        <p:nvGrpSpPr>
          <p:cNvPr id="24" name="グループ化 23"/>
          <p:cNvGrpSpPr/>
          <p:nvPr/>
        </p:nvGrpSpPr>
        <p:grpSpPr>
          <a:xfrm>
            <a:off x="276226" y="5027844"/>
            <a:ext cx="4114798" cy="1614893"/>
            <a:chOff x="276226" y="5162830"/>
            <a:chExt cx="4114798" cy="1398702"/>
          </a:xfrm>
        </p:grpSpPr>
        <p:sp>
          <p:nvSpPr>
            <p:cNvPr id="12" name="楕円 11"/>
            <p:cNvSpPr/>
            <p:nvPr/>
          </p:nvSpPr>
          <p:spPr>
            <a:xfrm>
              <a:off x="276226" y="5221549"/>
              <a:ext cx="4114798" cy="1339983"/>
            </a:xfrm>
            <a:prstGeom prst="ellipse">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584580" y="5594605"/>
              <a:ext cx="3587597" cy="679762"/>
            </a:xfrm>
            <a:prstGeom prst="rect">
              <a:avLst/>
            </a:prstGeom>
            <a:noFill/>
          </p:spPr>
          <p:txBody>
            <a:bodyPr wrap="square" rtlCol="0">
              <a:spAutoFit/>
            </a:bodyPr>
            <a:lstStyle/>
            <a:p>
              <a:pPr lvl="0"/>
              <a:r>
                <a:rPr lang="ja-JP" altLang="en-US" sz="900" dirty="0">
                  <a:solidFill>
                    <a:srgbClr val="00B050"/>
                  </a:solidFill>
                </a:rPr>
                <a:t>　</a:t>
              </a:r>
              <a:r>
                <a:rPr lang="ja-JP" altLang="en-US" sz="900" dirty="0" smtClean="0">
                  <a:solidFill>
                    <a:srgbClr val="00B050"/>
                  </a:solidFill>
                </a:rPr>
                <a:t>就学前からの相談により子どもの障害等を把握し支援につなげる体制や、増加する就学相談においては、様々な選択肢の情報提供・就学先の早期決定が求められている。就学後にも個々の状況に応じた支援が必要となっており、適切な支援につなげるため、</a:t>
              </a:r>
              <a:r>
                <a:rPr lang="ja-JP" altLang="en-US" sz="900" u="sng" dirty="0" smtClean="0">
                  <a:solidFill>
                    <a:srgbClr val="00B050"/>
                  </a:solidFill>
                </a:rPr>
                <a:t>就学前・就学後における相談・支援</a:t>
              </a:r>
              <a:r>
                <a:rPr lang="ja-JP" altLang="en-US" sz="900" u="sng" dirty="0">
                  <a:solidFill>
                    <a:srgbClr val="00B050"/>
                  </a:solidFill>
                </a:rPr>
                <a:t>体制の</a:t>
              </a:r>
              <a:r>
                <a:rPr lang="ja-JP" altLang="en-US" sz="900" u="sng" dirty="0" smtClean="0">
                  <a:solidFill>
                    <a:srgbClr val="00B050"/>
                  </a:solidFill>
                </a:rPr>
                <a:t>充実を図る。</a:t>
              </a:r>
              <a:r>
                <a:rPr lang="ja-JP" altLang="en-US" sz="900" dirty="0">
                  <a:solidFill>
                    <a:prstClr val="black"/>
                  </a:solidFill>
                </a:rPr>
                <a:t>　　</a:t>
              </a:r>
              <a:endParaRPr lang="en-US" altLang="ja-JP" sz="900" dirty="0">
                <a:solidFill>
                  <a:prstClr val="black"/>
                </a:solidFill>
              </a:endParaRPr>
            </a:p>
          </p:txBody>
        </p:sp>
        <p:sp>
          <p:nvSpPr>
            <p:cNvPr id="18" name="角丸四角形 17"/>
            <p:cNvSpPr/>
            <p:nvPr/>
          </p:nvSpPr>
          <p:spPr>
            <a:xfrm>
              <a:off x="1507677" y="5162830"/>
              <a:ext cx="1700344" cy="349411"/>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900" b="1" dirty="0">
                  <a:solidFill>
                    <a:prstClr val="white"/>
                  </a:solidFill>
                </a:rPr>
                <a:t>３　相談・支援体制の強化</a:t>
              </a:r>
              <a:endParaRPr lang="en-US" altLang="ja-JP" sz="900" b="1" dirty="0">
                <a:solidFill>
                  <a:prstClr val="white"/>
                </a:solidFill>
              </a:endParaRPr>
            </a:p>
          </p:txBody>
        </p:sp>
      </p:grpSp>
      <p:sp>
        <p:nvSpPr>
          <p:cNvPr id="19" name="角丸四角形 18"/>
          <p:cNvSpPr/>
          <p:nvPr/>
        </p:nvSpPr>
        <p:spPr>
          <a:xfrm>
            <a:off x="1668012" y="3367967"/>
            <a:ext cx="1342140" cy="349411"/>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900" b="1" dirty="0">
                <a:solidFill>
                  <a:schemeClr val="bg1"/>
                </a:solidFill>
              </a:rPr>
              <a:t>２　教育環境の整備</a:t>
            </a:r>
            <a:endParaRPr lang="en-US" altLang="ja-JP" sz="900" b="1" dirty="0">
              <a:solidFill>
                <a:schemeClr val="bg1"/>
              </a:solidFill>
            </a:endParaRPr>
          </a:p>
        </p:txBody>
      </p:sp>
      <p:grpSp>
        <p:nvGrpSpPr>
          <p:cNvPr id="26" name="グループ化 25"/>
          <p:cNvGrpSpPr/>
          <p:nvPr/>
        </p:nvGrpSpPr>
        <p:grpSpPr>
          <a:xfrm>
            <a:off x="276226" y="1476472"/>
            <a:ext cx="4114799" cy="1804086"/>
            <a:chOff x="276225" y="1643212"/>
            <a:chExt cx="4114799" cy="1645093"/>
          </a:xfrm>
        </p:grpSpPr>
        <p:sp>
          <p:nvSpPr>
            <p:cNvPr id="20" name="楕円 19"/>
            <p:cNvSpPr/>
            <p:nvPr/>
          </p:nvSpPr>
          <p:spPr>
            <a:xfrm>
              <a:off x="276225" y="1728727"/>
              <a:ext cx="4114799" cy="1559578"/>
            </a:xfrm>
            <a:prstGeom prst="ellipse">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584580" y="2027226"/>
              <a:ext cx="3549386" cy="968251"/>
            </a:xfrm>
            <a:prstGeom prst="rect">
              <a:avLst/>
            </a:prstGeom>
            <a:noFill/>
          </p:spPr>
          <p:txBody>
            <a:bodyPr wrap="square" rtlCol="0">
              <a:spAutoFit/>
            </a:bodyPr>
            <a:lstStyle/>
            <a:p>
              <a:r>
                <a:rPr lang="ja-JP" altLang="en-US" sz="900" dirty="0" smtClean="0">
                  <a:solidFill>
                    <a:srgbClr val="0070C0"/>
                  </a:solidFill>
                </a:rPr>
                <a:t>　区立小中学校において、障害等により支援の必要な児童生徒の増加が続いている。障害の幅が拡がり障害種別も多様化する中で、一人一人の状況に合わせた指導をするとともに、他者</a:t>
              </a:r>
              <a:r>
                <a:rPr lang="ja-JP" altLang="en-US" sz="900" dirty="0">
                  <a:solidFill>
                    <a:srgbClr val="0070C0"/>
                  </a:solidFill>
                </a:rPr>
                <a:t>との</a:t>
              </a:r>
              <a:r>
                <a:rPr lang="ja-JP" altLang="en-US" sz="900" dirty="0" smtClean="0">
                  <a:solidFill>
                    <a:srgbClr val="0070C0"/>
                  </a:solidFill>
                </a:rPr>
                <a:t>関わりを通じ、社会性</a:t>
              </a:r>
              <a:r>
                <a:rPr lang="ja-JP" altLang="en-US" sz="900" dirty="0">
                  <a:solidFill>
                    <a:srgbClr val="0070C0"/>
                  </a:solidFill>
                </a:rPr>
                <a:t>を身に</a:t>
              </a:r>
              <a:r>
                <a:rPr lang="ja-JP" altLang="en-US" sz="900" dirty="0" smtClean="0">
                  <a:solidFill>
                    <a:srgbClr val="0070C0"/>
                  </a:solidFill>
                </a:rPr>
                <a:t>付けることが求められる。また、中学校卒業後の進路も選択肢が増え、将来を見据えた指導が必要となって</a:t>
              </a:r>
              <a:r>
                <a:rPr lang="ja-JP" altLang="en-US" sz="900" dirty="0">
                  <a:solidFill>
                    <a:srgbClr val="0070C0"/>
                  </a:solidFill>
                </a:rPr>
                <a:t>いる</a:t>
              </a:r>
              <a:r>
                <a:rPr lang="ja-JP" altLang="en-US" sz="900" dirty="0" smtClean="0">
                  <a:solidFill>
                    <a:srgbClr val="0070C0"/>
                  </a:solidFill>
                </a:rPr>
                <a:t>。</a:t>
              </a:r>
              <a:r>
                <a:rPr lang="ja-JP" altLang="en-US" sz="900" u="sng" dirty="0">
                  <a:solidFill>
                    <a:srgbClr val="0070C0"/>
                  </a:solidFill>
                </a:rPr>
                <a:t>学習活動と自立活動のバランスを考慮した教育を実施し、児童生徒の可能性を発見、</a:t>
              </a:r>
              <a:r>
                <a:rPr lang="ja-JP" altLang="en-US" sz="900" u="sng" dirty="0" smtClean="0">
                  <a:solidFill>
                    <a:srgbClr val="0070C0"/>
                  </a:solidFill>
                </a:rPr>
                <a:t>伸長していく。</a:t>
              </a:r>
              <a:endParaRPr lang="en-US" altLang="ja-JP" sz="900" u="sng" dirty="0"/>
            </a:p>
          </p:txBody>
        </p:sp>
        <p:sp>
          <p:nvSpPr>
            <p:cNvPr id="23" name="角丸四角形 22"/>
            <p:cNvSpPr/>
            <p:nvPr/>
          </p:nvSpPr>
          <p:spPr>
            <a:xfrm>
              <a:off x="1668012" y="1643212"/>
              <a:ext cx="1297323" cy="349411"/>
            </a:xfrm>
            <a:prstGeom prst="round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altLang="ja-JP" sz="900" b="1" dirty="0">
                  <a:solidFill>
                    <a:prstClr val="white"/>
                  </a:solidFill>
                </a:rPr>
                <a:t>1</a:t>
              </a:r>
              <a:r>
                <a:rPr lang="ja-JP" altLang="en-US" sz="900" b="1" dirty="0">
                  <a:solidFill>
                    <a:prstClr val="white"/>
                  </a:solidFill>
                </a:rPr>
                <a:t>　教育内容の充実</a:t>
              </a:r>
              <a:endParaRPr lang="en-US" altLang="ja-JP" sz="900" b="1" dirty="0">
                <a:solidFill>
                  <a:prstClr val="white"/>
                </a:solidFill>
              </a:endParaRPr>
            </a:p>
          </p:txBody>
        </p:sp>
      </p:grpSp>
      <p:sp>
        <p:nvSpPr>
          <p:cNvPr id="7" name="テキスト ボックス 6"/>
          <p:cNvSpPr txBox="1"/>
          <p:nvPr/>
        </p:nvSpPr>
        <p:spPr>
          <a:xfrm>
            <a:off x="4747260" y="287222"/>
            <a:ext cx="960120" cy="246221"/>
          </a:xfrm>
          <a:prstGeom prst="rect">
            <a:avLst/>
          </a:prstGeom>
          <a:noFill/>
        </p:spPr>
        <p:txBody>
          <a:bodyPr wrap="square" rtlCol="0">
            <a:spAutoFit/>
          </a:bodyPr>
          <a:lstStyle/>
          <a:p>
            <a:pPr lvl="0"/>
            <a:r>
              <a:rPr lang="ja-JP" altLang="en-US" sz="1000" b="1" dirty="0" smtClean="0">
                <a:solidFill>
                  <a:prstClr val="black"/>
                </a:solidFill>
              </a:rPr>
              <a:t>〇具体的方策</a:t>
            </a:r>
            <a:r>
              <a:rPr lang="ja-JP" altLang="en-US" sz="1000" dirty="0">
                <a:solidFill>
                  <a:prstClr val="black"/>
                </a:solidFill>
              </a:rPr>
              <a:t>　　</a:t>
            </a:r>
            <a:endParaRPr lang="en-US" altLang="ja-JP" sz="1000" dirty="0">
              <a:solidFill>
                <a:prstClr val="black"/>
              </a:solidFill>
            </a:endParaRPr>
          </a:p>
        </p:txBody>
      </p:sp>
      <p:sp>
        <p:nvSpPr>
          <p:cNvPr id="8" name="角丸四角形吹き出し 7"/>
          <p:cNvSpPr/>
          <p:nvPr/>
        </p:nvSpPr>
        <p:spPr>
          <a:xfrm>
            <a:off x="5216282" y="533444"/>
            <a:ext cx="3775318" cy="2114506"/>
          </a:xfrm>
          <a:prstGeom prst="wedgeRoundRectCallout">
            <a:avLst>
              <a:gd name="adj1" fmla="val -79237"/>
              <a:gd name="adj2" fmla="val 36539"/>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altLang="ja-JP" sz="900" dirty="0" smtClean="0">
              <a:solidFill>
                <a:prstClr val="black"/>
              </a:solidFill>
            </a:endParaRPr>
          </a:p>
          <a:p>
            <a:pPr lvl="0"/>
            <a:r>
              <a:rPr lang="ja-JP" altLang="en-US" sz="900" dirty="0" smtClean="0">
                <a:solidFill>
                  <a:prstClr val="black"/>
                </a:solidFill>
              </a:rPr>
              <a:t>〇就学前の情報を指導に活かすための方策</a:t>
            </a:r>
            <a:endParaRPr lang="en-US" altLang="ja-JP" sz="900" dirty="0" smtClean="0">
              <a:solidFill>
                <a:prstClr val="black"/>
              </a:solidFill>
            </a:endParaRPr>
          </a:p>
          <a:p>
            <a:pPr lvl="0"/>
            <a:r>
              <a:rPr lang="ja-JP" altLang="en-US" sz="900" dirty="0" smtClean="0">
                <a:solidFill>
                  <a:prstClr val="black"/>
                </a:solidFill>
              </a:rPr>
              <a:t>　・就学</a:t>
            </a:r>
            <a:r>
              <a:rPr lang="ja-JP" altLang="en-US" sz="900" dirty="0">
                <a:solidFill>
                  <a:prstClr val="black"/>
                </a:solidFill>
              </a:rPr>
              <a:t>支援</a:t>
            </a:r>
            <a:r>
              <a:rPr lang="ja-JP" altLang="en-US" sz="900" dirty="0" smtClean="0">
                <a:solidFill>
                  <a:prstClr val="black"/>
                </a:solidFill>
              </a:rPr>
              <a:t>シートなどの</a:t>
            </a:r>
            <a:r>
              <a:rPr lang="ja-JP" altLang="en-US" sz="900" dirty="0">
                <a:solidFill>
                  <a:prstClr val="black"/>
                </a:solidFill>
              </a:rPr>
              <a:t>活用　</a:t>
            </a:r>
            <a:r>
              <a:rPr lang="ja-JP" altLang="en-US" sz="900" dirty="0" smtClean="0">
                <a:solidFill>
                  <a:prstClr val="black"/>
                </a:solidFill>
              </a:rPr>
              <a:t>　　　　　　　（課題３）</a:t>
            </a:r>
            <a:endParaRPr lang="en-US" altLang="ja-JP" sz="900" dirty="0">
              <a:solidFill>
                <a:prstClr val="black"/>
              </a:solidFill>
            </a:endParaRPr>
          </a:p>
          <a:p>
            <a:pPr lvl="0"/>
            <a:r>
              <a:rPr lang="ja-JP" altLang="en-US" sz="700" dirty="0" smtClean="0">
                <a:solidFill>
                  <a:prstClr val="black"/>
                </a:solidFill>
              </a:rPr>
              <a:t>　</a:t>
            </a:r>
            <a:r>
              <a:rPr lang="ja-JP" altLang="en-US" sz="700" dirty="0">
                <a:solidFill>
                  <a:prstClr val="black"/>
                </a:solidFill>
              </a:rPr>
              <a:t>　</a:t>
            </a:r>
            <a:r>
              <a:rPr lang="ja-JP" altLang="en-US" sz="700" dirty="0" smtClean="0">
                <a:solidFill>
                  <a:prstClr val="black"/>
                </a:solidFill>
              </a:rPr>
              <a:t>　保護者・教員への周知や書式改訂の検討</a:t>
            </a:r>
            <a:endParaRPr lang="en-US" altLang="ja-JP" sz="700" dirty="0" smtClean="0">
              <a:solidFill>
                <a:prstClr val="black"/>
              </a:solidFill>
            </a:endParaRPr>
          </a:p>
          <a:p>
            <a:pPr lvl="0"/>
            <a:r>
              <a:rPr lang="ja-JP" altLang="en-US" sz="900" dirty="0" smtClean="0">
                <a:solidFill>
                  <a:prstClr val="black"/>
                </a:solidFill>
              </a:rPr>
              <a:t>　・幼</a:t>
            </a:r>
            <a:r>
              <a:rPr lang="ja-JP" altLang="en-US" sz="900" dirty="0">
                <a:solidFill>
                  <a:prstClr val="black"/>
                </a:solidFill>
              </a:rPr>
              <a:t>保小連携事業の</a:t>
            </a:r>
            <a:r>
              <a:rPr lang="ja-JP" altLang="en-US" sz="900" dirty="0" smtClean="0">
                <a:solidFill>
                  <a:prstClr val="black"/>
                </a:solidFill>
              </a:rPr>
              <a:t>充実</a:t>
            </a:r>
            <a:r>
              <a:rPr lang="ja-JP" altLang="en-US" sz="900" dirty="0">
                <a:solidFill>
                  <a:prstClr val="black"/>
                </a:solidFill>
              </a:rPr>
              <a:t>　</a:t>
            </a:r>
            <a:r>
              <a:rPr lang="ja-JP" altLang="en-US" sz="900" dirty="0" smtClean="0">
                <a:solidFill>
                  <a:prstClr val="black"/>
                </a:solidFill>
              </a:rPr>
              <a:t>　　　　　　　　　（課題３）</a:t>
            </a:r>
            <a:endParaRPr lang="en-US" altLang="ja-JP" sz="900" dirty="0" smtClean="0">
              <a:solidFill>
                <a:prstClr val="black"/>
              </a:solidFill>
            </a:endParaRPr>
          </a:p>
          <a:p>
            <a:pPr lvl="0"/>
            <a:r>
              <a:rPr lang="ja-JP" altLang="en-US" sz="700" dirty="0" smtClean="0">
                <a:solidFill>
                  <a:prstClr val="black"/>
                </a:solidFill>
              </a:rPr>
              <a:t>　　　それぞれの保育・教育内容の把握や意見交換の継続</a:t>
            </a:r>
            <a:endParaRPr lang="en-US" altLang="ja-JP" sz="700" dirty="0" smtClean="0">
              <a:solidFill>
                <a:prstClr val="black"/>
              </a:solidFill>
            </a:endParaRPr>
          </a:p>
          <a:p>
            <a:pPr lvl="0"/>
            <a:r>
              <a:rPr lang="ja-JP" altLang="en-US" sz="900" dirty="0">
                <a:solidFill>
                  <a:prstClr val="black"/>
                </a:solidFill>
              </a:rPr>
              <a:t>　</a:t>
            </a:r>
            <a:endParaRPr lang="en-US" altLang="ja-JP" sz="900" dirty="0" smtClean="0">
              <a:solidFill>
                <a:prstClr val="black"/>
              </a:solidFill>
            </a:endParaRPr>
          </a:p>
          <a:p>
            <a:pPr lvl="0"/>
            <a:r>
              <a:rPr lang="ja-JP" altLang="en-US" sz="900" dirty="0" smtClean="0">
                <a:solidFill>
                  <a:prstClr val="black"/>
                </a:solidFill>
              </a:rPr>
              <a:t>〇教員の質</a:t>
            </a:r>
            <a:r>
              <a:rPr lang="ja-JP" altLang="en-US" sz="900" dirty="0">
                <a:solidFill>
                  <a:prstClr val="black"/>
                </a:solidFill>
              </a:rPr>
              <a:t>向上</a:t>
            </a:r>
            <a:r>
              <a:rPr lang="ja-JP" altLang="en-US" sz="900" dirty="0" smtClean="0">
                <a:solidFill>
                  <a:prstClr val="black"/>
                </a:solidFill>
              </a:rPr>
              <a:t>と児童生徒一人一人</a:t>
            </a:r>
            <a:r>
              <a:rPr lang="ja-JP" altLang="en-US" sz="900" dirty="0">
                <a:solidFill>
                  <a:prstClr val="black"/>
                </a:solidFill>
              </a:rPr>
              <a:t>の状況に合わせた</a:t>
            </a:r>
            <a:r>
              <a:rPr lang="ja-JP" altLang="en-US" sz="900" dirty="0" smtClean="0">
                <a:solidFill>
                  <a:prstClr val="black"/>
                </a:solidFill>
              </a:rPr>
              <a:t>指導を</a:t>
            </a:r>
            <a:endParaRPr lang="en-US" altLang="ja-JP" sz="900" dirty="0" smtClean="0">
              <a:solidFill>
                <a:prstClr val="black"/>
              </a:solidFill>
            </a:endParaRPr>
          </a:p>
          <a:p>
            <a:pPr lvl="0"/>
            <a:r>
              <a:rPr lang="ja-JP" altLang="en-US" sz="900" dirty="0">
                <a:solidFill>
                  <a:prstClr val="black"/>
                </a:solidFill>
              </a:rPr>
              <a:t>　</a:t>
            </a:r>
            <a:r>
              <a:rPr lang="ja-JP" altLang="en-US" sz="900" dirty="0" smtClean="0">
                <a:solidFill>
                  <a:prstClr val="black"/>
                </a:solidFill>
              </a:rPr>
              <a:t>実現するための方策</a:t>
            </a:r>
            <a:endParaRPr lang="en-US" altLang="ja-JP" sz="900" dirty="0">
              <a:solidFill>
                <a:prstClr val="black"/>
              </a:solidFill>
            </a:endParaRPr>
          </a:p>
          <a:p>
            <a:pPr lvl="0"/>
            <a:r>
              <a:rPr lang="ja-JP" altLang="en-US" sz="900" dirty="0" smtClean="0">
                <a:solidFill>
                  <a:prstClr val="black"/>
                </a:solidFill>
              </a:rPr>
              <a:t>　・教員研修</a:t>
            </a:r>
            <a:r>
              <a:rPr lang="ja-JP" altLang="en-US" sz="900" dirty="0">
                <a:solidFill>
                  <a:prstClr val="black"/>
                </a:solidFill>
              </a:rPr>
              <a:t>の実施　</a:t>
            </a:r>
            <a:r>
              <a:rPr lang="ja-JP" altLang="en-US" sz="900" dirty="0" smtClean="0">
                <a:solidFill>
                  <a:prstClr val="black"/>
                </a:solidFill>
              </a:rPr>
              <a:t>　　　　　　　　　　（課題１・２）</a:t>
            </a:r>
            <a:endParaRPr lang="en-US" altLang="ja-JP" sz="900" dirty="0">
              <a:solidFill>
                <a:prstClr val="black"/>
              </a:solidFill>
            </a:endParaRPr>
          </a:p>
          <a:p>
            <a:pPr lvl="0"/>
            <a:r>
              <a:rPr lang="ja-JP" altLang="en-US" sz="900" dirty="0" smtClean="0">
                <a:solidFill>
                  <a:prstClr val="black"/>
                </a:solidFill>
              </a:rPr>
              <a:t>　・個別</a:t>
            </a:r>
            <a:r>
              <a:rPr lang="ja-JP" altLang="en-US" sz="900" dirty="0">
                <a:solidFill>
                  <a:prstClr val="black"/>
                </a:solidFill>
              </a:rPr>
              <a:t>指導</a:t>
            </a:r>
            <a:r>
              <a:rPr lang="ja-JP" altLang="en-US" sz="900" dirty="0" smtClean="0">
                <a:solidFill>
                  <a:prstClr val="black"/>
                </a:solidFill>
              </a:rPr>
              <a:t>計画に沿った教育の実施　（課題１・２・３）</a:t>
            </a:r>
            <a:endParaRPr lang="en-US" altLang="ja-JP" sz="700" dirty="0" smtClean="0">
              <a:solidFill>
                <a:prstClr val="black"/>
              </a:solidFill>
            </a:endParaRPr>
          </a:p>
          <a:p>
            <a:r>
              <a:rPr kumimoji="1" lang="ja-JP" altLang="en-US" sz="900" dirty="0" smtClean="0">
                <a:solidFill>
                  <a:prstClr val="black"/>
                </a:solidFill>
              </a:rPr>
              <a:t>　・</a:t>
            </a:r>
            <a:r>
              <a:rPr lang="ja-JP" altLang="en-US" sz="900" dirty="0" smtClean="0">
                <a:solidFill>
                  <a:prstClr val="black"/>
                </a:solidFill>
              </a:rPr>
              <a:t>ＩＣＴ</a:t>
            </a:r>
            <a:r>
              <a:rPr lang="ja-JP" altLang="en-US" sz="900" dirty="0">
                <a:solidFill>
                  <a:prstClr val="black"/>
                </a:solidFill>
              </a:rPr>
              <a:t>活用・交流活動の充実</a:t>
            </a:r>
            <a:r>
              <a:rPr lang="ja-JP" altLang="en-US" sz="900" dirty="0" smtClean="0">
                <a:solidFill>
                  <a:prstClr val="black"/>
                </a:solidFill>
              </a:rPr>
              <a:t>ほか　　　</a:t>
            </a:r>
            <a:r>
              <a:rPr lang="ja-JP" altLang="en-US" sz="900" dirty="0">
                <a:solidFill>
                  <a:prstClr val="black"/>
                </a:solidFill>
              </a:rPr>
              <a:t>（</a:t>
            </a:r>
            <a:r>
              <a:rPr lang="ja-JP" altLang="en-US" sz="900" dirty="0" smtClean="0">
                <a:solidFill>
                  <a:prstClr val="black"/>
                </a:solidFill>
              </a:rPr>
              <a:t>課題１・２）</a:t>
            </a:r>
            <a:endParaRPr lang="en-US" altLang="ja-JP" sz="900" dirty="0">
              <a:solidFill>
                <a:prstClr val="black"/>
              </a:solidFill>
            </a:endParaRPr>
          </a:p>
          <a:p>
            <a:pPr lvl="0"/>
            <a:r>
              <a:rPr lang="ja-JP" altLang="en-US" sz="900" dirty="0" smtClean="0">
                <a:solidFill>
                  <a:prstClr val="black"/>
                </a:solidFill>
              </a:rPr>
              <a:t>　・特別</a:t>
            </a:r>
            <a:r>
              <a:rPr lang="ja-JP" altLang="en-US" sz="900" dirty="0">
                <a:solidFill>
                  <a:prstClr val="black"/>
                </a:solidFill>
              </a:rPr>
              <a:t>支援教室の拠点校のあり方</a:t>
            </a:r>
            <a:r>
              <a:rPr lang="ja-JP" altLang="en-US" sz="900" dirty="0" smtClean="0">
                <a:solidFill>
                  <a:prstClr val="black"/>
                </a:solidFill>
              </a:rPr>
              <a:t>検証　　（課題２・５）</a:t>
            </a:r>
            <a:endParaRPr kumimoji="1" lang="en-US" altLang="ja-JP" dirty="0" smtClean="0"/>
          </a:p>
        </p:txBody>
      </p:sp>
      <p:sp>
        <p:nvSpPr>
          <p:cNvPr id="9" name="角丸四角形吹き出し 8"/>
          <p:cNvSpPr/>
          <p:nvPr/>
        </p:nvSpPr>
        <p:spPr>
          <a:xfrm>
            <a:off x="5216282" y="2848383"/>
            <a:ext cx="3775318" cy="1039167"/>
          </a:xfrm>
          <a:prstGeom prst="wedgeRoundRectCallout">
            <a:avLst>
              <a:gd name="adj1" fmla="val -80137"/>
              <a:gd name="adj2" fmla="val 71472"/>
              <a:gd name="adj3" fmla="val 16667"/>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900" dirty="0" smtClean="0">
                <a:solidFill>
                  <a:prstClr val="black"/>
                </a:solidFill>
              </a:rPr>
              <a:t>〇特別支援を必要とする児童生徒増加に対応する方策</a:t>
            </a:r>
            <a:endParaRPr lang="en-US" altLang="ja-JP" sz="900" dirty="0" smtClean="0">
              <a:solidFill>
                <a:prstClr val="black"/>
              </a:solidFill>
            </a:endParaRPr>
          </a:p>
          <a:p>
            <a:pPr lvl="0"/>
            <a:r>
              <a:rPr lang="ja-JP" altLang="en-US" sz="900" dirty="0" smtClean="0">
                <a:solidFill>
                  <a:prstClr val="black"/>
                </a:solidFill>
              </a:rPr>
              <a:t>　・知的</a:t>
            </a:r>
            <a:r>
              <a:rPr lang="ja-JP" altLang="en-US" sz="900" dirty="0">
                <a:solidFill>
                  <a:prstClr val="black"/>
                </a:solidFill>
              </a:rPr>
              <a:t>固定学級増設　</a:t>
            </a:r>
            <a:r>
              <a:rPr lang="ja-JP" altLang="en-US" sz="900" dirty="0" smtClean="0">
                <a:solidFill>
                  <a:prstClr val="black"/>
                </a:solidFill>
              </a:rPr>
              <a:t>　　　　　　　　　　　　　（課題４）</a:t>
            </a:r>
            <a:endParaRPr lang="en-US" altLang="ja-JP" sz="900" dirty="0">
              <a:solidFill>
                <a:prstClr val="black"/>
              </a:solidFill>
            </a:endParaRPr>
          </a:p>
          <a:p>
            <a:pPr lvl="0"/>
            <a:r>
              <a:rPr lang="ja-JP" altLang="en-US" sz="900" dirty="0" smtClean="0">
                <a:solidFill>
                  <a:prstClr val="black"/>
                </a:solidFill>
              </a:rPr>
              <a:t>　・情緒</a:t>
            </a:r>
            <a:r>
              <a:rPr lang="ja-JP" altLang="en-US" sz="900" dirty="0">
                <a:solidFill>
                  <a:prstClr val="black"/>
                </a:solidFill>
              </a:rPr>
              <a:t>固定学級の設置</a:t>
            </a:r>
            <a:r>
              <a:rPr lang="ja-JP" altLang="en-US" sz="900" dirty="0" smtClean="0">
                <a:solidFill>
                  <a:prstClr val="black"/>
                </a:solidFill>
              </a:rPr>
              <a:t>検討　　　　　　　　　　　（課題５）</a:t>
            </a:r>
            <a:endParaRPr lang="en-US" altLang="ja-JP" sz="900" dirty="0" smtClean="0">
              <a:solidFill>
                <a:prstClr val="black"/>
              </a:solidFill>
            </a:endParaRPr>
          </a:p>
          <a:p>
            <a:pPr lvl="0"/>
            <a:r>
              <a:rPr lang="ja-JP" altLang="en-US" sz="900" dirty="0" smtClean="0">
                <a:solidFill>
                  <a:prstClr val="black"/>
                </a:solidFill>
              </a:rPr>
              <a:t>　・福祉機器の活用など障害特性に合わせた環境整備（課題５）</a:t>
            </a:r>
            <a:endParaRPr lang="en-US" altLang="ja-JP" sz="900" dirty="0" smtClean="0">
              <a:solidFill>
                <a:prstClr val="black"/>
              </a:solidFill>
            </a:endParaRPr>
          </a:p>
          <a:p>
            <a:pPr lvl="0"/>
            <a:r>
              <a:rPr lang="ja-JP" altLang="en-US" sz="900" dirty="0" smtClean="0">
                <a:solidFill>
                  <a:prstClr val="black"/>
                </a:solidFill>
              </a:rPr>
              <a:t>　・改築</a:t>
            </a:r>
            <a:r>
              <a:rPr lang="ja-JP" altLang="en-US" sz="900" dirty="0">
                <a:solidFill>
                  <a:prstClr val="black"/>
                </a:solidFill>
              </a:rPr>
              <a:t>工事に合わせた特別支援教育の場</a:t>
            </a:r>
            <a:r>
              <a:rPr lang="ja-JP" altLang="en-US" sz="900" dirty="0" smtClean="0">
                <a:solidFill>
                  <a:prstClr val="black"/>
                </a:solidFill>
              </a:rPr>
              <a:t>の確保　　（課題４）　　</a:t>
            </a:r>
            <a:endParaRPr lang="en-US" altLang="ja-JP" sz="900" dirty="0" smtClean="0">
              <a:solidFill>
                <a:prstClr val="black"/>
              </a:solidFill>
            </a:endParaRPr>
          </a:p>
        </p:txBody>
      </p:sp>
      <p:sp>
        <p:nvSpPr>
          <p:cNvPr id="15" name="角丸四角形吹き出し 14"/>
          <p:cNvSpPr/>
          <p:nvPr/>
        </p:nvSpPr>
        <p:spPr>
          <a:xfrm>
            <a:off x="5227320" y="4005553"/>
            <a:ext cx="3764280" cy="2538123"/>
          </a:xfrm>
          <a:prstGeom prst="wedgeRoundRectCallout">
            <a:avLst>
              <a:gd name="adj1" fmla="val -79059"/>
              <a:gd name="adj2" fmla="val 21251"/>
              <a:gd name="adj3" fmla="val 16667"/>
            </a:avLst>
          </a:prstGeom>
          <a:solidFill>
            <a:schemeClr val="accent6">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900" dirty="0">
                <a:solidFill>
                  <a:prstClr val="black"/>
                </a:solidFill>
              </a:rPr>
              <a:t>〇</a:t>
            </a:r>
            <a:r>
              <a:rPr lang="ja-JP" altLang="en-US" sz="900" dirty="0" smtClean="0">
                <a:solidFill>
                  <a:prstClr val="black"/>
                </a:solidFill>
              </a:rPr>
              <a:t>相談体制充実のための方策</a:t>
            </a:r>
            <a:endParaRPr lang="en-US" altLang="ja-JP" sz="900" dirty="0" smtClean="0">
              <a:solidFill>
                <a:prstClr val="black"/>
              </a:solidFill>
            </a:endParaRPr>
          </a:p>
          <a:p>
            <a:pPr lvl="0"/>
            <a:r>
              <a:rPr lang="ja-JP" altLang="en-US" sz="900" dirty="0" smtClean="0">
                <a:solidFill>
                  <a:prstClr val="black"/>
                </a:solidFill>
              </a:rPr>
              <a:t>　・特別支援教育に係る情報発信の強化　　　　（課題６）</a:t>
            </a:r>
            <a:endParaRPr lang="en-US" altLang="ja-JP" sz="900" dirty="0">
              <a:solidFill>
                <a:prstClr val="black"/>
              </a:solidFill>
            </a:endParaRPr>
          </a:p>
          <a:p>
            <a:pPr lvl="0"/>
            <a:r>
              <a:rPr lang="ja-JP" altLang="en-US" sz="700" dirty="0" smtClean="0">
                <a:solidFill>
                  <a:prstClr val="black"/>
                </a:solidFill>
              </a:rPr>
              <a:t>　　　各学級の指導内容などをホームページから発信など</a:t>
            </a:r>
            <a:endParaRPr lang="en-US" altLang="ja-JP" sz="700" dirty="0" smtClean="0">
              <a:solidFill>
                <a:prstClr val="black"/>
              </a:solidFill>
            </a:endParaRPr>
          </a:p>
          <a:p>
            <a:pPr lvl="0"/>
            <a:r>
              <a:rPr lang="ja-JP" altLang="en-US" sz="900" dirty="0" smtClean="0">
                <a:solidFill>
                  <a:prstClr val="black"/>
                </a:solidFill>
              </a:rPr>
              <a:t>　・就学</a:t>
            </a:r>
            <a:r>
              <a:rPr lang="ja-JP" altLang="en-US" sz="900" dirty="0">
                <a:solidFill>
                  <a:prstClr val="black"/>
                </a:solidFill>
              </a:rPr>
              <a:t>前</a:t>
            </a:r>
            <a:r>
              <a:rPr lang="ja-JP" altLang="en-US" sz="900" dirty="0" smtClean="0">
                <a:solidFill>
                  <a:prstClr val="black"/>
                </a:solidFill>
              </a:rPr>
              <a:t>からの相談体制の充実　　　　　（課題３・６）</a:t>
            </a:r>
            <a:endParaRPr lang="ja-JP" altLang="en-US" sz="900" dirty="0">
              <a:solidFill>
                <a:prstClr val="black"/>
              </a:solidFill>
            </a:endParaRPr>
          </a:p>
          <a:p>
            <a:pPr lvl="0"/>
            <a:r>
              <a:rPr lang="ja-JP" altLang="en-US" sz="700" dirty="0" smtClean="0">
                <a:solidFill>
                  <a:prstClr val="black"/>
                </a:solidFill>
              </a:rPr>
              <a:t>　　</a:t>
            </a:r>
            <a:r>
              <a:rPr lang="ja-JP" altLang="en-US" sz="700" smtClean="0">
                <a:solidFill>
                  <a:prstClr val="black"/>
                </a:solidFill>
              </a:rPr>
              <a:t>　空き部屋を</a:t>
            </a:r>
            <a:r>
              <a:rPr lang="ja-JP" altLang="en-US" sz="700" dirty="0" smtClean="0">
                <a:solidFill>
                  <a:prstClr val="black"/>
                </a:solidFill>
              </a:rPr>
              <a:t>活用した幼児期の教育相談の実施など</a:t>
            </a:r>
            <a:endParaRPr lang="en-US" altLang="ja-JP" sz="700" dirty="0" smtClean="0">
              <a:solidFill>
                <a:prstClr val="black"/>
              </a:solidFill>
            </a:endParaRPr>
          </a:p>
          <a:p>
            <a:pPr lvl="0"/>
            <a:r>
              <a:rPr lang="ja-JP" altLang="en-US" sz="900" dirty="0" smtClean="0">
                <a:solidFill>
                  <a:prstClr val="black"/>
                </a:solidFill>
              </a:rPr>
              <a:t>　・就学相談の充実策の検討　　　　　　　　　（課題６）</a:t>
            </a:r>
            <a:r>
              <a:rPr lang="ja-JP" altLang="en-US" sz="900" dirty="0">
                <a:solidFill>
                  <a:srgbClr val="0070C0"/>
                </a:solidFill>
              </a:rPr>
              <a:t>　</a:t>
            </a:r>
            <a:endParaRPr lang="en-US" altLang="ja-JP" sz="900" dirty="0" smtClean="0">
              <a:solidFill>
                <a:srgbClr val="0070C0"/>
              </a:solidFill>
            </a:endParaRPr>
          </a:p>
          <a:p>
            <a:pPr lvl="0"/>
            <a:r>
              <a:rPr lang="ja-JP" altLang="en-US" sz="700" dirty="0" smtClean="0">
                <a:solidFill>
                  <a:schemeClr val="tx1"/>
                </a:solidFill>
              </a:rPr>
              <a:t>　　　相談員の増員や会場の確保、相談・検査方法の検討</a:t>
            </a:r>
            <a:endParaRPr lang="en-US" altLang="ja-JP" sz="700" dirty="0" smtClean="0">
              <a:solidFill>
                <a:schemeClr val="tx1"/>
              </a:solidFill>
            </a:endParaRPr>
          </a:p>
          <a:p>
            <a:pPr lvl="0"/>
            <a:endParaRPr lang="en-US" altLang="ja-JP" sz="900" dirty="0" smtClean="0">
              <a:solidFill>
                <a:srgbClr val="0070C0"/>
              </a:solidFill>
            </a:endParaRPr>
          </a:p>
          <a:p>
            <a:pPr lvl="0"/>
            <a:r>
              <a:rPr lang="ja-JP" altLang="en-US" sz="900" dirty="0">
                <a:solidFill>
                  <a:schemeClr val="tx1"/>
                </a:solidFill>
              </a:rPr>
              <a:t>〇</a:t>
            </a:r>
            <a:r>
              <a:rPr lang="ja-JP" altLang="en-US" sz="900" dirty="0" smtClean="0">
                <a:solidFill>
                  <a:schemeClr val="tx1"/>
                </a:solidFill>
              </a:rPr>
              <a:t>支援体制充実のための方策</a:t>
            </a:r>
            <a:r>
              <a:rPr lang="ja-JP" altLang="en-US" sz="900" dirty="0">
                <a:solidFill>
                  <a:srgbClr val="0070C0"/>
                </a:solidFill>
              </a:rPr>
              <a:t>　</a:t>
            </a:r>
            <a:endParaRPr lang="en-US" altLang="ja-JP" sz="900" dirty="0">
              <a:solidFill>
                <a:srgbClr val="0070C0"/>
              </a:solidFill>
            </a:endParaRPr>
          </a:p>
          <a:p>
            <a:pPr lvl="0"/>
            <a:r>
              <a:rPr lang="ja-JP" altLang="en-US" sz="900" dirty="0" smtClean="0">
                <a:solidFill>
                  <a:prstClr val="black"/>
                </a:solidFill>
              </a:rPr>
              <a:t>　・学校生活支援員の研修の充実　　　　　</a:t>
            </a:r>
            <a:r>
              <a:rPr lang="ja-JP" altLang="en-US" sz="900" dirty="0">
                <a:solidFill>
                  <a:prstClr val="black"/>
                </a:solidFill>
              </a:rPr>
              <a:t>　</a:t>
            </a:r>
            <a:r>
              <a:rPr lang="ja-JP" altLang="en-US" sz="900" dirty="0" smtClean="0">
                <a:solidFill>
                  <a:prstClr val="black"/>
                </a:solidFill>
              </a:rPr>
              <a:t>　（課題７）</a:t>
            </a:r>
            <a:endParaRPr lang="en-US" altLang="ja-JP" sz="700" dirty="0" smtClean="0">
              <a:solidFill>
                <a:prstClr val="black"/>
              </a:solidFill>
            </a:endParaRPr>
          </a:p>
          <a:p>
            <a:pPr lvl="0"/>
            <a:r>
              <a:rPr lang="ja-JP" altLang="en-US" sz="900" dirty="0" smtClean="0">
                <a:solidFill>
                  <a:prstClr val="black"/>
                </a:solidFill>
              </a:rPr>
              <a:t>　・特別</a:t>
            </a:r>
            <a:r>
              <a:rPr lang="ja-JP" altLang="en-US" sz="900" dirty="0">
                <a:solidFill>
                  <a:prstClr val="black"/>
                </a:solidFill>
              </a:rPr>
              <a:t>支援学校との連携強化　　　　　</a:t>
            </a:r>
            <a:r>
              <a:rPr lang="ja-JP" altLang="en-US" sz="900" dirty="0" smtClean="0">
                <a:solidFill>
                  <a:prstClr val="black"/>
                </a:solidFill>
              </a:rPr>
              <a:t>　　　（課題８）</a:t>
            </a:r>
            <a:endParaRPr lang="en-US" altLang="ja-JP" sz="900" dirty="0" smtClean="0">
              <a:solidFill>
                <a:prstClr val="black"/>
              </a:solidFill>
            </a:endParaRPr>
          </a:p>
          <a:p>
            <a:pPr lvl="0"/>
            <a:r>
              <a:rPr lang="ja-JP" altLang="en-US" sz="700" dirty="0">
                <a:solidFill>
                  <a:prstClr val="black"/>
                </a:solidFill>
              </a:rPr>
              <a:t>　</a:t>
            </a:r>
            <a:r>
              <a:rPr lang="ja-JP" altLang="en-US" sz="700" dirty="0" smtClean="0">
                <a:solidFill>
                  <a:prstClr val="black"/>
                </a:solidFill>
              </a:rPr>
              <a:t>　　巡回</a:t>
            </a:r>
            <a:r>
              <a:rPr lang="ja-JP" altLang="en-US" sz="700" dirty="0">
                <a:solidFill>
                  <a:prstClr val="black"/>
                </a:solidFill>
              </a:rPr>
              <a:t>指導による個別支援の</a:t>
            </a:r>
            <a:r>
              <a:rPr lang="ja-JP" altLang="en-US" sz="700" dirty="0" smtClean="0">
                <a:solidFill>
                  <a:prstClr val="black"/>
                </a:solidFill>
              </a:rPr>
              <a:t>充実</a:t>
            </a:r>
            <a:endParaRPr lang="ja-JP" altLang="en-US" sz="900" dirty="0">
              <a:solidFill>
                <a:prstClr val="black"/>
              </a:solidFill>
            </a:endParaRPr>
          </a:p>
          <a:p>
            <a:pPr lvl="0"/>
            <a:r>
              <a:rPr lang="ja-JP" altLang="en-US" sz="900" dirty="0" smtClean="0">
                <a:solidFill>
                  <a:prstClr val="black"/>
                </a:solidFill>
              </a:rPr>
              <a:t>　・校内</a:t>
            </a:r>
            <a:r>
              <a:rPr lang="ja-JP" altLang="en-US" sz="900" dirty="0">
                <a:solidFill>
                  <a:prstClr val="black"/>
                </a:solidFill>
              </a:rPr>
              <a:t>委員会機能強化　　　　　</a:t>
            </a:r>
            <a:r>
              <a:rPr lang="ja-JP" altLang="en-US" sz="900" dirty="0" smtClean="0">
                <a:solidFill>
                  <a:prstClr val="black"/>
                </a:solidFill>
              </a:rPr>
              <a:t>　　　　　　（課題８）</a:t>
            </a:r>
            <a:r>
              <a:rPr lang="ja-JP" altLang="en-US" sz="1000" dirty="0">
                <a:solidFill>
                  <a:prstClr val="black"/>
                </a:solidFill>
              </a:rPr>
              <a:t>　</a:t>
            </a:r>
            <a:endParaRPr lang="en-US" altLang="ja-JP" sz="1000" dirty="0">
              <a:solidFill>
                <a:prstClr val="black"/>
              </a:solidFill>
            </a:endParaRPr>
          </a:p>
          <a:p>
            <a:pPr lvl="0"/>
            <a:r>
              <a:rPr lang="ja-JP" altLang="en-US" sz="700" dirty="0" smtClean="0">
                <a:solidFill>
                  <a:prstClr val="black"/>
                </a:solidFill>
              </a:rPr>
              <a:t>　</a:t>
            </a:r>
            <a:r>
              <a:rPr lang="ja-JP" altLang="en-US" sz="700" dirty="0">
                <a:solidFill>
                  <a:prstClr val="black"/>
                </a:solidFill>
              </a:rPr>
              <a:t>　　</a:t>
            </a:r>
            <a:r>
              <a:rPr lang="ja-JP" altLang="en-US" sz="700" dirty="0" smtClean="0">
                <a:solidFill>
                  <a:prstClr val="black"/>
                </a:solidFill>
              </a:rPr>
              <a:t>外部支援者の参加推奨や活用</a:t>
            </a:r>
            <a:r>
              <a:rPr lang="ja-JP" altLang="en-US" sz="700" dirty="0">
                <a:solidFill>
                  <a:prstClr val="black"/>
                </a:solidFill>
              </a:rPr>
              <a:t>モデル</a:t>
            </a:r>
            <a:r>
              <a:rPr lang="ja-JP" altLang="en-US" sz="700" dirty="0" smtClean="0">
                <a:solidFill>
                  <a:prstClr val="black"/>
                </a:solidFill>
              </a:rPr>
              <a:t>の事例紹介</a:t>
            </a:r>
            <a:endParaRPr lang="en-US" altLang="ja-JP" sz="700" dirty="0">
              <a:solidFill>
                <a:prstClr val="black"/>
              </a:solidFill>
            </a:endParaRPr>
          </a:p>
          <a:p>
            <a:pPr lvl="0"/>
            <a:r>
              <a:rPr lang="ja-JP" altLang="en-US" sz="900" dirty="0" smtClean="0">
                <a:solidFill>
                  <a:prstClr val="black"/>
                </a:solidFill>
              </a:rPr>
              <a:t>　・医</a:t>
            </a:r>
            <a:r>
              <a:rPr lang="ja-JP" altLang="en-US" sz="900" dirty="0">
                <a:solidFill>
                  <a:prstClr val="black"/>
                </a:solidFill>
              </a:rPr>
              <a:t>ケア児方針に基づく対応継続　</a:t>
            </a:r>
            <a:endParaRPr lang="en-US" altLang="ja-JP" sz="900" dirty="0">
              <a:solidFill>
                <a:prstClr val="black"/>
              </a:solidFill>
            </a:endParaRPr>
          </a:p>
          <a:p>
            <a:pPr lvl="0"/>
            <a:r>
              <a:rPr lang="ja-JP" altLang="en-US" sz="900" dirty="0" smtClean="0">
                <a:solidFill>
                  <a:prstClr val="black"/>
                </a:solidFill>
              </a:rPr>
              <a:t>　・支援に関連した所管課の連携強化を検討</a:t>
            </a:r>
            <a:endParaRPr lang="en-US" altLang="ja-JP" sz="900" dirty="0">
              <a:solidFill>
                <a:prstClr val="black"/>
              </a:solidFill>
            </a:endParaRPr>
          </a:p>
        </p:txBody>
      </p:sp>
    </p:spTree>
    <p:extLst>
      <p:ext uri="{BB962C8B-B14F-4D97-AF65-F5344CB8AC3E}">
        <p14:creationId xmlns:p14="http://schemas.microsoft.com/office/powerpoint/2010/main" val="7861337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1945</TotalTime>
  <Words>1862</Words>
  <Application>Microsoft Office PowerPoint</Application>
  <PresentationFormat>画面に合わせる (4:3)</PresentationFormat>
  <Paragraphs>157</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ＭＳ 明朝</vt:lpstr>
      <vt:lpstr>メイリオ</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内藤　美穂</dc:creator>
  <cp:lastModifiedBy>内藤　美穂</cp:lastModifiedBy>
  <cp:revision>137</cp:revision>
  <cp:lastPrinted>2024-09-25T02:22:33Z</cp:lastPrinted>
  <dcterms:created xsi:type="dcterms:W3CDTF">2024-09-05T07:19:03Z</dcterms:created>
  <dcterms:modified xsi:type="dcterms:W3CDTF">2024-09-25T07:55:40Z</dcterms:modified>
</cp:coreProperties>
</file>