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801600" cy="9601200" type="A3"/>
  <p:notesSz cx="9869488" cy="14297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9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B5B2B89-DC2C-49E4-8B21-72F31334F58F}"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72394A-E039-48C6-9125-A0EF203224D7}" type="slidenum">
              <a:rPr kumimoji="1" lang="ja-JP" altLang="en-US" smtClean="0"/>
              <a:t>‹#›</a:t>
            </a:fld>
            <a:endParaRPr kumimoji="1" lang="ja-JP" altLang="en-US"/>
          </a:p>
        </p:txBody>
      </p:sp>
    </p:spTree>
    <p:extLst>
      <p:ext uri="{BB962C8B-B14F-4D97-AF65-F5344CB8AC3E}">
        <p14:creationId xmlns:p14="http://schemas.microsoft.com/office/powerpoint/2010/main" val="951592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5B2B89-DC2C-49E4-8B21-72F31334F58F}"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72394A-E039-48C6-9125-A0EF203224D7}" type="slidenum">
              <a:rPr kumimoji="1" lang="ja-JP" altLang="en-US" smtClean="0"/>
              <a:t>‹#›</a:t>
            </a:fld>
            <a:endParaRPr kumimoji="1" lang="ja-JP" altLang="en-US"/>
          </a:p>
        </p:txBody>
      </p:sp>
    </p:spTree>
    <p:extLst>
      <p:ext uri="{BB962C8B-B14F-4D97-AF65-F5344CB8AC3E}">
        <p14:creationId xmlns:p14="http://schemas.microsoft.com/office/powerpoint/2010/main" val="1469256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5B2B89-DC2C-49E4-8B21-72F31334F58F}"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72394A-E039-48C6-9125-A0EF203224D7}" type="slidenum">
              <a:rPr kumimoji="1" lang="ja-JP" altLang="en-US" smtClean="0"/>
              <a:t>‹#›</a:t>
            </a:fld>
            <a:endParaRPr kumimoji="1" lang="ja-JP" altLang="en-US"/>
          </a:p>
        </p:txBody>
      </p:sp>
    </p:spTree>
    <p:extLst>
      <p:ext uri="{BB962C8B-B14F-4D97-AF65-F5344CB8AC3E}">
        <p14:creationId xmlns:p14="http://schemas.microsoft.com/office/powerpoint/2010/main" val="2297333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5B2B89-DC2C-49E4-8B21-72F31334F58F}"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72394A-E039-48C6-9125-A0EF203224D7}" type="slidenum">
              <a:rPr kumimoji="1" lang="ja-JP" altLang="en-US" smtClean="0"/>
              <a:t>‹#›</a:t>
            </a:fld>
            <a:endParaRPr kumimoji="1" lang="ja-JP" altLang="en-US"/>
          </a:p>
        </p:txBody>
      </p:sp>
    </p:spTree>
    <p:extLst>
      <p:ext uri="{BB962C8B-B14F-4D97-AF65-F5344CB8AC3E}">
        <p14:creationId xmlns:p14="http://schemas.microsoft.com/office/powerpoint/2010/main" val="1116484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B5B2B89-DC2C-49E4-8B21-72F31334F58F}" type="datetimeFigureOut">
              <a:rPr kumimoji="1" lang="ja-JP" altLang="en-US" smtClean="0"/>
              <a:t>2023/3/31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72394A-E039-48C6-9125-A0EF203224D7}" type="slidenum">
              <a:rPr kumimoji="1" lang="ja-JP" altLang="en-US" smtClean="0"/>
              <a:t>‹#›</a:t>
            </a:fld>
            <a:endParaRPr kumimoji="1" lang="ja-JP" altLang="en-US"/>
          </a:p>
        </p:txBody>
      </p:sp>
    </p:spTree>
    <p:extLst>
      <p:ext uri="{BB962C8B-B14F-4D97-AF65-F5344CB8AC3E}">
        <p14:creationId xmlns:p14="http://schemas.microsoft.com/office/powerpoint/2010/main" val="99639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B5B2B89-DC2C-49E4-8B21-72F31334F58F}" type="datetimeFigureOut">
              <a:rPr kumimoji="1" lang="ja-JP" altLang="en-US" smtClean="0"/>
              <a:t>2023/3/31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172394A-E039-48C6-9125-A0EF203224D7}" type="slidenum">
              <a:rPr kumimoji="1" lang="ja-JP" altLang="en-US" smtClean="0"/>
              <a:t>‹#›</a:t>
            </a:fld>
            <a:endParaRPr kumimoji="1" lang="ja-JP" altLang="en-US"/>
          </a:p>
        </p:txBody>
      </p:sp>
    </p:spTree>
    <p:extLst>
      <p:ext uri="{BB962C8B-B14F-4D97-AF65-F5344CB8AC3E}">
        <p14:creationId xmlns:p14="http://schemas.microsoft.com/office/powerpoint/2010/main" val="2565525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B5B2B89-DC2C-49E4-8B21-72F31334F58F}" type="datetimeFigureOut">
              <a:rPr kumimoji="1" lang="ja-JP" altLang="en-US" smtClean="0"/>
              <a:t>2023/3/31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172394A-E039-48C6-9125-A0EF203224D7}" type="slidenum">
              <a:rPr kumimoji="1" lang="ja-JP" altLang="en-US" smtClean="0"/>
              <a:t>‹#›</a:t>
            </a:fld>
            <a:endParaRPr kumimoji="1" lang="ja-JP" altLang="en-US"/>
          </a:p>
        </p:txBody>
      </p:sp>
    </p:spTree>
    <p:extLst>
      <p:ext uri="{BB962C8B-B14F-4D97-AF65-F5344CB8AC3E}">
        <p14:creationId xmlns:p14="http://schemas.microsoft.com/office/powerpoint/2010/main" val="2565825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B5B2B89-DC2C-49E4-8B21-72F31334F58F}" type="datetimeFigureOut">
              <a:rPr kumimoji="1" lang="ja-JP" altLang="en-US" smtClean="0"/>
              <a:t>2023/3/31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172394A-E039-48C6-9125-A0EF203224D7}" type="slidenum">
              <a:rPr kumimoji="1" lang="ja-JP" altLang="en-US" smtClean="0"/>
              <a:t>‹#›</a:t>
            </a:fld>
            <a:endParaRPr kumimoji="1" lang="ja-JP" altLang="en-US"/>
          </a:p>
        </p:txBody>
      </p:sp>
    </p:spTree>
    <p:extLst>
      <p:ext uri="{BB962C8B-B14F-4D97-AF65-F5344CB8AC3E}">
        <p14:creationId xmlns:p14="http://schemas.microsoft.com/office/powerpoint/2010/main" val="1472647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B2B89-DC2C-49E4-8B21-72F31334F58F}" type="datetimeFigureOut">
              <a:rPr kumimoji="1" lang="ja-JP" altLang="en-US" smtClean="0"/>
              <a:t>2023/3/31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172394A-E039-48C6-9125-A0EF203224D7}" type="slidenum">
              <a:rPr kumimoji="1" lang="ja-JP" altLang="en-US" smtClean="0"/>
              <a:t>‹#›</a:t>
            </a:fld>
            <a:endParaRPr kumimoji="1" lang="ja-JP" altLang="en-US"/>
          </a:p>
        </p:txBody>
      </p:sp>
    </p:spTree>
    <p:extLst>
      <p:ext uri="{BB962C8B-B14F-4D97-AF65-F5344CB8AC3E}">
        <p14:creationId xmlns:p14="http://schemas.microsoft.com/office/powerpoint/2010/main" val="3516900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B5B2B89-DC2C-49E4-8B21-72F31334F58F}" type="datetimeFigureOut">
              <a:rPr kumimoji="1" lang="ja-JP" altLang="en-US" smtClean="0"/>
              <a:t>2023/3/31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172394A-E039-48C6-9125-A0EF203224D7}" type="slidenum">
              <a:rPr kumimoji="1" lang="ja-JP" altLang="en-US" smtClean="0"/>
              <a:t>‹#›</a:t>
            </a:fld>
            <a:endParaRPr kumimoji="1" lang="ja-JP" altLang="en-US"/>
          </a:p>
        </p:txBody>
      </p:sp>
    </p:spTree>
    <p:extLst>
      <p:ext uri="{BB962C8B-B14F-4D97-AF65-F5344CB8AC3E}">
        <p14:creationId xmlns:p14="http://schemas.microsoft.com/office/powerpoint/2010/main" val="895103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B5B2B89-DC2C-49E4-8B21-72F31334F58F}" type="datetimeFigureOut">
              <a:rPr kumimoji="1" lang="ja-JP" altLang="en-US" smtClean="0"/>
              <a:t>2023/3/31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172394A-E039-48C6-9125-A0EF203224D7}" type="slidenum">
              <a:rPr kumimoji="1" lang="ja-JP" altLang="en-US" smtClean="0"/>
              <a:t>‹#›</a:t>
            </a:fld>
            <a:endParaRPr kumimoji="1" lang="ja-JP" altLang="en-US"/>
          </a:p>
        </p:txBody>
      </p:sp>
    </p:spTree>
    <p:extLst>
      <p:ext uri="{BB962C8B-B14F-4D97-AF65-F5344CB8AC3E}">
        <p14:creationId xmlns:p14="http://schemas.microsoft.com/office/powerpoint/2010/main" val="414959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B5B2B89-DC2C-49E4-8B21-72F31334F58F}" type="datetimeFigureOut">
              <a:rPr kumimoji="1" lang="ja-JP" altLang="en-US" smtClean="0"/>
              <a:t>2023/3/31</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172394A-E039-48C6-9125-A0EF203224D7}" type="slidenum">
              <a:rPr kumimoji="1" lang="ja-JP" altLang="en-US" smtClean="0"/>
              <a:t>‹#›</a:t>
            </a:fld>
            <a:endParaRPr kumimoji="1" lang="ja-JP" altLang="en-US"/>
          </a:p>
        </p:txBody>
      </p:sp>
    </p:spTree>
    <p:extLst>
      <p:ext uri="{BB962C8B-B14F-4D97-AF65-F5344CB8AC3E}">
        <p14:creationId xmlns:p14="http://schemas.microsoft.com/office/powerpoint/2010/main" val="20489449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6469554" y="824361"/>
            <a:ext cx="6319548" cy="6155531"/>
          </a:xfrm>
          <a:prstGeom prst="rect">
            <a:avLst/>
          </a:prstGeom>
          <a:noFill/>
        </p:spPr>
        <p:txBody>
          <a:bodyPr wrap="square" rtlCol="0">
            <a:spAutoFit/>
          </a:bodyPr>
          <a:lstStyle/>
          <a:p>
            <a:endParaRPr kumimoji="1" lang="en-US" altLang="ja-JP" sz="1400"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医療的ケア児への支援充実の取り組み</a:t>
            </a:r>
            <a:r>
              <a:rPr kumimoji="1" lang="en-US" altLang="ja-JP"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a:p>
            <a:endParaRPr kumimoji="1" lang="en-US" altLang="ja-JP" sz="1200" dirty="0" smtClean="0">
              <a:latin typeface="ＭＳ 明朝" panose="02020609040205080304" pitchFamily="17" charset="-128"/>
              <a:ea typeface="ＭＳ 明朝" panose="02020609040205080304" pitchFamily="17" charset="-128"/>
            </a:endParaRPr>
          </a:p>
          <a:p>
            <a:r>
              <a:rPr kumimoji="1" lang="ja-JP" altLang="en-US" sz="1400" dirty="0" smtClean="0">
                <a:latin typeface="ＭＳ 明朝" panose="02020609040205080304" pitchFamily="17" charset="-128"/>
                <a:ea typeface="ＭＳ 明朝" panose="02020609040205080304" pitchFamily="17" charset="-128"/>
              </a:rPr>
              <a:t>１　支援充実に向けた取り組み</a:t>
            </a:r>
            <a:endParaRPr kumimoji="1" lang="en-US" altLang="ja-JP" sz="1400" dirty="0" smtClean="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a:t>
            </a:r>
            <a:r>
              <a:rPr kumimoji="1" lang="ja-JP" altLang="en-US" sz="1400" dirty="0" smtClean="0">
                <a:latin typeface="ＭＳ 明朝" panose="02020609040205080304" pitchFamily="17" charset="-128"/>
                <a:ea typeface="ＭＳ 明朝" panose="02020609040205080304" pitchFamily="17" charset="-128"/>
              </a:rPr>
              <a:t>　下表のとおり　</a:t>
            </a:r>
            <a:endParaRPr kumimoji="1" lang="en-US" altLang="ja-JP" sz="1400" dirty="0" smtClean="0">
              <a:latin typeface="ＭＳ 明朝" panose="02020609040205080304" pitchFamily="17" charset="-128"/>
              <a:ea typeface="ＭＳ 明朝" panose="02020609040205080304" pitchFamily="17" charset="-128"/>
            </a:endParaRPr>
          </a:p>
          <a:p>
            <a:endParaRPr kumimoji="1" lang="en-US" altLang="ja-JP" sz="1400" dirty="0" smtClean="0">
              <a:latin typeface="ＭＳ 明朝" panose="02020609040205080304" pitchFamily="17" charset="-128"/>
              <a:ea typeface="ＭＳ 明朝" panose="02020609040205080304" pitchFamily="17" charset="-128"/>
            </a:endParaRPr>
          </a:p>
          <a:p>
            <a:r>
              <a:rPr kumimoji="1" lang="ja-JP" altLang="en-US" sz="1400" dirty="0" smtClean="0">
                <a:latin typeface="ＭＳ 明朝" panose="02020609040205080304" pitchFamily="17" charset="-128"/>
                <a:ea typeface="ＭＳ 明朝" panose="02020609040205080304" pitchFamily="17" charset="-128"/>
              </a:rPr>
              <a:t>２　</a:t>
            </a:r>
            <a:r>
              <a:rPr kumimoji="1" lang="ja-JP" altLang="en-US" sz="1400" dirty="0" smtClean="0">
                <a:latin typeface="ＭＳ 明朝" panose="02020609040205080304" pitchFamily="17" charset="-128"/>
                <a:ea typeface="ＭＳ 明朝" panose="02020609040205080304" pitchFamily="17" charset="-128"/>
              </a:rPr>
              <a:t>「練馬区保育園</a:t>
            </a:r>
            <a:r>
              <a:rPr kumimoji="1" lang="ja-JP" altLang="en-US" sz="1400" dirty="0">
                <a:latin typeface="ＭＳ 明朝" panose="02020609040205080304" pitchFamily="17" charset="-128"/>
                <a:ea typeface="ＭＳ 明朝" panose="02020609040205080304" pitchFamily="17" charset="-128"/>
              </a:rPr>
              <a:t>・幼稚園・小中学校・学童クラブにおける医療的</a:t>
            </a:r>
            <a:r>
              <a:rPr kumimoji="1" lang="ja-JP" altLang="en-US" sz="1400" dirty="0" smtClean="0">
                <a:latin typeface="ＭＳ 明朝" panose="02020609040205080304" pitchFamily="17" charset="-128"/>
                <a:ea typeface="ＭＳ 明朝" panose="02020609040205080304" pitchFamily="17" charset="-128"/>
              </a:rPr>
              <a:t>ケア児</a:t>
            </a:r>
            <a:endParaRPr kumimoji="1" lang="en-US" altLang="ja-JP" sz="1400" dirty="0" smtClean="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　</a:t>
            </a:r>
            <a:r>
              <a:rPr kumimoji="1" lang="ja-JP" altLang="en-US" sz="1400" dirty="0" smtClean="0">
                <a:latin typeface="ＭＳ 明朝" panose="02020609040205080304" pitchFamily="17" charset="-128"/>
                <a:ea typeface="ＭＳ 明朝" panose="02020609040205080304" pitchFamily="17" charset="-128"/>
              </a:rPr>
              <a:t>　支援</a:t>
            </a:r>
            <a:r>
              <a:rPr kumimoji="1" lang="ja-JP" altLang="en-US" sz="1400" dirty="0">
                <a:latin typeface="ＭＳ 明朝" panose="02020609040205080304" pitchFamily="17" charset="-128"/>
                <a:ea typeface="ＭＳ 明朝" panose="02020609040205080304" pitchFamily="17" charset="-128"/>
              </a:rPr>
              <a:t>方針</a:t>
            </a:r>
            <a:r>
              <a:rPr kumimoji="1" lang="ja-JP" altLang="en-US" sz="1400" dirty="0" smtClean="0">
                <a:latin typeface="ＭＳ 明朝" panose="02020609040205080304" pitchFamily="17" charset="-128"/>
                <a:ea typeface="ＭＳ 明朝" panose="02020609040205080304" pitchFamily="17" charset="-128"/>
              </a:rPr>
              <a:t>」を令和５年度に策定予定</a:t>
            </a:r>
            <a:endParaRPr kumimoji="1" lang="en-US" altLang="ja-JP" sz="1400" dirty="0">
              <a:latin typeface="ＭＳ 明朝" panose="02020609040205080304" pitchFamily="17" charset="-128"/>
              <a:ea typeface="ＭＳ 明朝" panose="02020609040205080304" pitchFamily="17" charset="-128"/>
            </a:endParaRPr>
          </a:p>
          <a:p>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smtClean="0">
                <a:latin typeface="ＭＳ 明朝" panose="02020609040205080304" pitchFamily="17" charset="-128"/>
                <a:ea typeface="ＭＳ 明朝" panose="02020609040205080304" pitchFamily="17" charset="-128"/>
              </a:rPr>
              <a:t>　</a:t>
            </a:r>
            <a:endParaRPr lang="en-US" altLang="ja-JP" sz="1200" dirty="0">
              <a:latin typeface="ＭＳ 明朝" panose="02020609040205080304" pitchFamily="17" charset="-128"/>
              <a:ea typeface="ＭＳ 明朝" panose="02020609040205080304" pitchFamily="17" charset="-128"/>
            </a:endParaRPr>
          </a:p>
          <a:p>
            <a:r>
              <a:rPr lang="ja-JP" altLang="en-US" sz="1200" dirty="0" smtClean="0">
                <a:latin typeface="ＭＳ 明朝" panose="02020609040205080304" pitchFamily="17" charset="-128"/>
                <a:ea typeface="ＭＳ 明朝" panose="02020609040205080304" pitchFamily="17" charset="-128"/>
              </a:rPr>
              <a:t>　</a:t>
            </a:r>
            <a:r>
              <a:rPr lang="ja-JP" altLang="en-US" sz="1600" dirty="0" smtClean="0">
                <a:latin typeface="ＭＳ 明朝" panose="02020609040205080304" pitchFamily="17" charset="-128"/>
                <a:ea typeface="ＭＳ 明朝" panose="02020609040205080304" pitchFamily="17" charset="-128"/>
              </a:rPr>
              <a:t>支援</a:t>
            </a:r>
            <a:r>
              <a:rPr lang="ja-JP" altLang="en-US" sz="1600" dirty="0">
                <a:latin typeface="ＭＳ 明朝" panose="02020609040205080304" pitchFamily="17" charset="-128"/>
                <a:ea typeface="ＭＳ 明朝" panose="02020609040205080304" pitchFamily="17" charset="-128"/>
              </a:rPr>
              <a:t>充実に向けた４つの取組強化プラン</a:t>
            </a:r>
            <a:endParaRPr lang="en-US" altLang="ja-JP" sz="1600" dirty="0">
              <a:latin typeface="ＭＳ 明朝" panose="02020609040205080304" pitchFamily="17" charset="-128"/>
              <a:ea typeface="ＭＳ 明朝" panose="02020609040205080304" pitchFamily="17" charset="-128"/>
            </a:endParaRPr>
          </a:p>
          <a:p>
            <a:endParaRPr lang="en-US" altLang="ja-JP" sz="1200" dirty="0">
              <a:latin typeface="ＭＳ 明朝" panose="02020609040205080304" pitchFamily="17" charset="-128"/>
              <a:ea typeface="ＭＳ 明朝" panose="02020609040205080304" pitchFamily="17" charset="-128"/>
            </a:endParaRPr>
          </a:p>
          <a:p>
            <a:endParaRPr lang="en-US" altLang="ja-JP" sz="1200" dirty="0" smtClean="0">
              <a:latin typeface="ＭＳ 明朝" panose="02020609040205080304" pitchFamily="17" charset="-128"/>
              <a:ea typeface="ＭＳ 明朝" panose="02020609040205080304" pitchFamily="17" charset="-128"/>
            </a:endParaRPr>
          </a:p>
          <a:p>
            <a:endParaRPr lang="en-US" altLang="ja-JP" sz="1200" dirty="0">
              <a:latin typeface="ＭＳ 明朝" panose="02020609040205080304" pitchFamily="17" charset="-128"/>
              <a:ea typeface="ＭＳ 明朝" panose="02020609040205080304" pitchFamily="17" charset="-128"/>
            </a:endParaRPr>
          </a:p>
          <a:p>
            <a:endParaRPr lang="en-US" altLang="ja-JP" sz="1200" dirty="0" smtClean="0">
              <a:latin typeface="ＭＳ 明朝" panose="02020609040205080304" pitchFamily="17" charset="-128"/>
              <a:ea typeface="ＭＳ 明朝" panose="02020609040205080304" pitchFamily="17" charset="-128"/>
            </a:endParaRPr>
          </a:p>
          <a:p>
            <a:endParaRPr lang="en-US" altLang="ja-JP" sz="1200" dirty="0">
              <a:latin typeface="ＭＳ 明朝" panose="02020609040205080304" pitchFamily="17" charset="-128"/>
              <a:ea typeface="ＭＳ 明朝" panose="02020609040205080304" pitchFamily="17" charset="-128"/>
            </a:endParaRPr>
          </a:p>
          <a:p>
            <a:endParaRPr lang="en-US" altLang="ja-JP" sz="1200" dirty="0" smtClean="0">
              <a:latin typeface="ＭＳ 明朝" panose="02020609040205080304" pitchFamily="17" charset="-128"/>
              <a:ea typeface="ＭＳ 明朝" panose="02020609040205080304" pitchFamily="17" charset="-128"/>
            </a:endParaRPr>
          </a:p>
          <a:p>
            <a:endParaRPr lang="en-US" altLang="ja-JP" sz="1200" dirty="0">
              <a:latin typeface="ＭＳ 明朝" panose="02020609040205080304" pitchFamily="17" charset="-128"/>
              <a:ea typeface="ＭＳ 明朝" panose="02020609040205080304" pitchFamily="17" charset="-128"/>
            </a:endParaRPr>
          </a:p>
          <a:p>
            <a:endParaRPr lang="en-US" altLang="ja-JP" sz="1200" dirty="0" smtClean="0">
              <a:latin typeface="ＭＳ 明朝" panose="02020609040205080304" pitchFamily="17" charset="-128"/>
              <a:ea typeface="ＭＳ 明朝" panose="02020609040205080304" pitchFamily="17" charset="-128"/>
            </a:endParaRPr>
          </a:p>
          <a:p>
            <a:endParaRPr lang="en-US" altLang="ja-JP" sz="1200" dirty="0">
              <a:latin typeface="ＭＳ 明朝" panose="02020609040205080304" pitchFamily="17" charset="-128"/>
              <a:ea typeface="ＭＳ 明朝" panose="02020609040205080304" pitchFamily="17" charset="-128"/>
            </a:endParaRPr>
          </a:p>
          <a:p>
            <a:endParaRPr lang="en-US" altLang="ja-JP" sz="1200" dirty="0" smtClean="0">
              <a:latin typeface="ＭＳ 明朝" panose="02020609040205080304" pitchFamily="17" charset="-128"/>
              <a:ea typeface="ＭＳ 明朝" panose="02020609040205080304" pitchFamily="17" charset="-128"/>
            </a:endParaRPr>
          </a:p>
          <a:p>
            <a:endParaRPr lang="en-US" altLang="ja-JP" sz="1200" dirty="0">
              <a:latin typeface="ＭＳ 明朝" panose="02020609040205080304" pitchFamily="17" charset="-128"/>
              <a:ea typeface="ＭＳ 明朝" panose="02020609040205080304" pitchFamily="17" charset="-128"/>
            </a:endParaRPr>
          </a:p>
          <a:p>
            <a:endParaRPr lang="en-US" altLang="ja-JP" sz="1200" dirty="0" smtClean="0">
              <a:latin typeface="ＭＳ 明朝" panose="02020609040205080304" pitchFamily="17" charset="-128"/>
              <a:ea typeface="ＭＳ 明朝" panose="02020609040205080304" pitchFamily="17" charset="-128"/>
            </a:endParaRPr>
          </a:p>
          <a:p>
            <a:endParaRPr lang="en-US" altLang="ja-JP" sz="1200" dirty="0">
              <a:latin typeface="ＭＳ 明朝" panose="02020609040205080304" pitchFamily="17" charset="-128"/>
              <a:ea typeface="ＭＳ 明朝" panose="02020609040205080304" pitchFamily="17" charset="-128"/>
            </a:endParaRPr>
          </a:p>
          <a:p>
            <a:endParaRPr lang="en-US" altLang="ja-JP" sz="1200" dirty="0" smtClean="0">
              <a:latin typeface="ＭＳ 明朝" panose="02020609040205080304" pitchFamily="17" charset="-128"/>
              <a:ea typeface="ＭＳ 明朝" panose="02020609040205080304" pitchFamily="17" charset="-128"/>
            </a:endParaRPr>
          </a:p>
          <a:p>
            <a:endParaRPr lang="en-US" altLang="ja-JP" sz="1200" dirty="0">
              <a:latin typeface="ＭＳ 明朝" panose="02020609040205080304" pitchFamily="17" charset="-128"/>
              <a:ea typeface="ＭＳ 明朝" panose="02020609040205080304" pitchFamily="17" charset="-128"/>
            </a:endParaRPr>
          </a:p>
          <a:p>
            <a:endParaRPr lang="en-US" altLang="ja-JP" sz="1200" dirty="0" smtClean="0">
              <a:latin typeface="ＭＳ 明朝" panose="02020609040205080304" pitchFamily="17" charset="-128"/>
              <a:ea typeface="ＭＳ 明朝" panose="02020609040205080304" pitchFamily="17" charset="-128"/>
            </a:endParaRPr>
          </a:p>
          <a:p>
            <a:endParaRPr lang="en-US" altLang="ja-JP" sz="1200" dirty="0">
              <a:latin typeface="ＭＳ 明朝" panose="02020609040205080304" pitchFamily="17" charset="-128"/>
              <a:ea typeface="ＭＳ 明朝" panose="02020609040205080304" pitchFamily="17" charset="-128"/>
            </a:endParaRPr>
          </a:p>
          <a:p>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endParaRPr lang="en-US" altLang="ja-JP" sz="1200" dirty="0">
              <a:latin typeface="ＭＳ 明朝" panose="02020609040205080304" pitchFamily="17" charset="-128"/>
              <a:ea typeface="ＭＳ 明朝" panose="02020609040205080304" pitchFamily="17" charset="-128"/>
            </a:endParaRPr>
          </a:p>
        </p:txBody>
      </p:sp>
      <p:sp>
        <p:nvSpPr>
          <p:cNvPr id="25" name="正方形/長方形 24"/>
          <p:cNvSpPr/>
          <p:nvPr/>
        </p:nvSpPr>
        <p:spPr>
          <a:xfrm>
            <a:off x="6470153" y="793196"/>
            <a:ext cx="6260195" cy="858245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56304" y="793196"/>
            <a:ext cx="6314515" cy="858245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40108" y="2177087"/>
            <a:ext cx="6194079" cy="861774"/>
          </a:xfrm>
          <a:prstGeom prst="rect">
            <a:avLst/>
          </a:prstGeom>
          <a:noFill/>
        </p:spPr>
        <p:txBody>
          <a:bodyPr wrap="square" rtlCol="0">
            <a:spAutoFit/>
          </a:bodyPr>
          <a:lstStyle/>
          <a:p>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課　題</a:t>
            </a:r>
            <a:r>
              <a:rPr kumimoji="1" lang="en-US" altLang="ja-JP" sz="1400" dirty="0" smtClean="0">
                <a:latin typeface="メイリオ" panose="020B0604030504040204" pitchFamily="50" charset="-128"/>
                <a:ea typeface="メイリオ" panose="020B0604030504040204" pitchFamily="50" charset="-128"/>
              </a:rPr>
              <a:t>】</a:t>
            </a:r>
          </a:p>
          <a:p>
            <a:r>
              <a:rPr lang="ja-JP" altLang="en-US" sz="1200" dirty="0" smtClean="0">
                <a:latin typeface="ＭＳ 明朝" panose="02020609040205080304" pitchFamily="17" charset="-128"/>
                <a:ea typeface="ＭＳ 明朝" panose="02020609040205080304" pitchFamily="17" charset="-128"/>
              </a:rPr>
              <a:t>　</a:t>
            </a:r>
            <a:r>
              <a:rPr lang="ja-JP" altLang="ja-JP" sz="1200" dirty="0" smtClean="0">
                <a:latin typeface="ＭＳ 明朝" panose="02020609040205080304" pitchFamily="17" charset="-128"/>
                <a:ea typeface="ＭＳ 明朝" panose="02020609040205080304" pitchFamily="17" charset="-128"/>
              </a:rPr>
              <a:t>これ</a:t>
            </a:r>
            <a:r>
              <a:rPr lang="ja-JP" altLang="ja-JP" sz="1200" dirty="0">
                <a:latin typeface="ＭＳ 明朝" panose="02020609040205080304" pitchFamily="17" charset="-128"/>
                <a:ea typeface="ＭＳ 明朝" panose="02020609040205080304" pitchFamily="17" charset="-128"/>
              </a:rPr>
              <a:t>までの取組や医療的ケア児支援法の趣旨、保護者等からの要望を</a:t>
            </a:r>
            <a:r>
              <a:rPr lang="ja-JP" altLang="ja-JP" sz="1200" dirty="0" smtClean="0">
                <a:latin typeface="ＭＳ 明朝" panose="02020609040205080304" pitchFamily="17" charset="-128"/>
                <a:ea typeface="ＭＳ 明朝" panose="02020609040205080304" pitchFamily="17" charset="-128"/>
              </a:rPr>
              <a:t>踏まえ</a:t>
            </a:r>
            <a:r>
              <a:rPr lang="ja-JP" altLang="en-US" sz="1200" dirty="0" smtClean="0">
                <a:latin typeface="ＭＳ 明朝" panose="02020609040205080304" pitchFamily="17" charset="-128"/>
                <a:ea typeface="ＭＳ 明朝" panose="02020609040205080304" pitchFamily="17" charset="-128"/>
              </a:rPr>
              <a:t>、</a:t>
            </a:r>
            <a:r>
              <a:rPr lang="ja-JP" altLang="ja-JP" sz="1200" dirty="0" smtClean="0">
                <a:latin typeface="ＭＳ 明朝" panose="02020609040205080304" pitchFamily="17" charset="-128"/>
                <a:ea typeface="ＭＳ 明朝" panose="02020609040205080304" pitchFamily="17" charset="-128"/>
              </a:rPr>
              <a:t>今後</a:t>
            </a:r>
            <a:r>
              <a:rPr lang="ja-JP" altLang="ja-JP" sz="1200" dirty="0">
                <a:latin typeface="ＭＳ 明朝" panose="02020609040205080304" pitchFamily="17" charset="-128"/>
                <a:ea typeface="ＭＳ 明朝" panose="02020609040205080304" pitchFamily="17" charset="-128"/>
              </a:rPr>
              <a:t>は支援の充実を図る必要が</a:t>
            </a:r>
            <a:r>
              <a:rPr lang="ja-JP" altLang="ja-JP" sz="1200" dirty="0" smtClean="0">
                <a:latin typeface="ＭＳ 明朝" panose="02020609040205080304" pitchFamily="17" charset="-128"/>
                <a:ea typeface="ＭＳ 明朝" panose="02020609040205080304" pitchFamily="17" charset="-128"/>
              </a:rPr>
              <a:t>あ</a:t>
            </a:r>
            <a:r>
              <a:rPr lang="ja-JP" altLang="en-US" sz="1200" dirty="0" smtClean="0">
                <a:latin typeface="ＭＳ 明朝" panose="02020609040205080304" pitchFamily="17" charset="-128"/>
                <a:ea typeface="ＭＳ 明朝" panose="02020609040205080304" pitchFamily="17" charset="-128"/>
              </a:rPr>
              <a:t>る</a:t>
            </a:r>
            <a:r>
              <a:rPr lang="ja-JP" altLang="ja-JP" sz="1200" dirty="0" smtClean="0">
                <a:latin typeface="ＭＳ 明朝" panose="02020609040205080304" pitchFamily="17" charset="-128"/>
                <a:ea typeface="ＭＳ 明朝" panose="02020609040205080304" pitchFamily="17" charset="-128"/>
              </a:rPr>
              <a:t>。課題に</a:t>
            </a:r>
            <a:r>
              <a:rPr lang="ja-JP" altLang="en-US" sz="1200" dirty="0" smtClean="0">
                <a:latin typeface="ＭＳ 明朝" panose="02020609040205080304" pitchFamily="17" charset="-128"/>
                <a:ea typeface="ＭＳ 明朝" panose="02020609040205080304" pitchFamily="17" charset="-128"/>
              </a:rPr>
              <a:t>対し</a:t>
            </a:r>
            <a:r>
              <a:rPr lang="ja-JP" altLang="ja-JP" sz="1200" dirty="0" smtClean="0">
                <a:latin typeface="ＭＳ 明朝" panose="02020609040205080304" pitchFamily="17" charset="-128"/>
                <a:ea typeface="ＭＳ 明朝" panose="02020609040205080304" pitchFamily="17" charset="-128"/>
              </a:rPr>
              <a:t>、</a:t>
            </a:r>
            <a:r>
              <a:rPr lang="ja-JP" altLang="ja-JP" sz="1200" dirty="0">
                <a:latin typeface="ＭＳ 明朝" panose="02020609040205080304" pitchFamily="17" charset="-128"/>
                <a:ea typeface="ＭＳ 明朝" panose="02020609040205080304" pitchFamily="17" charset="-128"/>
              </a:rPr>
              <a:t>福祉、保健、教育・子育ての各分野が連携して取組み、医療的</a:t>
            </a:r>
            <a:r>
              <a:rPr lang="ja-JP" altLang="ja-JP" sz="1200" dirty="0" smtClean="0">
                <a:latin typeface="ＭＳ 明朝" panose="02020609040205080304" pitchFamily="17" charset="-128"/>
                <a:ea typeface="ＭＳ 明朝" panose="02020609040205080304" pitchFamily="17" charset="-128"/>
              </a:rPr>
              <a:t>ケア児に</a:t>
            </a:r>
            <a:r>
              <a:rPr lang="ja-JP" altLang="ja-JP" sz="1200" dirty="0">
                <a:latin typeface="ＭＳ 明朝" panose="02020609040205080304" pitchFamily="17" charset="-128"/>
                <a:ea typeface="ＭＳ 明朝" panose="02020609040205080304" pitchFamily="17" charset="-128"/>
              </a:rPr>
              <a:t>対する支援の拡充に</a:t>
            </a:r>
            <a:r>
              <a:rPr lang="ja-JP" altLang="ja-JP" sz="1200" dirty="0" smtClean="0">
                <a:latin typeface="ＭＳ 明朝" panose="02020609040205080304" pitchFamily="17" charset="-128"/>
                <a:ea typeface="ＭＳ 明朝" panose="02020609040205080304" pitchFamily="17" charset="-128"/>
              </a:rPr>
              <a:t>努めて</a:t>
            </a:r>
            <a:r>
              <a:rPr lang="ja-JP" altLang="en-US" sz="1200" dirty="0" smtClean="0">
                <a:latin typeface="ＭＳ 明朝" panose="02020609040205080304" pitchFamily="17" charset="-128"/>
                <a:ea typeface="ＭＳ 明朝" panose="02020609040205080304" pitchFamily="17" charset="-128"/>
              </a:rPr>
              <a:t>いく。</a:t>
            </a:r>
            <a:endParaRPr lang="en-US" altLang="ja-JP" sz="1200" dirty="0" smtClean="0">
              <a:latin typeface="ＭＳ 明朝" panose="02020609040205080304" pitchFamily="17" charset="-128"/>
              <a:ea typeface="ＭＳ 明朝" panose="02020609040205080304" pitchFamily="17" charset="-128"/>
            </a:endParaRPr>
          </a:p>
        </p:txBody>
      </p:sp>
      <p:sp>
        <p:nvSpPr>
          <p:cNvPr id="20" name="テキスト ボックス 19"/>
          <p:cNvSpPr txBox="1"/>
          <p:nvPr/>
        </p:nvSpPr>
        <p:spPr>
          <a:xfrm>
            <a:off x="419534" y="273258"/>
            <a:ext cx="11411161"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令和５年度　練馬区　保育園・幼稚園・小中学校・学童クラブにおける医療的ケア児支援の取り組み（案）</a:t>
            </a:r>
            <a:endParaRPr kumimoji="1" lang="ja-JP" altLang="en-US" dirty="0">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711341533"/>
              </p:ext>
            </p:extLst>
          </p:nvPr>
        </p:nvGraphicFramePr>
        <p:xfrm>
          <a:off x="171563" y="3402404"/>
          <a:ext cx="6062624" cy="5902960"/>
        </p:xfrm>
        <a:graphic>
          <a:graphicData uri="http://schemas.openxmlformats.org/drawingml/2006/table">
            <a:tbl>
              <a:tblPr firstRow="1" bandRow="1">
                <a:tableStyleId>{5C22544A-7EE6-4342-B048-85BDC9FD1C3A}</a:tableStyleId>
              </a:tblPr>
              <a:tblGrid>
                <a:gridCol w="1616624">
                  <a:extLst>
                    <a:ext uri="{9D8B030D-6E8A-4147-A177-3AD203B41FA5}">
                      <a16:colId xmlns:a16="http://schemas.microsoft.com/office/drawing/2014/main" val="3945882619"/>
                    </a:ext>
                  </a:extLst>
                </a:gridCol>
                <a:gridCol w="4446000">
                  <a:extLst>
                    <a:ext uri="{9D8B030D-6E8A-4147-A177-3AD203B41FA5}">
                      <a16:colId xmlns:a16="http://schemas.microsoft.com/office/drawing/2014/main" val="2496107073"/>
                    </a:ext>
                  </a:extLst>
                </a:gridCol>
              </a:tblGrid>
              <a:tr h="370840">
                <a:tc>
                  <a:txBody>
                    <a:bodyPr/>
                    <a:lstStyle/>
                    <a:p>
                      <a:pPr algn="ctr"/>
                      <a:r>
                        <a:rPr kumimoji="1" lang="ja-JP" altLang="en-US" sz="1100" b="0" dirty="0" smtClean="0">
                          <a:solidFill>
                            <a:schemeClr val="tx1"/>
                          </a:solidFill>
                          <a:latin typeface="ＭＳ 明朝" panose="02020609040205080304" pitchFamily="17" charset="-128"/>
                          <a:ea typeface="ＭＳ 明朝" panose="02020609040205080304" pitchFamily="17" charset="-128"/>
                        </a:rPr>
                        <a:t>法が求める支援</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100" b="0" dirty="0" smtClean="0">
                          <a:solidFill>
                            <a:schemeClr val="tx1"/>
                          </a:solidFill>
                          <a:latin typeface="ＭＳ 明朝" panose="02020609040205080304" pitchFamily="17" charset="-128"/>
                          <a:ea typeface="ＭＳ 明朝" panose="02020609040205080304" pitchFamily="17" charset="-128"/>
                        </a:rPr>
                        <a:t>区の現状と課題</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6384325"/>
                  </a:ext>
                </a:extLst>
              </a:tr>
              <a:tr h="370840">
                <a:tc>
                  <a:txBody>
                    <a:bodyPr/>
                    <a:lstStyle/>
                    <a:p>
                      <a:r>
                        <a:rPr kumimoji="1" lang="ja-JP" altLang="en-US" sz="1100" b="0" dirty="0" smtClean="0">
                          <a:solidFill>
                            <a:schemeClr val="tx1"/>
                          </a:solidFill>
                          <a:latin typeface="ＭＳ 明朝" panose="02020609040205080304" pitchFamily="17" charset="-128"/>
                          <a:ea typeface="ＭＳ 明朝" panose="02020609040205080304" pitchFamily="17" charset="-128"/>
                        </a:rPr>
                        <a:t>相談支援体制の充実</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alpha val="38000"/>
                      </a:srgbClr>
                    </a:solidFill>
                  </a:tcPr>
                </a:tc>
                <a:tc>
                  <a:txBody>
                    <a:bodyPr/>
                    <a:lstStyle/>
                    <a:p>
                      <a:r>
                        <a:rPr kumimoji="1" lang="en-US" altLang="ja-JP" sz="1100" b="0" dirty="0" smtClean="0">
                          <a:solidFill>
                            <a:schemeClr val="tx1"/>
                          </a:solidFill>
                          <a:latin typeface="ＭＳ 明朝" panose="02020609040205080304" pitchFamily="17" charset="-128"/>
                          <a:ea typeface="ＭＳ 明朝" panose="02020609040205080304" pitchFamily="17" charset="-128"/>
                        </a:rPr>
                        <a:t>【</a:t>
                      </a:r>
                      <a:r>
                        <a:rPr kumimoji="1" lang="ja-JP" altLang="en-US" sz="1100" b="0" dirty="0" smtClean="0">
                          <a:solidFill>
                            <a:schemeClr val="tx1"/>
                          </a:solidFill>
                          <a:latin typeface="ＭＳ 明朝" panose="02020609040205080304" pitchFamily="17" charset="-128"/>
                          <a:ea typeface="ＭＳ 明朝" panose="02020609040205080304" pitchFamily="17" charset="-128"/>
                        </a:rPr>
                        <a:t>現状</a:t>
                      </a:r>
                      <a:r>
                        <a:rPr kumimoji="1" lang="en-US" altLang="ja-JP" sz="1100" b="0" dirty="0" smtClean="0">
                          <a:solidFill>
                            <a:schemeClr val="tx1"/>
                          </a:solidFill>
                          <a:latin typeface="ＭＳ 明朝" panose="02020609040205080304" pitchFamily="17" charset="-128"/>
                          <a:ea typeface="ＭＳ 明朝" panose="02020609040205080304" pitchFamily="17" charset="-128"/>
                        </a:rPr>
                        <a:t>】</a:t>
                      </a: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　医療的ケア児に関する相談は、各所管で実施</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（保護者の声）</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　「周りに医療的ケア児の保護者がいないため、悩みを話せる場が</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　　少ない」</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　「どこに相談して良いか分からない」</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en-US" altLang="ja-JP" sz="1100" b="0" dirty="0" smtClean="0">
                          <a:solidFill>
                            <a:schemeClr val="tx1"/>
                          </a:solidFill>
                          <a:latin typeface="メイリオ" panose="020B0604030504040204" pitchFamily="50" charset="-128"/>
                          <a:ea typeface="メイリオ" panose="020B0604030504040204" pitchFamily="50" charset="-128"/>
                        </a:rPr>
                        <a:t>【</a:t>
                      </a:r>
                      <a:r>
                        <a:rPr kumimoji="1" lang="ja-JP" altLang="en-US" sz="1100" b="0" dirty="0" smtClean="0">
                          <a:solidFill>
                            <a:schemeClr val="tx1"/>
                          </a:solidFill>
                          <a:latin typeface="メイリオ" panose="020B0604030504040204" pitchFamily="50" charset="-128"/>
                          <a:ea typeface="メイリオ" panose="020B0604030504040204" pitchFamily="50" charset="-128"/>
                        </a:rPr>
                        <a:t>課題</a:t>
                      </a:r>
                      <a:r>
                        <a:rPr kumimoji="1" lang="en-US" altLang="ja-JP" sz="1100" b="0" dirty="0" smtClean="0">
                          <a:solidFill>
                            <a:schemeClr val="tx1"/>
                          </a:solidFill>
                          <a:latin typeface="メイリオ" panose="020B0604030504040204" pitchFamily="50" charset="-128"/>
                          <a:ea typeface="メイリオ" panose="020B0604030504040204" pitchFamily="50" charset="-128"/>
                        </a:rPr>
                        <a:t>】</a:t>
                      </a:r>
                    </a:p>
                    <a:p>
                      <a:r>
                        <a:rPr kumimoji="1" lang="ja-JP" altLang="en-US" sz="1100" b="0" dirty="0" smtClean="0">
                          <a:solidFill>
                            <a:schemeClr val="tx1"/>
                          </a:solidFill>
                          <a:latin typeface="メイリオ" panose="020B0604030504040204" pitchFamily="50" charset="-128"/>
                          <a:ea typeface="メイリオ" panose="020B0604030504040204" pitchFamily="50" charset="-128"/>
                        </a:rPr>
                        <a:t>　・相談窓口の明確化、ワンストップ化が必要</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b="0" dirty="0" smtClean="0">
                          <a:solidFill>
                            <a:schemeClr val="tx1"/>
                          </a:solidFill>
                          <a:latin typeface="メイリオ" panose="020B0604030504040204" pitchFamily="50" charset="-128"/>
                          <a:ea typeface="メイリオ" panose="020B0604030504040204" pitchFamily="50" charset="-128"/>
                        </a:rPr>
                        <a:t>　・保護者の気持ちに寄り添った相談支援が必要</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b="0" dirty="0" smtClean="0">
                          <a:solidFill>
                            <a:schemeClr val="tx1"/>
                          </a:solidFill>
                          <a:latin typeface="メイリオ" panose="020B0604030504040204" pitchFamily="50" charset="-128"/>
                          <a:ea typeface="メイリオ" panose="020B0604030504040204" pitchFamily="50" charset="-128"/>
                        </a:rPr>
                        <a:t>　・相談窓口や支援内容の周知の強化が必要</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685901"/>
                  </a:ext>
                </a:extLst>
              </a:tr>
              <a:tr h="370840">
                <a:tc>
                  <a:txBody>
                    <a:bodyPr/>
                    <a:lstStyle/>
                    <a:p>
                      <a:r>
                        <a:rPr kumimoji="1" lang="ja-JP" altLang="en-US" sz="1100" b="0" dirty="0" smtClean="0">
                          <a:solidFill>
                            <a:schemeClr val="tx1"/>
                          </a:solidFill>
                          <a:latin typeface="ＭＳ 明朝" panose="02020609040205080304" pitchFamily="17" charset="-128"/>
                          <a:ea typeface="ＭＳ 明朝" panose="02020609040205080304" pitchFamily="17" charset="-128"/>
                        </a:rPr>
                        <a:t>日常生活における支援</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alpha val="30000"/>
                      </a:srgbClr>
                    </a:solidFill>
                  </a:tcPr>
                </a:tc>
                <a:tc>
                  <a:txBody>
                    <a:bodyPr/>
                    <a:lstStyle/>
                    <a:p>
                      <a:r>
                        <a:rPr kumimoji="1" lang="en-US" altLang="ja-JP" sz="1100" b="0" dirty="0" smtClean="0">
                          <a:solidFill>
                            <a:schemeClr val="tx1"/>
                          </a:solidFill>
                          <a:latin typeface="ＭＳ 明朝" panose="02020609040205080304" pitchFamily="17" charset="-128"/>
                          <a:ea typeface="ＭＳ 明朝" panose="02020609040205080304" pitchFamily="17" charset="-128"/>
                        </a:rPr>
                        <a:t>【</a:t>
                      </a:r>
                      <a:r>
                        <a:rPr kumimoji="1" lang="ja-JP" altLang="en-US" sz="1100" b="0" dirty="0" smtClean="0">
                          <a:solidFill>
                            <a:schemeClr val="tx1"/>
                          </a:solidFill>
                          <a:latin typeface="ＭＳ 明朝" panose="02020609040205080304" pitchFamily="17" charset="-128"/>
                          <a:ea typeface="ＭＳ 明朝" panose="02020609040205080304" pitchFamily="17" charset="-128"/>
                        </a:rPr>
                        <a:t>現状</a:t>
                      </a:r>
                      <a:r>
                        <a:rPr kumimoji="1" lang="en-US" altLang="ja-JP" sz="1100" b="0" dirty="0" smtClean="0">
                          <a:solidFill>
                            <a:schemeClr val="tx1"/>
                          </a:solidFill>
                          <a:latin typeface="ＭＳ 明朝" panose="02020609040205080304" pitchFamily="17" charset="-128"/>
                          <a:ea typeface="ＭＳ 明朝" panose="02020609040205080304" pitchFamily="17" charset="-128"/>
                        </a:rPr>
                        <a:t>】</a:t>
                      </a: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　保健師による面接・電話・家庭訪問による状況の把握</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　医療型ショートステイ、在宅レスパイト事業等の実施</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　保育園・小中学校等に看護師を配置</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（保護者の声）</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　「宿泊学習等に保護者が同行できず、参加できない」</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　「学校によって、医療的ケア児に対する配慮に差を感じる。教員</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　　等の医療的ケア児に対する理解を深めて欲しい」</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en-US" altLang="ja-JP" sz="1100" b="0" dirty="0" smtClean="0">
                          <a:solidFill>
                            <a:schemeClr val="tx1"/>
                          </a:solidFill>
                          <a:latin typeface="メイリオ" panose="020B0604030504040204" pitchFamily="50" charset="-128"/>
                          <a:ea typeface="メイリオ" panose="020B0604030504040204" pitchFamily="50" charset="-128"/>
                        </a:rPr>
                        <a:t>【</a:t>
                      </a:r>
                      <a:r>
                        <a:rPr kumimoji="1" lang="ja-JP" altLang="en-US" sz="1100" b="0" dirty="0" smtClean="0">
                          <a:solidFill>
                            <a:schemeClr val="tx1"/>
                          </a:solidFill>
                          <a:latin typeface="メイリオ" panose="020B0604030504040204" pitchFamily="50" charset="-128"/>
                          <a:ea typeface="メイリオ" panose="020B0604030504040204" pitchFamily="50" charset="-128"/>
                        </a:rPr>
                        <a:t>課題</a:t>
                      </a:r>
                      <a:r>
                        <a:rPr kumimoji="1" lang="en-US" altLang="ja-JP" sz="1100" b="0" dirty="0" smtClean="0">
                          <a:solidFill>
                            <a:schemeClr val="tx1"/>
                          </a:solidFill>
                          <a:latin typeface="メイリオ" panose="020B0604030504040204" pitchFamily="50" charset="-128"/>
                          <a:ea typeface="メイリオ" panose="020B0604030504040204" pitchFamily="50" charset="-128"/>
                        </a:rPr>
                        <a:t>】</a:t>
                      </a:r>
                    </a:p>
                    <a:p>
                      <a:r>
                        <a:rPr kumimoji="1" lang="ja-JP" altLang="en-US" sz="1100" b="0" dirty="0" smtClean="0">
                          <a:solidFill>
                            <a:schemeClr val="tx1"/>
                          </a:solidFill>
                          <a:latin typeface="メイリオ" panose="020B0604030504040204" pitchFamily="50" charset="-128"/>
                          <a:ea typeface="メイリオ" panose="020B0604030504040204" pitchFamily="50" charset="-128"/>
                        </a:rPr>
                        <a:t>　・医療的ケア児のみでも行事参加を可能とするなど、保育園・学　</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b="0" dirty="0" smtClean="0">
                          <a:solidFill>
                            <a:schemeClr val="tx1"/>
                          </a:solidFill>
                          <a:latin typeface="メイリオ" panose="020B0604030504040204" pitchFamily="50" charset="-128"/>
                          <a:ea typeface="メイリオ" panose="020B0604030504040204" pitchFamily="50" charset="-128"/>
                        </a:rPr>
                        <a:t>　　校等における支援の充実が必要</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b="0" dirty="0" smtClean="0">
                          <a:solidFill>
                            <a:schemeClr val="tx1"/>
                          </a:solidFill>
                          <a:latin typeface="メイリオ" panose="020B0604030504040204" pitchFamily="50" charset="-128"/>
                          <a:ea typeface="メイリオ" panose="020B0604030504040204" pitchFamily="50" charset="-128"/>
                        </a:rPr>
                        <a:t>　・教育・子育て現場における関係者への意識啓発が必要</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b="0" dirty="0" smtClean="0">
                          <a:solidFill>
                            <a:schemeClr val="tx1"/>
                          </a:solidFill>
                          <a:latin typeface="メイリオ" panose="020B0604030504040204" pitchFamily="50" charset="-128"/>
                          <a:ea typeface="メイリオ" panose="020B0604030504040204" pitchFamily="50" charset="-128"/>
                        </a:rPr>
                        <a:t>　・子どもの成長段階に応じた、段階的な支援が必要</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8855734"/>
                  </a:ext>
                </a:extLst>
              </a:tr>
              <a:tr h="370840">
                <a:tc>
                  <a:txBody>
                    <a:bodyPr/>
                    <a:lstStyle/>
                    <a:p>
                      <a:r>
                        <a:rPr kumimoji="1" lang="ja-JP" altLang="en-US" sz="1100" b="0" dirty="0" smtClean="0">
                          <a:solidFill>
                            <a:schemeClr val="tx1"/>
                          </a:solidFill>
                          <a:latin typeface="ＭＳ 明朝" panose="02020609040205080304" pitchFamily="17" charset="-128"/>
                          <a:ea typeface="ＭＳ 明朝" panose="02020609040205080304" pitchFamily="17" charset="-128"/>
                        </a:rPr>
                        <a:t>医療的ケア児が在籍する保育園、学校等に対する支援</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alpha val="40000"/>
                      </a:srgbClr>
                    </a:solidFill>
                  </a:tcPr>
                </a:tc>
                <a:tc>
                  <a:txBody>
                    <a:bodyPr/>
                    <a:lstStyle/>
                    <a:p>
                      <a:r>
                        <a:rPr kumimoji="1" lang="en-US" altLang="ja-JP" sz="1100" b="0" dirty="0" smtClean="0">
                          <a:solidFill>
                            <a:schemeClr val="tx1"/>
                          </a:solidFill>
                          <a:latin typeface="ＭＳ 明朝" panose="02020609040205080304" pitchFamily="17" charset="-128"/>
                          <a:ea typeface="ＭＳ 明朝" panose="02020609040205080304" pitchFamily="17" charset="-128"/>
                        </a:rPr>
                        <a:t>【</a:t>
                      </a:r>
                      <a:r>
                        <a:rPr kumimoji="1" lang="ja-JP" altLang="en-US" sz="1100" b="0" dirty="0" smtClean="0">
                          <a:solidFill>
                            <a:schemeClr val="tx1"/>
                          </a:solidFill>
                          <a:latin typeface="ＭＳ 明朝" panose="02020609040205080304" pitchFamily="17" charset="-128"/>
                          <a:ea typeface="ＭＳ 明朝" panose="02020609040205080304" pitchFamily="17" charset="-128"/>
                        </a:rPr>
                        <a:t>現状</a:t>
                      </a:r>
                      <a:r>
                        <a:rPr kumimoji="1" lang="en-US" altLang="ja-JP" sz="1100" b="0" dirty="0" smtClean="0">
                          <a:solidFill>
                            <a:schemeClr val="tx1"/>
                          </a:solidFill>
                          <a:latin typeface="ＭＳ 明朝" panose="02020609040205080304" pitchFamily="17" charset="-128"/>
                          <a:ea typeface="ＭＳ 明朝" panose="02020609040205080304" pitchFamily="17" charset="-128"/>
                        </a:rPr>
                        <a:t>】</a:t>
                      </a: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　保育園・小中学校で医療的ケアを実施</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　保育園や学童クラブ等では、施設規模によって処置場所の</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　プライバシー確保が困難な場合がある</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en-US" altLang="ja-JP" sz="1100" b="0" dirty="0" smtClean="0">
                          <a:solidFill>
                            <a:schemeClr val="tx1"/>
                          </a:solidFill>
                          <a:latin typeface="メイリオ" panose="020B0604030504040204" pitchFamily="50" charset="-128"/>
                          <a:ea typeface="メイリオ" panose="020B0604030504040204" pitchFamily="50" charset="-128"/>
                        </a:rPr>
                        <a:t>【</a:t>
                      </a:r>
                      <a:r>
                        <a:rPr kumimoji="1" lang="ja-JP" altLang="en-US" sz="1100" b="0" dirty="0" smtClean="0">
                          <a:solidFill>
                            <a:schemeClr val="tx1"/>
                          </a:solidFill>
                          <a:latin typeface="メイリオ" panose="020B0604030504040204" pitchFamily="50" charset="-128"/>
                          <a:ea typeface="メイリオ" panose="020B0604030504040204" pitchFamily="50" charset="-128"/>
                        </a:rPr>
                        <a:t>課題</a:t>
                      </a:r>
                      <a:r>
                        <a:rPr kumimoji="1" lang="en-US" altLang="ja-JP" sz="1100" b="0" dirty="0" smtClean="0">
                          <a:solidFill>
                            <a:schemeClr val="tx1"/>
                          </a:solidFill>
                          <a:latin typeface="メイリオ" panose="020B0604030504040204" pitchFamily="50" charset="-128"/>
                          <a:ea typeface="メイリオ" panose="020B0604030504040204" pitchFamily="50" charset="-128"/>
                        </a:rPr>
                        <a:t>】</a:t>
                      </a:r>
                    </a:p>
                    <a:p>
                      <a:r>
                        <a:rPr kumimoji="1" lang="ja-JP" altLang="en-US" sz="1100" b="0" dirty="0" smtClean="0">
                          <a:solidFill>
                            <a:schemeClr val="tx1"/>
                          </a:solidFill>
                          <a:latin typeface="メイリオ" panose="020B0604030504040204" pitchFamily="50" charset="-128"/>
                          <a:ea typeface="メイリオ" panose="020B0604030504040204" pitchFamily="50" charset="-128"/>
                        </a:rPr>
                        <a:t>　・パーテーションや医療機器を導入するなど、受入れ施設におい　</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b="0" dirty="0" smtClean="0">
                          <a:solidFill>
                            <a:schemeClr val="tx1"/>
                          </a:solidFill>
                          <a:latin typeface="メイリオ" panose="020B0604030504040204" pitchFamily="50" charset="-128"/>
                          <a:ea typeface="メイリオ" panose="020B0604030504040204" pitchFamily="50" charset="-128"/>
                        </a:rPr>
                        <a:t>　　</a:t>
                      </a:r>
                      <a:r>
                        <a:rPr kumimoji="1" lang="ja-JP" altLang="en-US" sz="1100" b="0" dirty="0" err="1" smtClean="0">
                          <a:solidFill>
                            <a:schemeClr val="tx1"/>
                          </a:solidFill>
                          <a:latin typeface="メイリオ" panose="020B0604030504040204" pitchFamily="50" charset="-128"/>
                          <a:ea typeface="メイリオ" panose="020B0604030504040204" pitchFamily="50" charset="-128"/>
                        </a:rPr>
                        <a:t>て</a:t>
                      </a:r>
                      <a:r>
                        <a:rPr kumimoji="1" lang="ja-JP" altLang="en-US" sz="1100" b="0" dirty="0" smtClean="0">
                          <a:solidFill>
                            <a:schemeClr val="tx1"/>
                          </a:solidFill>
                          <a:latin typeface="メイリオ" panose="020B0604030504040204" pitchFamily="50" charset="-128"/>
                          <a:ea typeface="メイリオ" panose="020B0604030504040204" pitchFamily="50" charset="-128"/>
                        </a:rPr>
                        <a:t>安全に医療行為を実施できる環境の整備が必要</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7516852"/>
                  </a:ext>
                </a:extLst>
              </a:tr>
            </a:tbl>
          </a:graphicData>
        </a:graphic>
      </p:graphicFrame>
      <p:sp>
        <p:nvSpPr>
          <p:cNvPr id="26" name="テキスト ボックス 25"/>
          <p:cNvSpPr txBox="1"/>
          <p:nvPr/>
        </p:nvSpPr>
        <p:spPr>
          <a:xfrm>
            <a:off x="56304" y="3110534"/>
            <a:ext cx="3922292" cy="276999"/>
          </a:xfrm>
          <a:prstGeom prst="rect">
            <a:avLst/>
          </a:prstGeom>
          <a:noFill/>
        </p:spPr>
        <p:txBody>
          <a:bodyPr wrap="square" rtlCol="0">
            <a:spAutoFit/>
          </a:bodyPr>
          <a:lstStyle/>
          <a:p>
            <a:r>
              <a:rPr lang="ja-JP" altLang="en-US" sz="1200" dirty="0" smtClean="0">
                <a:latin typeface="ＭＳ 明朝" panose="02020609040205080304" pitchFamily="17" charset="-128"/>
                <a:ea typeface="ＭＳ 明朝" panose="02020609040205080304" pitchFamily="17" charset="-128"/>
              </a:rPr>
              <a:t>≪医療的ケア児支援法が求める主な支援と区の課題</a:t>
            </a:r>
            <a:r>
              <a:rPr lang="ja-JP" altLang="en-US" sz="1200" dirty="0">
                <a:latin typeface="ＭＳ 明朝" panose="02020609040205080304" pitchFamily="17" charset="-128"/>
                <a:ea typeface="ＭＳ 明朝" panose="02020609040205080304" pitchFamily="17" charset="-128"/>
              </a:rPr>
              <a:t>≫</a:t>
            </a:r>
            <a:endParaRPr lang="ja-JP" altLang="ja-JP" sz="1200" dirty="0">
              <a:latin typeface="ＭＳ 明朝" panose="02020609040205080304" pitchFamily="17" charset="-128"/>
              <a:ea typeface="ＭＳ 明朝" panose="02020609040205080304" pitchFamily="17" charset="-128"/>
            </a:endParaRPr>
          </a:p>
        </p:txBody>
      </p:sp>
      <p:sp>
        <p:nvSpPr>
          <p:cNvPr id="24" name="テキスト ボックス 23"/>
          <p:cNvSpPr txBox="1"/>
          <p:nvPr/>
        </p:nvSpPr>
        <p:spPr>
          <a:xfrm>
            <a:off x="61644" y="868636"/>
            <a:ext cx="6194079" cy="1415772"/>
          </a:xfrm>
          <a:prstGeom prst="rect">
            <a:avLst/>
          </a:prstGeom>
          <a:noFill/>
        </p:spPr>
        <p:txBody>
          <a:bodyPr wrap="square" rtlCol="0">
            <a:spAutoFit/>
          </a:bodyPr>
          <a:lstStyle/>
          <a:p>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医療的ケア児支援法（令和３年９月施行）</a:t>
            </a:r>
            <a:r>
              <a:rPr kumimoji="1" lang="en-US" altLang="ja-JP" sz="1400" dirty="0" smtClean="0">
                <a:latin typeface="メイリオ" panose="020B0604030504040204" pitchFamily="50" charset="-128"/>
                <a:ea typeface="メイリオ" panose="020B0604030504040204" pitchFamily="50" charset="-128"/>
              </a:rPr>
              <a:t>】</a:t>
            </a:r>
          </a:p>
          <a:p>
            <a:r>
              <a:rPr lang="ja-JP" altLang="en-US" sz="1200" dirty="0" smtClean="0">
                <a:latin typeface="ＭＳ 明朝" panose="02020609040205080304" pitchFamily="17" charset="-128"/>
                <a:ea typeface="ＭＳ 明朝" panose="02020609040205080304" pitchFamily="17" charset="-128"/>
              </a:rPr>
              <a:t>　目的</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医療的ケア児の健やかな成長を図るとともに、その家族の離職の防止に資する。</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法が地方公共団体に求める主な支援</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①相談支援体制の整備　②日常生活における支援　③保育所、学校等に対する支援</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など</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endParaRPr lang="en-US" altLang="ja-JP" sz="1200" dirty="0" smtClean="0">
              <a:latin typeface="ＭＳ 明朝" panose="02020609040205080304" pitchFamily="17" charset="-128"/>
              <a:ea typeface="ＭＳ 明朝" panose="02020609040205080304" pitchFamily="17" charset="-128"/>
            </a:endParaRPr>
          </a:p>
        </p:txBody>
      </p:sp>
      <p:graphicFrame>
        <p:nvGraphicFramePr>
          <p:cNvPr id="41" name="表 40"/>
          <p:cNvGraphicFramePr>
            <a:graphicFrameLocks noGrp="1"/>
          </p:cNvGraphicFramePr>
          <p:nvPr>
            <p:extLst>
              <p:ext uri="{D42A27DB-BD31-4B8C-83A1-F6EECF244321}">
                <p14:modId xmlns:p14="http://schemas.microsoft.com/office/powerpoint/2010/main" val="3888861430"/>
              </p:ext>
            </p:extLst>
          </p:nvPr>
        </p:nvGraphicFramePr>
        <p:xfrm>
          <a:off x="6605957" y="3333815"/>
          <a:ext cx="5988585" cy="5966300"/>
        </p:xfrm>
        <a:graphic>
          <a:graphicData uri="http://schemas.openxmlformats.org/drawingml/2006/table">
            <a:tbl>
              <a:tblPr firstRow="1" bandRow="1">
                <a:tableStyleId>{5C22544A-7EE6-4342-B048-85BDC9FD1C3A}</a:tableStyleId>
              </a:tblPr>
              <a:tblGrid>
                <a:gridCol w="1453162">
                  <a:extLst>
                    <a:ext uri="{9D8B030D-6E8A-4147-A177-3AD203B41FA5}">
                      <a16:colId xmlns:a16="http://schemas.microsoft.com/office/drawing/2014/main" val="3945882619"/>
                    </a:ext>
                  </a:extLst>
                </a:gridCol>
                <a:gridCol w="4535423">
                  <a:extLst>
                    <a:ext uri="{9D8B030D-6E8A-4147-A177-3AD203B41FA5}">
                      <a16:colId xmlns:a16="http://schemas.microsoft.com/office/drawing/2014/main" val="2496107073"/>
                    </a:ext>
                  </a:extLst>
                </a:gridCol>
              </a:tblGrid>
              <a:tr h="1543415">
                <a:tc>
                  <a:txBody>
                    <a:bodyPr/>
                    <a:lstStyle/>
                    <a:p>
                      <a:r>
                        <a:rPr kumimoji="1" lang="ja-JP" altLang="en-US" sz="1100" b="0" dirty="0" smtClean="0">
                          <a:solidFill>
                            <a:schemeClr val="tx1"/>
                          </a:solidFill>
                          <a:latin typeface="ＭＳ 明朝" panose="02020609040205080304" pitchFamily="17" charset="-128"/>
                          <a:ea typeface="ＭＳ 明朝" panose="02020609040205080304" pitchFamily="17" charset="-128"/>
                        </a:rPr>
                        <a:t>相談支援体制の強化</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alpha val="30000"/>
                      </a:srgbClr>
                    </a:solidFill>
                  </a:tcPr>
                </a:tc>
                <a:tc>
                  <a:txBody>
                    <a:bodyPr/>
                    <a:lstStyle/>
                    <a:p>
                      <a:r>
                        <a:rPr kumimoji="1" lang="ja-JP" altLang="en-US" sz="1100" b="0" dirty="0" smtClean="0">
                          <a:solidFill>
                            <a:schemeClr val="tx1"/>
                          </a:solidFill>
                          <a:latin typeface="ＭＳ 明朝" panose="02020609040205080304" pitchFamily="17" charset="-128"/>
                          <a:ea typeface="ＭＳ 明朝" panose="02020609040205080304" pitchFamily="17" charset="-128"/>
                        </a:rPr>
                        <a:t>医療的</a:t>
                      </a:r>
                      <a:r>
                        <a:rPr kumimoji="1" lang="ja-JP" altLang="en-US" sz="1100" b="0" dirty="0" smtClean="0">
                          <a:solidFill>
                            <a:schemeClr val="tx1"/>
                          </a:solidFill>
                          <a:latin typeface="ＭＳ 明朝" panose="02020609040205080304" pitchFamily="17" charset="-128"/>
                          <a:ea typeface="ＭＳ 明朝" panose="02020609040205080304" pitchFamily="17" charset="-128"/>
                        </a:rPr>
                        <a:t>ケア児の保護者からの声等を踏まえ、福祉・保健などの各分野と連携し、保護者負担の軽減に取り組む。</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（取組例）</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医療的ケア児コーディネーターの配置と連携</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医療的ケア児への支援の周知強化</a:t>
                      </a:r>
                      <a:r>
                        <a:rPr kumimoji="1" lang="ja-JP" altLang="en-US" sz="1100" b="0" dirty="0">
                          <a:solidFill>
                            <a:schemeClr val="tx1"/>
                          </a:solidFill>
                          <a:latin typeface="ＭＳ 明朝" panose="02020609040205080304" pitchFamily="17" charset="-128"/>
                          <a:ea typeface="ＭＳ 明朝" panose="02020609040205080304" pitchFamily="17" charset="-128"/>
                        </a:rPr>
                        <a:t>　</a:t>
                      </a:r>
                      <a:r>
                        <a:rPr kumimoji="1" lang="ja-JP" altLang="en-US" sz="1100" b="0" dirty="0" smtClean="0">
                          <a:solidFill>
                            <a:schemeClr val="tx1"/>
                          </a:solidFill>
                          <a:latin typeface="ＭＳ 明朝" panose="02020609040205080304" pitchFamily="17" charset="-128"/>
                          <a:ea typeface="ＭＳ 明朝" panose="02020609040205080304" pitchFamily="17" charset="-128"/>
                        </a:rPr>
                        <a:t>　　　　　　　など</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685901"/>
                  </a:ext>
                </a:extLst>
              </a:tr>
              <a:tr h="1730995">
                <a:tc>
                  <a:txBody>
                    <a:bodyPr/>
                    <a:lstStyle/>
                    <a:p>
                      <a:r>
                        <a:rPr kumimoji="1" lang="ja-JP" altLang="en-US" sz="1100" b="0" dirty="0" smtClean="0">
                          <a:solidFill>
                            <a:schemeClr val="tx1"/>
                          </a:solidFill>
                          <a:latin typeface="ＭＳ 明朝" panose="02020609040205080304" pitchFamily="17" charset="-128"/>
                          <a:ea typeface="ＭＳ 明朝" panose="02020609040205080304" pitchFamily="17" charset="-128"/>
                        </a:rPr>
                        <a:t>園・学校生活等における支援強化</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alpha val="30000"/>
                      </a:srgbClr>
                    </a:solidFill>
                  </a:tcPr>
                </a:tc>
                <a:tc>
                  <a:txBody>
                    <a:bodyPr/>
                    <a:lstStyle/>
                    <a:p>
                      <a:pPr>
                        <a:spcBef>
                          <a:spcPts val="600"/>
                        </a:spcBef>
                      </a:pPr>
                      <a:r>
                        <a:rPr kumimoji="1" lang="ja-JP" altLang="en-US" sz="1100" b="0" dirty="0" smtClean="0">
                          <a:solidFill>
                            <a:schemeClr val="tx1"/>
                          </a:solidFill>
                          <a:latin typeface="ＭＳ 明朝" panose="02020609040205080304" pitchFamily="17" charset="-128"/>
                          <a:ea typeface="ＭＳ 明朝" panose="02020609040205080304" pitchFamily="17" charset="-128"/>
                        </a:rPr>
                        <a:t>教員</a:t>
                      </a:r>
                      <a:r>
                        <a:rPr kumimoji="1" lang="ja-JP" altLang="en-US" sz="1100" b="0" dirty="0" smtClean="0">
                          <a:solidFill>
                            <a:schemeClr val="tx1"/>
                          </a:solidFill>
                          <a:latin typeface="ＭＳ 明朝" panose="02020609040205080304" pitchFamily="17" charset="-128"/>
                          <a:ea typeface="ＭＳ 明朝" panose="02020609040205080304" pitchFamily="17" charset="-128"/>
                        </a:rPr>
                        <a:t>等の医療的ケアの理解促進、宿泊学習等への看護師の配置など、医療的ケア児が園や学校等で不安なく生活できる環境を整備する。</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pPr>
                        <a:spcBef>
                          <a:spcPts val="0"/>
                        </a:spcBef>
                      </a:pPr>
                      <a:r>
                        <a:rPr kumimoji="1" lang="ja-JP" altLang="en-US" sz="1100" b="0" dirty="0" smtClean="0">
                          <a:solidFill>
                            <a:schemeClr val="tx1"/>
                          </a:solidFill>
                          <a:latin typeface="ＭＳ 明朝" panose="02020609040205080304" pitchFamily="17" charset="-128"/>
                          <a:ea typeface="ＭＳ 明朝" panose="02020609040205080304" pitchFamily="17" charset="-128"/>
                        </a:rPr>
                        <a:t>また、家庭における成長段階に応じた支援も行う。</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pPr>
                        <a:spcBef>
                          <a:spcPts val="0"/>
                        </a:spcBef>
                      </a:pP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pPr>
                        <a:spcBef>
                          <a:spcPts val="0"/>
                        </a:spcBef>
                      </a:pPr>
                      <a:r>
                        <a:rPr kumimoji="1" lang="ja-JP" altLang="en-US" sz="1100" b="0" dirty="0" smtClean="0">
                          <a:solidFill>
                            <a:schemeClr val="tx1"/>
                          </a:solidFill>
                          <a:latin typeface="ＭＳ 明朝" panose="02020609040205080304" pitchFamily="17" charset="-128"/>
                          <a:ea typeface="ＭＳ 明朝" panose="02020609040205080304" pitchFamily="17" charset="-128"/>
                        </a:rPr>
                        <a:t>（取組例）</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pPr>
                        <a:spcBef>
                          <a:spcPts val="0"/>
                        </a:spcBef>
                      </a:pPr>
                      <a:r>
                        <a:rPr kumimoji="1" lang="ja-JP" altLang="en-US" sz="1100" b="0" dirty="0" smtClean="0">
                          <a:solidFill>
                            <a:schemeClr val="tx1"/>
                          </a:solidFill>
                          <a:latin typeface="ＭＳ 明朝" panose="02020609040205080304" pitchFamily="17" charset="-128"/>
                          <a:ea typeface="ＭＳ 明朝" panose="02020609040205080304" pitchFamily="17" charset="-128"/>
                        </a:rPr>
                        <a:t>保育士・教員等への意識啓発、技術研修の実施</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pPr>
                        <a:spcBef>
                          <a:spcPts val="0"/>
                        </a:spcBef>
                      </a:pPr>
                      <a:r>
                        <a:rPr kumimoji="1" lang="ja-JP" altLang="en-US" sz="1100" b="0" dirty="0" smtClean="0">
                          <a:solidFill>
                            <a:schemeClr val="tx1"/>
                          </a:solidFill>
                          <a:latin typeface="ＭＳ 明朝" panose="02020609040205080304" pitchFamily="17" charset="-128"/>
                          <a:ea typeface="ＭＳ 明朝" panose="02020609040205080304" pitchFamily="17" charset="-128"/>
                        </a:rPr>
                        <a:t>宿泊学習・修学旅行へ参加する際の看護師の配置</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pPr>
                        <a:spcBef>
                          <a:spcPts val="0"/>
                        </a:spcBef>
                      </a:pPr>
                      <a:r>
                        <a:rPr kumimoji="1" lang="ja-JP" altLang="en-US" sz="1100" b="0" dirty="0" smtClean="0">
                          <a:solidFill>
                            <a:schemeClr val="tx1"/>
                          </a:solidFill>
                          <a:latin typeface="ＭＳ 明朝" panose="02020609040205080304" pitchFamily="17" charset="-128"/>
                          <a:ea typeface="ＭＳ 明朝" panose="02020609040205080304" pitchFamily="17" charset="-128"/>
                        </a:rPr>
                        <a:t>家庭での支援の強化　　　　　　　　　　　　　　など</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8855734"/>
                  </a:ext>
                </a:extLst>
              </a:tr>
              <a:tr h="1171368">
                <a:tc>
                  <a:txBody>
                    <a:bodyPr/>
                    <a:lstStyle/>
                    <a:p>
                      <a:r>
                        <a:rPr kumimoji="1" lang="ja-JP" altLang="en-US" sz="1100" b="0" dirty="0" smtClean="0">
                          <a:solidFill>
                            <a:schemeClr val="tx1"/>
                          </a:solidFill>
                          <a:latin typeface="ＭＳ 明朝" panose="02020609040205080304" pitchFamily="17" charset="-128"/>
                          <a:ea typeface="ＭＳ 明朝" panose="02020609040205080304" pitchFamily="17" charset="-128"/>
                        </a:rPr>
                        <a:t>園、学校等に対する支援強化</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alpha val="30000"/>
                      </a:srgbClr>
                    </a:solidFill>
                  </a:tcPr>
                </a:tc>
                <a:tc>
                  <a:txBody>
                    <a:bodyPr/>
                    <a:lstStyle/>
                    <a:p>
                      <a:r>
                        <a:rPr kumimoji="1" lang="ja-JP" altLang="en-US" sz="1100" b="0" dirty="0" smtClean="0">
                          <a:solidFill>
                            <a:schemeClr val="tx1"/>
                          </a:solidFill>
                          <a:latin typeface="ＭＳ 明朝" panose="02020609040205080304" pitchFamily="17" charset="-128"/>
                          <a:ea typeface="ＭＳ 明朝" panose="02020609040205080304" pitchFamily="17" charset="-128"/>
                        </a:rPr>
                        <a:t>医療的ケア児が安心して保育園・幼稚園・小中学校・学童クラブに通い続けられる環境を整備する。</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（取組例）</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パーテーションや医療機器、暖房器具等の配備</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7516852"/>
                  </a:ext>
                </a:extLst>
              </a:tr>
              <a:tr h="1520522">
                <a:tc>
                  <a:txBody>
                    <a:bodyPr/>
                    <a:lstStyle/>
                    <a:p>
                      <a:r>
                        <a:rPr kumimoji="1" lang="ja-JP" altLang="en-US" sz="1100" b="0" dirty="0" smtClean="0">
                          <a:solidFill>
                            <a:schemeClr val="tx1"/>
                          </a:solidFill>
                          <a:latin typeface="ＭＳ 明朝" panose="02020609040205080304" pitchFamily="17" charset="-128"/>
                          <a:ea typeface="ＭＳ 明朝" panose="02020609040205080304" pitchFamily="17" charset="-128"/>
                        </a:rPr>
                        <a:t>関係機関との連携強化</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b="0" dirty="0" smtClean="0">
                          <a:solidFill>
                            <a:schemeClr val="tx1"/>
                          </a:solidFill>
                          <a:latin typeface="ＭＳ 明朝" panose="02020609040205080304" pitchFamily="17" charset="-128"/>
                          <a:ea typeface="ＭＳ 明朝" panose="02020609040205080304" pitchFamily="17" charset="-128"/>
                        </a:rPr>
                        <a:t>福祉、保健など各分野と連携し、医療的ケア児支援の方向性や具体的な取組を検討。医療的ケア児それぞれの状況や成長段階に合わせた支援を実施する。</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（取組例）</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福祉部の医療的ケア児等支援連携会議の下部組織として（仮称）教育・子育て部会を設置</a:t>
                      </a:r>
                      <a:endParaRPr kumimoji="1" lang="en-US" altLang="ja-JP" sz="11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100" b="0" dirty="0" smtClean="0">
                          <a:solidFill>
                            <a:schemeClr val="tx1"/>
                          </a:solidFill>
                          <a:latin typeface="ＭＳ 明朝" panose="02020609040205080304" pitchFamily="17" charset="-128"/>
                          <a:ea typeface="ＭＳ 明朝" panose="02020609040205080304" pitchFamily="17" charset="-128"/>
                        </a:rPr>
                        <a:t>民間事業者との連携強化　　　　　　　　　　　　　など</a:t>
                      </a:r>
                      <a:endParaRPr kumimoji="1" lang="ja-JP" altLang="en-US" sz="1100" b="0" dirty="0">
                        <a:solidFill>
                          <a:schemeClr val="tx1"/>
                        </a:solidFill>
                        <a:latin typeface="ＭＳ 明朝" panose="02020609040205080304" pitchFamily="17" charset="-128"/>
                        <a:ea typeface="ＭＳ 明朝" panose="02020609040205080304" pitchFamily="17"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4825839"/>
                  </a:ext>
                </a:extLst>
              </a:tr>
            </a:tbl>
          </a:graphicData>
        </a:graphic>
      </p:graphicFrame>
      <p:sp>
        <p:nvSpPr>
          <p:cNvPr id="5" name="右矢印 4"/>
          <p:cNvSpPr/>
          <p:nvPr/>
        </p:nvSpPr>
        <p:spPr>
          <a:xfrm>
            <a:off x="5853387" y="3919348"/>
            <a:ext cx="804672" cy="2662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右矢印 42"/>
          <p:cNvSpPr/>
          <p:nvPr/>
        </p:nvSpPr>
        <p:spPr>
          <a:xfrm>
            <a:off x="5861228" y="5993686"/>
            <a:ext cx="886435" cy="30402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44" name="右矢印 43"/>
          <p:cNvSpPr/>
          <p:nvPr/>
        </p:nvSpPr>
        <p:spPr>
          <a:xfrm rot="19441593">
            <a:off x="5863187" y="7664209"/>
            <a:ext cx="940668" cy="256983"/>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11641478" y="242811"/>
            <a:ext cx="1005547" cy="400110"/>
          </a:xfrm>
          <a:prstGeom prst="rect">
            <a:avLst/>
          </a:prstGeom>
          <a:noFill/>
          <a:ln w="12700">
            <a:solidFill>
              <a:schemeClr val="tx1"/>
            </a:solidFill>
          </a:ln>
        </p:spPr>
        <p:txBody>
          <a:bodyPr wrap="square" rtlCol="0">
            <a:spAutoFit/>
          </a:bodyPr>
          <a:lstStyle/>
          <a:p>
            <a:r>
              <a:rPr kumimoji="1" lang="ja-JP" altLang="en-US" sz="2000" dirty="0" smtClean="0"/>
              <a:t>資料２</a:t>
            </a:r>
            <a:endParaRPr kumimoji="1" lang="ja-JP" altLang="en-US" sz="2000" dirty="0"/>
          </a:p>
        </p:txBody>
      </p:sp>
    </p:spTree>
    <p:extLst>
      <p:ext uri="{BB962C8B-B14F-4D97-AF65-F5344CB8AC3E}">
        <p14:creationId xmlns:p14="http://schemas.microsoft.com/office/powerpoint/2010/main" val="153296564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1549</TotalTime>
  <Words>882</Words>
  <Application>Microsoft Office PowerPoint</Application>
  <PresentationFormat>A3 297x420 mm</PresentationFormat>
  <Paragraphs>103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明朝</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杉山　賢司</dc:creator>
  <cp:lastModifiedBy>山西　孝枝</cp:lastModifiedBy>
  <cp:revision>82</cp:revision>
  <cp:lastPrinted>2023-02-18T03:32:31Z</cp:lastPrinted>
  <dcterms:created xsi:type="dcterms:W3CDTF">2023-01-24T08:38:42Z</dcterms:created>
  <dcterms:modified xsi:type="dcterms:W3CDTF">2023-03-31T08:09:36Z</dcterms:modified>
</cp:coreProperties>
</file>