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3" r:id="rId6"/>
    <p:sldId id="264" r:id="rId7"/>
    <p:sldId id="265" r:id="rId8"/>
    <p:sldId id="267" r:id="rId9"/>
    <p:sldId id="266" r:id="rId10"/>
    <p:sldId id="268" r:id="rId11"/>
    <p:sldId id="270" r:id="rId12"/>
    <p:sldId id="271" r:id="rId13"/>
    <p:sldId id="269" r:id="rId14"/>
    <p:sldId id="272" r:id="rId15"/>
    <p:sldId id="274" r:id="rId16"/>
    <p:sldId id="275" r:id="rId17"/>
    <p:sldId id="276" r:id="rId18"/>
    <p:sldId id="277" r:id="rId19"/>
    <p:sldId id="278" r:id="rId20"/>
    <p:sldId id="279" r:id="rId21"/>
    <p:sldId id="280" r:id="rId22"/>
    <p:sldId id="281" r:id="rId23"/>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A2E7EDE-E7C7-4ED1-8417-3C41627C9249}">
          <p14:sldIdLst>
            <p14:sldId id="256"/>
            <p14:sldId id="258"/>
            <p14:sldId id="259"/>
          </p14:sldIdLst>
        </p14:section>
        <p14:section name="タイトルなしのセクション" id="{6C1F16C8-948A-4547-B8E2-B922A3459F77}">
          <p14:sldIdLst>
            <p14:sldId id="261"/>
            <p14:sldId id="263"/>
            <p14:sldId id="264"/>
            <p14:sldId id="265"/>
            <p14:sldId id="267"/>
            <p14:sldId id="266"/>
            <p14:sldId id="268"/>
            <p14:sldId id="270"/>
            <p14:sldId id="271"/>
            <p14:sldId id="269"/>
            <p14:sldId id="272"/>
            <p14:sldId id="274"/>
            <p14:sldId id="275"/>
            <p14:sldId id="276"/>
            <p14:sldId id="277"/>
            <p14:sldId id="278"/>
            <p14:sldId id="279"/>
            <p14:sldId id="280"/>
            <p14:sldId id="281"/>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7AB"/>
    <a:srgbClr val="EE48C3"/>
    <a:srgbClr val="F272D0"/>
    <a:srgbClr val="F58FDA"/>
    <a:srgbClr val="E91DE9"/>
    <a:srgbClr val="DD29BB"/>
    <a:srgbClr val="B4DE86"/>
    <a:srgbClr val="ABFB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737" autoAdjust="0"/>
  </p:normalViewPr>
  <p:slideViewPr>
    <p:cSldViewPr>
      <p:cViewPr varScale="1">
        <p:scale>
          <a:sx n="70" d="100"/>
          <a:sy n="70" d="100"/>
        </p:scale>
        <p:origin x="1218" y="6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nerima.local\&#20840;&#24193;&#20849;&#26377;\&#20840;&#24193;&#20849;&#26377;_6100_&#25945;&#32946;&#25391;&#33288;&#37096;\&#20840;&#24193;&#20849;&#26377;_6120_&#23398;&#21209;&#35506;\03&#23601;&#23398;&#30456;&#35527;&#20418;\&#9733;&#26032;&#25903;&#25588;&#26041;&#37341;&#31574;&#23450;\R5&#24180;&#24230;%20&#26032;&#25903;&#25588;&#26041;&#37341;\&#32032;&#26448;\&#21463;&#20837;&#12428;&#29366;&#27841;&#34920;&#65288;&#32032;&#26448;&#6528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3" Type="http://schemas.openxmlformats.org/officeDocument/2006/relationships/oleObject" Target="file:///\\nerima.local\&#35506;&#20849;&#26377;\&#25945;&#32946;&#25391;&#33288;&#37096;\&#23398;&#21209;&#35506;\00%20&#23398;&#21209;&#35506;&#38263;\&#20196;&#21644;&#65300;&#24180;&#24230;\&#23601;&#23398;&#30456;&#35527;&#20418;\&#21307;&#12465;&#12450;&#20816;&#26032;&#26041;&#37341;\&#22522;&#30990;&#36039;&#26009;.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1719777440566527E-2"/>
                  <c:y val="5.42693974276836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2CC-4667-8F90-1BA993F4D45A}"/>
                </c:ext>
              </c:extLst>
            </c:dLbl>
            <c:dLbl>
              <c:idx val="3"/>
              <c:layout>
                <c:manualLayout>
                  <c:x val="6.2721294891248999E-3"/>
                  <c:y val="-1.922141622061021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2CC-4667-8F90-1BA993F4D45A}"/>
                </c:ext>
              </c:extLst>
            </c:dLbl>
            <c:dLbl>
              <c:idx val="5"/>
              <c:layout>
                <c:manualLayout>
                  <c:x val="-3.4193222053616662E-2"/>
                  <c:y val="6.47680850917257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2CC-4667-8F90-1BA993F4D45A}"/>
                </c:ext>
              </c:extLst>
            </c:dLbl>
            <c:dLbl>
              <c:idx val="6"/>
              <c:layout>
                <c:manualLayout>
                  <c:x val="-6.2518968133535663E-2"/>
                  <c:y val="-4.371835410337493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2CC-4667-8F90-1BA993F4D45A}"/>
                </c:ext>
              </c:extLst>
            </c:dLbl>
            <c:dLbl>
              <c:idx val="7"/>
              <c:layout>
                <c:manualLayout>
                  <c:x val="-3.8239757207890746E-2"/>
                  <c:y val="5.076983487300301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2CC-4667-8F90-1BA993F4D45A}"/>
                </c:ext>
              </c:extLst>
            </c:dLbl>
            <c:dLbl>
              <c:idx val="8"/>
              <c:layout>
                <c:manualLayout>
                  <c:x val="-6.8588770864946885E-2"/>
                  <c:y val="-5.071747921273620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2CC-4667-8F90-1BA993F4D45A}"/>
                </c:ext>
              </c:extLst>
            </c:dLbl>
            <c:dLbl>
              <c:idx val="9"/>
              <c:layout>
                <c:manualLayout>
                  <c:x val="-2.610015174506836E-2"/>
                  <c:y val="5.426939742768374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2CC-4667-8F90-1BA993F4D45A}"/>
                </c:ext>
              </c:extLst>
            </c:dLbl>
            <c:dLbl>
              <c:idx val="10"/>
              <c:layout>
                <c:manualLayout>
                  <c:x val="-6.4542235710672732E-2"/>
                  <c:y val="-5.42170417674169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2CC-4667-8F90-1BA993F4D45A}"/>
                </c:ext>
              </c:extLst>
            </c:dLbl>
            <c:dLbl>
              <c:idx val="11"/>
              <c:layout>
                <c:manualLayout>
                  <c:x val="-2.2053616590794134E-2"/>
                  <c:y val="5.77689599823643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2CC-4667-8F90-1BA993F4D45A}"/>
                </c:ext>
              </c:extLst>
            </c:dLbl>
            <c:dLbl>
              <c:idx val="12"/>
              <c:layout>
                <c:manualLayout>
                  <c:x val="-5.847243297926151E-2"/>
                  <c:y val="-5.421704176741686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2CC-4667-8F90-1BA993F4D45A}"/>
                </c:ext>
              </c:extLst>
            </c:dLbl>
            <c:dLbl>
              <c:idx val="13"/>
              <c:layout>
                <c:manualLayout>
                  <c:x val="-2.0030349013657057E-2"/>
                  <c:y val="5.426939742768374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2CC-4667-8F90-1BA993F4D45A}"/>
                </c:ext>
              </c:extLst>
            </c:dLbl>
            <c:dLbl>
              <c:idx val="15"/>
              <c:layout>
                <c:manualLayout>
                  <c:x val="-2.8123419322205509E-2"/>
                  <c:y val="4.377070976364171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2CC-4667-8F90-1BA993F4D45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H17</c:v>
                </c:pt>
                <c:pt idx="1">
                  <c:v>H18</c:v>
                </c:pt>
                <c:pt idx="2">
                  <c:v>H19</c:v>
                </c:pt>
                <c:pt idx="3">
                  <c:v>H20</c:v>
                </c:pt>
                <c:pt idx="4">
                  <c:v>H21</c:v>
                </c:pt>
                <c:pt idx="5">
                  <c:v>H22</c:v>
                </c:pt>
                <c:pt idx="6">
                  <c:v>H23</c:v>
                </c:pt>
                <c:pt idx="7">
                  <c:v>H24</c:v>
                </c:pt>
                <c:pt idx="8">
                  <c:v>H25</c:v>
                </c:pt>
                <c:pt idx="9">
                  <c:v>H26</c:v>
                </c:pt>
                <c:pt idx="10">
                  <c:v>H27</c:v>
                </c:pt>
                <c:pt idx="11">
                  <c:v>H28</c:v>
                </c:pt>
                <c:pt idx="12">
                  <c:v>H29</c:v>
                </c:pt>
                <c:pt idx="13">
                  <c:v>H30</c:v>
                </c:pt>
                <c:pt idx="14">
                  <c:v>R1</c:v>
                </c:pt>
                <c:pt idx="15">
                  <c:v>R2</c:v>
                </c:pt>
                <c:pt idx="16">
                  <c:v>R3</c:v>
                </c:pt>
              </c:strCache>
            </c:strRef>
          </c:cat>
          <c:val>
            <c:numRef>
              <c:f>Sheet1!$B$2:$B$18</c:f>
              <c:numCache>
                <c:formatCode>General</c:formatCode>
                <c:ptCount val="17"/>
                <c:pt idx="0">
                  <c:v>9987</c:v>
                </c:pt>
                <c:pt idx="1">
                  <c:v>9967</c:v>
                </c:pt>
                <c:pt idx="2">
                  <c:v>8438</c:v>
                </c:pt>
                <c:pt idx="3">
                  <c:v>10413</c:v>
                </c:pt>
                <c:pt idx="4">
                  <c:v>13968</c:v>
                </c:pt>
                <c:pt idx="5">
                  <c:v>10702</c:v>
                </c:pt>
                <c:pt idx="6">
                  <c:v>14886</c:v>
                </c:pt>
                <c:pt idx="7">
                  <c:v>13585</c:v>
                </c:pt>
                <c:pt idx="8">
                  <c:v>15892</c:v>
                </c:pt>
                <c:pt idx="9">
                  <c:v>16575</c:v>
                </c:pt>
                <c:pt idx="10">
                  <c:v>17209</c:v>
                </c:pt>
                <c:pt idx="11">
                  <c:v>18272</c:v>
                </c:pt>
                <c:pt idx="12">
                  <c:v>18951</c:v>
                </c:pt>
                <c:pt idx="13">
                  <c:v>19712</c:v>
                </c:pt>
                <c:pt idx="14">
                  <c:v>20155</c:v>
                </c:pt>
                <c:pt idx="15">
                  <c:v>19238</c:v>
                </c:pt>
                <c:pt idx="16">
                  <c:v>20180</c:v>
                </c:pt>
              </c:numCache>
            </c:numRef>
          </c:val>
          <c:smooth val="0"/>
          <c:extLst>
            <c:ext xmlns:c16="http://schemas.microsoft.com/office/drawing/2014/chart" uri="{C3380CC4-5D6E-409C-BE32-E72D297353CC}">
              <c16:uniqueId val="{0000000C-92CC-4667-8F90-1BA993F4D45A}"/>
            </c:ext>
          </c:extLst>
        </c:ser>
        <c:dLbls>
          <c:dLblPos val="t"/>
          <c:showLegendKey val="0"/>
          <c:showVal val="1"/>
          <c:showCatName val="0"/>
          <c:showSerName val="0"/>
          <c:showPercent val="0"/>
          <c:showBubbleSize val="0"/>
        </c:dLbls>
        <c:marker val="1"/>
        <c:smooth val="0"/>
        <c:axId val="372360072"/>
        <c:axId val="372362040"/>
      </c:lineChart>
      <c:catAx>
        <c:axId val="372360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72362040"/>
        <c:crosses val="autoZero"/>
        <c:auto val="1"/>
        <c:lblAlgn val="ctr"/>
        <c:lblOffset val="100"/>
        <c:noMultiLvlLbl val="0"/>
      </c:catAx>
      <c:valAx>
        <c:axId val="372362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723600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Sheet1!$C$2</c:f>
              <c:strCache>
                <c:ptCount val="1"/>
                <c:pt idx="0">
                  <c:v>保育園</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Sheet1!$B$3:$B$9</c:f>
              <c:strCache>
                <c:ptCount val="6"/>
                <c:pt idx="0">
                  <c:v>平成30年度</c:v>
                </c:pt>
                <c:pt idx="1">
                  <c:v>令和元年度</c:v>
                </c:pt>
                <c:pt idx="2">
                  <c:v>令和２年度</c:v>
                </c:pt>
                <c:pt idx="3">
                  <c:v>令和３年度</c:v>
                </c:pt>
                <c:pt idx="4">
                  <c:v>令和４年度</c:v>
                </c:pt>
                <c:pt idx="5">
                  <c:v>令和５年度</c:v>
                </c:pt>
              </c:strCache>
            </c:strRef>
          </c:cat>
          <c:val>
            <c:numRef>
              <c:f>Sheet1!$C$3:$C$9</c:f>
              <c:numCache>
                <c:formatCode>General</c:formatCode>
                <c:ptCount val="6"/>
                <c:pt idx="0">
                  <c:v>3</c:v>
                </c:pt>
                <c:pt idx="1">
                  <c:v>2</c:v>
                </c:pt>
                <c:pt idx="2">
                  <c:v>3</c:v>
                </c:pt>
                <c:pt idx="3">
                  <c:v>3</c:v>
                </c:pt>
                <c:pt idx="4">
                  <c:v>4</c:v>
                </c:pt>
                <c:pt idx="5">
                  <c:v>5</c:v>
                </c:pt>
              </c:numCache>
            </c:numRef>
          </c:val>
          <c:extLst>
            <c:ext xmlns:c16="http://schemas.microsoft.com/office/drawing/2014/chart" uri="{C3380CC4-5D6E-409C-BE32-E72D297353CC}">
              <c16:uniqueId val="{00000000-4E88-48C8-8575-09B073110DB1}"/>
            </c:ext>
          </c:extLst>
        </c:ser>
        <c:ser>
          <c:idx val="1"/>
          <c:order val="1"/>
          <c:tx>
            <c:strRef>
              <c:f>Sheet1!$D$2</c:f>
              <c:strCache>
                <c:ptCount val="1"/>
                <c:pt idx="0">
                  <c:v>幼稚園</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Sheet1!$B$3:$B$9</c:f>
              <c:strCache>
                <c:ptCount val="6"/>
                <c:pt idx="0">
                  <c:v>平成30年度</c:v>
                </c:pt>
                <c:pt idx="1">
                  <c:v>令和元年度</c:v>
                </c:pt>
                <c:pt idx="2">
                  <c:v>令和２年度</c:v>
                </c:pt>
                <c:pt idx="3">
                  <c:v>令和３年度</c:v>
                </c:pt>
                <c:pt idx="4">
                  <c:v>令和４年度</c:v>
                </c:pt>
                <c:pt idx="5">
                  <c:v>令和５年度</c:v>
                </c:pt>
              </c:strCache>
            </c:strRef>
          </c:cat>
          <c:val>
            <c:numRef>
              <c:f>Sheet1!$D$3:$D$9</c:f>
              <c:numCache>
                <c:formatCode>General</c:formatCode>
                <c:ptCount val="6"/>
                <c:pt idx="3">
                  <c:v>2</c:v>
                </c:pt>
                <c:pt idx="4">
                  <c:v>2</c:v>
                </c:pt>
                <c:pt idx="5">
                  <c:v>0</c:v>
                </c:pt>
              </c:numCache>
            </c:numRef>
          </c:val>
          <c:extLst>
            <c:ext xmlns:c16="http://schemas.microsoft.com/office/drawing/2014/chart" uri="{C3380CC4-5D6E-409C-BE32-E72D297353CC}">
              <c16:uniqueId val="{00000001-4E88-48C8-8575-09B073110DB1}"/>
            </c:ext>
          </c:extLst>
        </c:ser>
        <c:ser>
          <c:idx val="2"/>
          <c:order val="2"/>
          <c:tx>
            <c:strRef>
              <c:f>Sheet1!$E$2</c:f>
              <c:strCache>
                <c:ptCount val="1"/>
                <c:pt idx="0">
                  <c:v>小学校</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Sheet1!$B$3:$B$9</c:f>
              <c:strCache>
                <c:ptCount val="6"/>
                <c:pt idx="0">
                  <c:v>平成30年度</c:v>
                </c:pt>
                <c:pt idx="1">
                  <c:v>令和元年度</c:v>
                </c:pt>
                <c:pt idx="2">
                  <c:v>令和２年度</c:v>
                </c:pt>
                <c:pt idx="3">
                  <c:v>令和３年度</c:v>
                </c:pt>
                <c:pt idx="4">
                  <c:v>令和４年度</c:v>
                </c:pt>
                <c:pt idx="5">
                  <c:v>令和５年度</c:v>
                </c:pt>
              </c:strCache>
            </c:strRef>
          </c:cat>
          <c:val>
            <c:numRef>
              <c:f>Sheet1!$E$3:$E$9</c:f>
              <c:numCache>
                <c:formatCode>General</c:formatCode>
                <c:ptCount val="6"/>
                <c:pt idx="0">
                  <c:v>4</c:v>
                </c:pt>
                <c:pt idx="1">
                  <c:v>6</c:v>
                </c:pt>
                <c:pt idx="2">
                  <c:v>9</c:v>
                </c:pt>
                <c:pt idx="3">
                  <c:v>5</c:v>
                </c:pt>
                <c:pt idx="4">
                  <c:v>7</c:v>
                </c:pt>
                <c:pt idx="5">
                  <c:v>7</c:v>
                </c:pt>
              </c:numCache>
            </c:numRef>
          </c:val>
          <c:extLst>
            <c:ext xmlns:c16="http://schemas.microsoft.com/office/drawing/2014/chart" uri="{C3380CC4-5D6E-409C-BE32-E72D297353CC}">
              <c16:uniqueId val="{00000002-4E88-48C8-8575-09B073110DB1}"/>
            </c:ext>
          </c:extLst>
        </c:ser>
        <c:ser>
          <c:idx val="3"/>
          <c:order val="3"/>
          <c:tx>
            <c:strRef>
              <c:f>Sheet1!$F$2</c:f>
              <c:strCache>
                <c:ptCount val="1"/>
                <c:pt idx="0">
                  <c:v>学童クラブ</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Sheet1!$B$3:$B$9</c:f>
              <c:strCache>
                <c:ptCount val="6"/>
                <c:pt idx="0">
                  <c:v>平成30年度</c:v>
                </c:pt>
                <c:pt idx="1">
                  <c:v>令和元年度</c:v>
                </c:pt>
                <c:pt idx="2">
                  <c:v>令和２年度</c:v>
                </c:pt>
                <c:pt idx="3">
                  <c:v>令和３年度</c:v>
                </c:pt>
                <c:pt idx="4">
                  <c:v>令和４年度</c:v>
                </c:pt>
                <c:pt idx="5">
                  <c:v>令和５年度</c:v>
                </c:pt>
              </c:strCache>
            </c:strRef>
          </c:cat>
          <c:val>
            <c:numRef>
              <c:f>Sheet1!$F$3:$F$9</c:f>
              <c:numCache>
                <c:formatCode>General</c:formatCode>
                <c:ptCount val="6"/>
                <c:pt idx="0">
                  <c:v>1</c:v>
                </c:pt>
                <c:pt idx="1">
                  <c:v>3</c:v>
                </c:pt>
                <c:pt idx="2">
                  <c:v>4</c:v>
                </c:pt>
                <c:pt idx="3">
                  <c:v>5</c:v>
                </c:pt>
                <c:pt idx="4">
                  <c:v>6</c:v>
                </c:pt>
                <c:pt idx="5">
                  <c:v>5</c:v>
                </c:pt>
              </c:numCache>
            </c:numRef>
          </c:val>
          <c:extLst>
            <c:ext xmlns:c16="http://schemas.microsoft.com/office/drawing/2014/chart" uri="{C3380CC4-5D6E-409C-BE32-E72D297353CC}">
              <c16:uniqueId val="{00000003-4E88-48C8-8575-09B073110DB1}"/>
            </c:ext>
          </c:extLst>
        </c:ser>
        <c:ser>
          <c:idx val="4"/>
          <c:order val="4"/>
          <c:tx>
            <c:strRef>
              <c:f>Sheet1!$G$2</c:f>
              <c:strCache>
                <c:ptCount val="1"/>
                <c:pt idx="0">
                  <c:v>中学校</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Sheet1!$B$3:$B$9</c:f>
              <c:strCache>
                <c:ptCount val="6"/>
                <c:pt idx="0">
                  <c:v>平成30年度</c:v>
                </c:pt>
                <c:pt idx="1">
                  <c:v>令和元年度</c:v>
                </c:pt>
                <c:pt idx="2">
                  <c:v>令和２年度</c:v>
                </c:pt>
                <c:pt idx="3">
                  <c:v>令和３年度</c:v>
                </c:pt>
                <c:pt idx="4">
                  <c:v>令和４年度</c:v>
                </c:pt>
                <c:pt idx="5">
                  <c:v>令和５年度</c:v>
                </c:pt>
              </c:strCache>
            </c:strRef>
          </c:cat>
          <c:val>
            <c:numRef>
              <c:f>Sheet1!$G$3:$G$9</c:f>
              <c:numCache>
                <c:formatCode>General</c:formatCode>
                <c:ptCount val="6"/>
                <c:pt idx="3">
                  <c:v>2</c:v>
                </c:pt>
                <c:pt idx="4">
                  <c:v>2</c:v>
                </c:pt>
                <c:pt idx="5">
                  <c:v>2</c:v>
                </c:pt>
              </c:numCache>
            </c:numRef>
          </c:val>
          <c:extLst>
            <c:ext xmlns:c16="http://schemas.microsoft.com/office/drawing/2014/chart" uri="{C3380CC4-5D6E-409C-BE32-E72D297353CC}">
              <c16:uniqueId val="{00000004-4E88-48C8-8575-09B073110DB1}"/>
            </c:ext>
          </c:extLst>
        </c:ser>
        <c:dLbls>
          <c:dLblPos val="outEnd"/>
          <c:showLegendKey val="0"/>
          <c:showVal val="1"/>
          <c:showCatName val="0"/>
          <c:showSerName val="0"/>
          <c:showPercent val="0"/>
          <c:showBubbleSize val="0"/>
        </c:dLbls>
        <c:gapWidth val="219"/>
        <c:overlap val="-27"/>
        <c:axId val="551153800"/>
        <c:axId val="551155440"/>
      </c:barChart>
      <c:catAx>
        <c:axId val="551153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1155440"/>
        <c:crosses val="autoZero"/>
        <c:auto val="1"/>
        <c:lblAlgn val="ctr"/>
        <c:lblOffset val="100"/>
        <c:noMultiLvlLbl val="0"/>
      </c:catAx>
      <c:valAx>
        <c:axId val="551155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1153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4412073490813654E-2"/>
          <c:y val="0.12223643919510062"/>
          <c:w val="0.47117607174103238"/>
          <c:h val="0.78529345290172059"/>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r"/>
      <c:layout>
        <c:manualLayout>
          <c:xMode val="edge"/>
          <c:yMode val="edge"/>
          <c:x val="0.52255202351866548"/>
          <c:y val="2.6507780055353501E-2"/>
          <c:w val="0.459604268005185"/>
          <c:h val="0.938021392698609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5E7-4F93-9527-82B142971E0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5E7-4F93-9527-82B142971E02}"/>
              </c:ext>
            </c:extLst>
          </c:dPt>
          <c:dLbls>
            <c:dLbl>
              <c:idx val="0"/>
              <c:tx>
                <c:rich>
                  <a:bodyPr/>
                  <a:lstStyle/>
                  <a:p>
                    <a:fld id="{0C21EC3D-9D53-421B-B520-E9BC54DE0B6E}" type="VALUE">
                      <a:rPr lang="en-US" altLang="ja-JP" smtClean="0"/>
                      <a:pPr/>
                      <a:t>[値]</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5E7-4F93-9527-82B142971E02}"/>
                </c:ext>
              </c:extLst>
            </c:dLbl>
            <c:dLbl>
              <c:idx val="1"/>
              <c:tx>
                <c:rich>
                  <a:bodyPr/>
                  <a:lstStyle/>
                  <a:p>
                    <a:fld id="{97268E44-7F81-4239-8DF3-8782329CE444}" type="VALUE">
                      <a:rPr lang="en-US" altLang="ja-JP" smtClean="0"/>
                      <a:pPr/>
                      <a:t>[値]</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5E7-4F93-9527-82B142971E0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Sheet5!$N$2:$N$3</c:f>
              <c:strCache>
                <c:ptCount val="2"/>
                <c:pt idx="0">
                  <c:v>あり</c:v>
                </c:pt>
                <c:pt idx="1">
                  <c:v>なし</c:v>
                </c:pt>
              </c:strCache>
            </c:strRef>
          </c:cat>
          <c:val>
            <c:numRef>
              <c:f>Sheet5!$P$2:$P$3</c:f>
              <c:numCache>
                <c:formatCode>General</c:formatCode>
                <c:ptCount val="2"/>
                <c:pt idx="0">
                  <c:v>63.6</c:v>
                </c:pt>
                <c:pt idx="1">
                  <c:v>36.4</c:v>
                </c:pt>
              </c:numCache>
            </c:numRef>
          </c:val>
          <c:extLst>
            <c:ext xmlns:c16="http://schemas.microsoft.com/office/drawing/2014/chart" uri="{C3380CC4-5D6E-409C-BE32-E72D297353CC}">
              <c16:uniqueId val="{00000004-E5E7-4F93-9527-82B142971E02}"/>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3117891621777074"/>
          <c:y val="0.42908110683993306"/>
          <c:w val="0.10845420225959078"/>
          <c:h val="0.1995456280667778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224328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505704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917344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231902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1149742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205266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348791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13547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1203610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2814114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E16E5E-9CE6-4D5D-9BD2-A06D62702158}"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320336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16E5E-9CE6-4D5D-9BD2-A06D62702158}" type="datetimeFigureOut">
              <a:rPr kumimoji="1" lang="ja-JP" altLang="en-US" smtClean="0"/>
              <a:t>2024/3/12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19C72-65A2-42B7-BE63-268E2F77D979}" type="slidenum">
              <a:rPr kumimoji="1" lang="ja-JP" altLang="en-US" smtClean="0"/>
              <a:t>‹#›</a:t>
            </a:fld>
            <a:endParaRPr kumimoji="1" lang="ja-JP" altLang="en-US"/>
          </a:p>
        </p:txBody>
      </p:sp>
    </p:spTree>
    <p:extLst>
      <p:ext uri="{BB962C8B-B14F-4D97-AF65-F5344CB8AC3E}">
        <p14:creationId xmlns:p14="http://schemas.microsoft.com/office/powerpoint/2010/main" val="3577484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wmf"/><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chart" Target="../charts/chart3.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デザイン"/>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245" y="-63405"/>
            <a:ext cx="10164356" cy="7199382"/>
          </a:xfrm>
          <a:prstGeom prst="rect">
            <a:avLst/>
          </a:prstGeom>
        </p:spPr>
      </p:pic>
      <p:sp>
        <p:nvSpPr>
          <p:cNvPr id="6" name="タイトル 12"/>
          <p:cNvSpPr>
            <a:spLocks noGrp="1"/>
          </p:cNvSpPr>
          <p:nvPr>
            <p:ph type="ctrTitle"/>
          </p:nvPr>
        </p:nvSpPr>
        <p:spPr>
          <a:xfrm>
            <a:off x="676879" y="1196752"/>
            <a:ext cx="8492108" cy="1368152"/>
          </a:xfrm>
        </p:spPr>
        <p:txBody>
          <a:bodyPr rtlCol="0">
            <a:normAutofit/>
          </a:bodyPr>
          <a:lstStyle/>
          <a:p>
            <a:pPr algn="l" defTabSz="1043055">
              <a:defRPr/>
            </a:pPr>
            <a:r>
              <a:rPr lang="ja-JP" altLang="en-US" sz="3200" dirty="0">
                <a:latin typeface="小塚ゴシック Pro B" pitchFamily="34" charset="-128"/>
                <a:ea typeface="小塚ゴシック Pro B" pitchFamily="34" charset="-128"/>
              </a:rPr>
              <a:t>練馬区　保育園・幼稚園</a:t>
            </a:r>
            <a:r>
              <a:rPr lang="ja-JP" altLang="en-US" sz="3200" dirty="0" smtClean="0">
                <a:latin typeface="小塚ゴシック Pro B" pitchFamily="34" charset="-128"/>
                <a:ea typeface="小塚ゴシック Pro B" pitchFamily="34" charset="-128"/>
              </a:rPr>
              <a:t>・小中学校</a:t>
            </a:r>
            <a:r>
              <a:rPr lang="ja-JP" altLang="en-US" sz="3200" dirty="0">
                <a:latin typeface="小塚ゴシック Pro B" pitchFamily="34" charset="-128"/>
                <a:ea typeface="小塚ゴシック Pro B" pitchFamily="34" charset="-128"/>
              </a:rPr>
              <a:t>・学童クラブに</a:t>
            </a:r>
            <a:r>
              <a:rPr lang="ja-JP" altLang="en-US" sz="3200" dirty="0" smtClean="0">
                <a:latin typeface="小塚ゴシック Pro B" pitchFamily="34" charset="-128"/>
                <a:ea typeface="小塚ゴシック Pro B" pitchFamily="34" charset="-128"/>
              </a:rPr>
              <a:t>おける医療的</a:t>
            </a:r>
            <a:r>
              <a:rPr lang="ja-JP" altLang="en-US" sz="3200" dirty="0">
                <a:latin typeface="小塚ゴシック Pro B" pitchFamily="34" charset="-128"/>
                <a:ea typeface="小塚ゴシック Pro B" pitchFamily="34" charset="-128"/>
              </a:rPr>
              <a:t>ケア児支援</a:t>
            </a:r>
            <a:r>
              <a:rPr lang="ja-JP" altLang="en-US" sz="3200" dirty="0" smtClean="0">
                <a:latin typeface="小塚ゴシック Pro B" pitchFamily="34" charset="-128"/>
                <a:ea typeface="小塚ゴシック Pro B" pitchFamily="34" charset="-128"/>
              </a:rPr>
              <a:t>方針　　</a:t>
            </a:r>
            <a:endParaRPr sz="3200" dirty="0">
              <a:latin typeface="小塚ゴシック Pro B" pitchFamily="34" charset="-128"/>
              <a:ea typeface="小塚ゴシック Pro B" pitchFamily="34" charset="-128"/>
            </a:endParaRPr>
          </a:p>
        </p:txBody>
      </p:sp>
      <p:sp>
        <p:nvSpPr>
          <p:cNvPr id="8" name="社名"/>
          <p:cNvSpPr txBox="1"/>
          <p:nvPr/>
        </p:nvSpPr>
        <p:spPr>
          <a:xfrm>
            <a:off x="3296817" y="5702095"/>
            <a:ext cx="3816424" cy="1138773"/>
          </a:xfrm>
          <a:prstGeom prst="rect">
            <a:avLst/>
          </a:prstGeom>
          <a:noFill/>
        </p:spPr>
        <p:txBody>
          <a:bodyPr wrap="square" rtlCol="0">
            <a:spAutoFit/>
          </a:bodyPr>
          <a:lstStyle/>
          <a:p>
            <a:pPr algn="dist"/>
            <a:r>
              <a:rPr lang="zh-TW" altLang="en-US" sz="2800" dirty="0" smtClean="0">
                <a:latin typeface="小塚ゴシック Pro M" pitchFamily="34" charset="-128"/>
                <a:ea typeface="小塚ゴシック Pro M" pitchFamily="34" charset="-128"/>
              </a:rPr>
              <a:t>令和</a:t>
            </a:r>
            <a:r>
              <a:rPr lang="ja-JP" altLang="en-US" sz="2800" dirty="0">
                <a:latin typeface="小塚ゴシック Pro M" pitchFamily="34" charset="-128"/>
                <a:ea typeface="小塚ゴシック Pro M" pitchFamily="34" charset="-128"/>
              </a:rPr>
              <a:t>６</a:t>
            </a:r>
            <a:r>
              <a:rPr lang="zh-TW" altLang="en-US" sz="2800" dirty="0" smtClean="0">
                <a:latin typeface="小塚ゴシック Pro M" pitchFamily="34" charset="-128"/>
                <a:ea typeface="小塚ゴシック Pro M" pitchFamily="34" charset="-128"/>
              </a:rPr>
              <a:t>年（</a:t>
            </a:r>
            <a:r>
              <a:rPr lang="en-US" altLang="ja-JP" sz="2800" dirty="0" smtClean="0">
                <a:latin typeface="小塚ゴシック Pro M" pitchFamily="34" charset="-128"/>
                <a:ea typeface="小塚ゴシック Pro M" pitchFamily="34" charset="-128"/>
              </a:rPr>
              <a:t>202</a:t>
            </a:r>
            <a:r>
              <a:rPr lang="en-US" altLang="ja-JP" sz="2800" dirty="0">
                <a:latin typeface="小塚ゴシック Pro M" pitchFamily="34" charset="-128"/>
                <a:ea typeface="小塚ゴシック Pro M" pitchFamily="34" charset="-128"/>
              </a:rPr>
              <a:t>4</a:t>
            </a:r>
            <a:r>
              <a:rPr lang="zh-TW" altLang="en-US" sz="2800" dirty="0" smtClean="0">
                <a:latin typeface="小塚ゴシック Pro M" pitchFamily="34" charset="-128"/>
                <a:ea typeface="小塚ゴシック Pro M" pitchFamily="34" charset="-128"/>
              </a:rPr>
              <a:t>年</a:t>
            </a:r>
            <a:r>
              <a:rPr lang="zh-TW" altLang="en-US" sz="2800" dirty="0">
                <a:latin typeface="小塚ゴシック Pro M" pitchFamily="34" charset="-128"/>
                <a:ea typeface="小塚ゴシック Pro M" pitchFamily="34" charset="-128"/>
              </a:rPr>
              <a:t>）３月</a:t>
            </a:r>
          </a:p>
          <a:p>
            <a:pPr algn="dist"/>
            <a:r>
              <a:rPr lang="zh-TW" altLang="en-US" sz="2800" dirty="0">
                <a:latin typeface="小塚ゴシック Pro M" pitchFamily="34" charset="-128"/>
                <a:ea typeface="小塚ゴシック Pro M" pitchFamily="34" charset="-128"/>
              </a:rPr>
              <a:t>練馬区教育委員会</a:t>
            </a:r>
          </a:p>
          <a:p>
            <a:endParaRPr kumimoji="1" lang="ja-JP" altLang="en-US" sz="1200" dirty="0">
              <a:latin typeface="小塚ゴシック Pro M" pitchFamily="34" charset="-128"/>
              <a:ea typeface="小塚ゴシック Pro M" pitchFamily="34" charset="-128"/>
            </a:endParaRPr>
          </a:p>
        </p:txBody>
      </p:sp>
    </p:spTree>
    <p:extLst>
      <p:ext uri="{BB962C8B-B14F-4D97-AF65-F5344CB8AC3E}">
        <p14:creationId xmlns:p14="http://schemas.microsoft.com/office/powerpoint/2010/main" val="2792572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6496" y="332656"/>
            <a:ext cx="9577064" cy="2092881"/>
          </a:xfrm>
          <a:prstGeom prst="rect">
            <a:avLst/>
          </a:prstGeom>
          <a:noFill/>
        </p:spPr>
        <p:txBody>
          <a:bodyPr wrap="square" rtlCol="0">
            <a:spAutoFit/>
          </a:bodyPr>
          <a:lstStyle/>
          <a:p>
            <a:r>
              <a:rPr lang="ja-JP" altLang="en-US"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altLang="en-US"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教育・子育て分野における取組</a:t>
            </a:r>
            <a:endParaRPr lang="en-US" altLang="ja-JP"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１）これまでの教育委員会の取組</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教育</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委員会は、平成</a:t>
            </a: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29</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年５月に「練馬区立小中学校・保育園・幼稚園などにおける障害児等</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支援</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方針」を</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策定し、障害児や医療的ケア児への支援の基本的方針を定めました。</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grpSp>
        <p:nvGrpSpPr>
          <p:cNvPr id="22" name="グループ化 21"/>
          <p:cNvGrpSpPr/>
          <p:nvPr/>
        </p:nvGrpSpPr>
        <p:grpSpPr>
          <a:xfrm>
            <a:off x="964332" y="1628800"/>
            <a:ext cx="8165132" cy="4291140"/>
            <a:chOff x="521377" y="1688379"/>
            <a:chExt cx="9324196" cy="4291140"/>
          </a:xfrm>
        </p:grpSpPr>
        <p:sp>
          <p:nvSpPr>
            <p:cNvPr id="23" name="正方形/長方形 22"/>
            <p:cNvSpPr/>
            <p:nvPr/>
          </p:nvSpPr>
          <p:spPr>
            <a:xfrm>
              <a:off x="633918" y="1688379"/>
              <a:ext cx="9211655" cy="4291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正方形/長方形 23"/>
            <p:cNvSpPr/>
            <p:nvPr/>
          </p:nvSpPr>
          <p:spPr>
            <a:xfrm>
              <a:off x="521377" y="1751090"/>
              <a:ext cx="9324196" cy="4185761"/>
            </a:xfrm>
            <a:prstGeom prst="rect">
              <a:avLst/>
            </a:prstGeom>
          </p:spPr>
          <p:txBody>
            <a:bodyPr wrap="square">
              <a:spAutoFit/>
            </a:bodyPr>
            <a:lstStyle/>
            <a:p>
              <a:pPr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「練馬区立小中学校・保育園・幼稚園などにおける障害児等支援方針」</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≪基本理念≫</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教育委員会は障害や特別な配慮を要する子どもたちに、福祉や保健、医療などと連携を図り</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適切</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な教育・保育環境を整え、子どもたちの健やかな成長を</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促します</a:t>
              </a:r>
              <a:r>
                <a:rPr lang="ja-JP" altLang="en-US" sz="1400"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≪医療的ケアを要する子どもの対応や受入れ≫</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①　たんの吸引・経管栄養・導尿の３行為について実施します。</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②　医療的ケアは、看護師が行うものとします。</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③　医療的ケアの対象の拡大については、今後の実施状況を見ながら、引き続き検討を</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進めて</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4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いきます</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④　医療的ケアは、主治医の同意と指示が得られることを実施の前提とします。</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⑤　受入れ施設の関係医（校医・園医）の意見も考慮しながら、教育委員会が利用の検討会</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を</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4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開催</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し</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、医療的</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ケア実施の可否を判断します。</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⑥　医療的ケアの実施に際しては、プライバシー保護や温度・湿度等も勘案して環境の整備</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を</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4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行います</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⑦　医療的ケア実施中の不測の事態に備えて緊急対応時の手引を作成します。</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⑧　新任研修や現任研修の実施などを通じて、看護師の知識・技術の向上を図ります。</a:t>
              </a:r>
              <a:endParaRPr lang="ja-JP" altLang="ja-JP"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⑨　医療的ケア連携支援会議を新たに設置し、保護者や外部関係者との情報連携を緊密に</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行</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4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います</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grpSp>
      <p:sp>
        <p:nvSpPr>
          <p:cNvPr id="2" name="テキスト ボックス 1"/>
          <p:cNvSpPr txBox="1"/>
          <p:nvPr/>
        </p:nvSpPr>
        <p:spPr>
          <a:xfrm>
            <a:off x="1007645" y="5982651"/>
            <a:ext cx="8481859" cy="1107996"/>
          </a:xfrm>
          <a:prstGeom prst="rect">
            <a:avLst/>
          </a:prstGeom>
          <a:noFill/>
        </p:spPr>
        <p:txBody>
          <a:bodyPr wrap="square" rtlCol="0">
            <a:spAutoFit/>
          </a:bodyPr>
          <a:lstStyle/>
          <a:p>
            <a:r>
              <a:rPr lang="ja-JP" altLang="en-US" sz="1600" dirty="0" smtClean="0">
                <a:latin typeface="ＭＳ 明朝" panose="02020609040205080304" pitchFamily="17" charset="-128"/>
                <a:ea typeface="ＭＳ 明朝" panose="02020609040205080304" pitchFamily="17" charset="-128"/>
              </a:rPr>
              <a:t>　</a:t>
            </a:r>
            <a:r>
              <a:rPr lang="ja-JP" altLang="ja-JP" sz="1600" dirty="0" smtClean="0">
                <a:latin typeface="ＭＳ 明朝" panose="02020609040205080304" pitchFamily="17" charset="-128"/>
                <a:ea typeface="ＭＳ 明朝" panose="02020609040205080304" pitchFamily="17" charset="-128"/>
              </a:rPr>
              <a:t>令和元</a:t>
            </a:r>
            <a:r>
              <a:rPr lang="ja-JP" altLang="ja-JP" sz="1600" dirty="0">
                <a:latin typeface="ＭＳ 明朝" panose="02020609040205080304" pitchFamily="17" charset="-128"/>
                <a:ea typeface="ＭＳ 明朝" panose="02020609040205080304" pitchFamily="17" charset="-128"/>
              </a:rPr>
              <a:t>年</a:t>
            </a:r>
            <a:r>
              <a:rPr lang="ja-JP" altLang="en-US" sz="1600" dirty="0">
                <a:latin typeface="ＭＳ 明朝" panose="02020609040205080304" pitchFamily="17" charset="-128"/>
                <a:ea typeface="ＭＳ 明朝" panose="02020609040205080304" pitchFamily="17" charset="-128"/>
              </a:rPr>
              <a:t>度</a:t>
            </a:r>
            <a:r>
              <a:rPr lang="ja-JP" altLang="ja-JP" sz="1600" dirty="0">
                <a:latin typeface="ＭＳ 明朝" panose="02020609040205080304" pitchFamily="17" charset="-128"/>
                <a:ea typeface="ＭＳ 明朝" panose="02020609040205080304" pitchFamily="17" charset="-128"/>
              </a:rPr>
              <a:t>からは、訪問看護ステーションと連携した支援を開始し、令和２年</a:t>
            </a:r>
            <a:r>
              <a:rPr lang="ja-JP" altLang="en-US" sz="1600" dirty="0">
                <a:latin typeface="ＭＳ 明朝" panose="02020609040205080304" pitchFamily="17" charset="-128"/>
                <a:ea typeface="ＭＳ 明朝" panose="02020609040205080304" pitchFamily="17" charset="-128"/>
              </a:rPr>
              <a:t>度</a:t>
            </a:r>
            <a:r>
              <a:rPr lang="ja-JP" altLang="ja-JP" sz="1600" dirty="0">
                <a:latin typeface="ＭＳ 明朝" panose="02020609040205080304" pitchFamily="17" charset="-128"/>
                <a:ea typeface="ＭＳ 明朝" panose="02020609040205080304" pitchFamily="17" charset="-128"/>
              </a:rPr>
              <a:t>から、</a:t>
            </a:r>
            <a:r>
              <a:rPr lang="ja-JP" altLang="ja-JP" sz="1600" dirty="0" smtClean="0">
                <a:latin typeface="ＭＳ 明朝" panose="02020609040205080304" pitchFamily="17" charset="-128"/>
                <a:ea typeface="ＭＳ 明朝" panose="02020609040205080304" pitchFamily="17" charset="-128"/>
              </a:rPr>
              <a:t>モデル的に「</a:t>
            </a:r>
            <a:r>
              <a:rPr lang="ja-JP" altLang="ja-JP" sz="1600" dirty="0">
                <a:latin typeface="ＭＳ 明朝" panose="02020609040205080304" pitchFamily="17" charset="-128"/>
                <a:ea typeface="ＭＳ 明朝" panose="02020609040205080304" pitchFamily="17" charset="-128"/>
              </a:rPr>
              <a:t>血糖値測定・インスリン投与」を実施するなど、医療的ケア児への支援の充実に努めてきました。</a:t>
            </a:r>
            <a:endParaRPr lang="en-US" altLang="ja-JP" sz="1600" dirty="0">
              <a:latin typeface="ＭＳ 明朝" panose="02020609040205080304" pitchFamily="17" charset="-128"/>
              <a:ea typeface="ＭＳ 明朝" panose="02020609040205080304" pitchFamily="17" charset="-128"/>
            </a:endParaRPr>
          </a:p>
          <a:p>
            <a:endParaRPr kumimoji="1" lang="ja-JP" altLang="en-US" dirty="0"/>
          </a:p>
        </p:txBody>
      </p:sp>
      <p:sp>
        <p:nvSpPr>
          <p:cNvPr id="7" name="テキスト ボックス 6"/>
          <p:cNvSpPr txBox="1"/>
          <p:nvPr/>
        </p:nvSpPr>
        <p:spPr>
          <a:xfrm>
            <a:off x="9489504" y="6453336"/>
            <a:ext cx="301686" cy="369332"/>
          </a:xfrm>
          <a:prstGeom prst="rect">
            <a:avLst/>
          </a:prstGeom>
          <a:noFill/>
        </p:spPr>
        <p:txBody>
          <a:bodyPr wrap="none" rtlCol="0">
            <a:spAutoFit/>
          </a:bodyPr>
          <a:lstStyle/>
          <a:p>
            <a:r>
              <a:rPr lang="en-US" altLang="ja-JP" dirty="0" smtClean="0"/>
              <a:t>8</a:t>
            </a:r>
          </a:p>
        </p:txBody>
      </p:sp>
    </p:spTree>
    <p:extLst>
      <p:ext uri="{BB962C8B-B14F-4D97-AF65-F5344CB8AC3E}">
        <p14:creationId xmlns:p14="http://schemas.microsoft.com/office/powerpoint/2010/main" val="668243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44488" y="332656"/>
            <a:ext cx="9289032" cy="1815882"/>
          </a:xfrm>
          <a:prstGeom prst="rect">
            <a:avLst/>
          </a:prstGeom>
          <a:noFill/>
        </p:spPr>
        <p:txBody>
          <a:bodyPr wrap="square" rtlCol="0">
            <a:spAutoFit/>
          </a:bodyPr>
          <a:lstStyle/>
          <a:p>
            <a:r>
              <a:rPr lang="ja-JP" altLang="ja-JP" sz="1600" dirty="0">
                <a:latin typeface="ＭＳ 明朝" panose="02020609040205080304" pitchFamily="17" charset="-128"/>
                <a:ea typeface="ＭＳ 明朝" panose="02020609040205080304" pitchFamily="17" charset="-128"/>
              </a:rPr>
              <a:t>（２）区立小中学校・保育園・幼稚園・学童クラブにおける受入れ状況</a:t>
            </a:r>
          </a:p>
          <a:p>
            <a:r>
              <a:rPr lang="ja-JP" altLang="ja-JP" sz="1600" dirty="0">
                <a:latin typeface="ＭＳ 明朝" panose="02020609040205080304" pitchFamily="17" charset="-128"/>
                <a:ea typeface="ＭＳ 明朝" panose="02020609040205080304" pitchFamily="17" charset="-128"/>
              </a:rPr>
              <a:t>　　平成</a:t>
            </a:r>
            <a:r>
              <a:rPr lang="en-US" altLang="ja-JP" sz="1600" dirty="0">
                <a:latin typeface="ＭＳ 明朝" panose="02020609040205080304" pitchFamily="17" charset="-128"/>
                <a:ea typeface="ＭＳ 明朝" panose="02020609040205080304" pitchFamily="17" charset="-128"/>
              </a:rPr>
              <a:t>27</a:t>
            </a:r>
            <a:r>
              <a:rPr lang="ja-JP" altLang="ja-JP" sz="1600" dirty="0">
                <a:latin typeface="ＭＳ 明朝" panose="02020609040205080304" pitchFamily="17" charset="-128"/>
                <a:ea typeface="ＭＳ 明朝" panose="02020609040205080304" pitchFamily="17" charset="-128"/>
              </a:rPr>
              <a:t>年度、区立小学校、学童クラブにおいて区内で初めての「たんの吸引」が必要な児童</a:t>
            </a:r>
            <a:r>
              <a:rPr lang="ja-JP" altLang="ja-JP" sz="1600" dirty="0" smtClean="0">
                <a:latin typeface="ＭＳ 明朝" panose="02020609040205080304" pitchFamily="17" charset="-128"/>
                <a:ea typeface="ＭＳ 明朝" panose="02020609040205080304" pitchFamily="17" charset="-128"/>
              </a:rPr>
              <a:t>の</a:t>
            </a:r>
            <a:endParaRPr lang="en-US" altLang="ja-JP" sz="1600" dirty="0" smtClean="0">
              <a:latin typeface="ＭＳ 明朝" panose="02020609040205080304" pitchFamily="17" charset="-128"/>
              <a:ea typeface="ＭＳ 明朝" panose="02020609040205080304" pitchFamily="17" charset="-128"/>
            </a:endParaRPr>
          </a:p>
          <a:p>
            <a:r>
              <a:rPr lang="ja-JP" altLang="en-US" sz="1600" dirty="0">
                <a:latin typeface="ＭＳ 明朝" panose="02020609040205080304" pitchFamily="17" charset="-128"/>
                <a:ea typeface="ＭＳ 明朝" panose="02020609040205080304" pitchFamily="17" charset="-128"/>
              </a:rPr>
              <a:t>　</a:t>
            </a:r>
            <a:r>
              <a:rPr lang="ja-JP" altLang="ja-JP" sz="1600" dirty="0" smtClean="0">
                <a:latin typeface="ＭＳ 明朝" panose="02020609040205080304" pitchFamily="17" charset="-128"/>
                <a:ea typeface="ＭＳ 明朝" panose="02020609040205080304" pitchFamily="17" charset="-128"/>
              </a:rPr>
              <a:t>支援を開始</a:t>
            </a:r>
            <a:r>
              <a:rPr lang="ja-JP" altLang="ja-JP" sz="1600" dirty="0">
                <a:latin typeface="ＭＳ 明朝" panose="02020609040205080304" pitchFamily="17" charset="-128"/>
                <a:ea typeface="ＭＳ 明朝" panose="02020609040205080304" pitchFamily="17" charset="-128"/>
              </a:rPr>
              <a:t>しました。その後</a:t>
            </a:r>
            <a:r>
              <a:rPr lang="ja-JP" altLang="ja-JP" sz="1600" dirty="0" smtClean="0">
                <a:latin typeface="ＭＳ 明朝" panose="02020609040205080304" pitchFamily="17" charset="-128"/>
                <a:ea typeface="ＭＳ 明朝" panose="02020609040205080304" pitchFamily="17" charset="-128"/>
              </a:rPr>
              <a:t>、</a:t>
            </a:r>
            <a:r>
              <a:rPr lang="ja-JP" altLang="en-US" sz="1600" dirty="0" smtClean="0">
                <a:latin typeface="ＭＳ 明朝" panose="02020609040205080304" pitchFamily="17" charset="-128"/>
                <a:ea typeface="ＭＳ 明朝" panose="02020609040205080304" pitchFamily="17" charset="-128"/>
              </a:rPr>
              <a:t>保育所等の受入を拡大するとともに、</a:t>
            </a:r>
            <a:r>
              <a:rPr lang="ja-JP" altLang="ja-JP" sz="1600" dirty="0" smtClean="0">
                <a:latin typeface="ＭＳ 明朝" panose="02020609040205080304" pitchFamily="17" charset="-128"/>
                <a:ea typeface="ＭＳ 明朝" panose="02020609040205080304" pitchFamily="17" charset="-128"/>
              </a:rPr>
              <a:t>「</a:t>
            </a:r>
            <a:r>
              <a:rPr lang="ja-JP" altLang="ja-JP" sz="1600" dirty="0">
                <a:latin typeface="ＭＳ 明朝" panose="02020609040205080304" pitchFamily="17" charset="-128"/>
                <a:ea typeface="ＭＳ 明朝" panose="02020609040205080304" pitchFamily="17" charset="-128"/>
              </a:rPr>
              <a:t>導尿」、「経管栄養」</a:t>
            </a:r>
            <a:r>
              <a:rPr lang="ja-JP" altLang="ja-JP" sz="1600" dirty="0" smtClean="0">
                <a:latin typeface="ＭＳ 明朝" panose="02020609040205080304" pitchFamily="17" charset="-128"/>
                <a:ea typeface="ＭＳ 明朝" panose="02020609040205080304" pitchFamily="17" charset="-128"/>
              </a:rPr>
              <a:t>、</a:t>
            </a:r>
            <a:r>
              <a:rPr lang="ja-JP" altLang="en-US" sz="1600" dirty="0" smtClean="0">
                <a:latin typeface="ＭＳ 明朝" panose="02020609040205080304" pitchFamily="17" charset="-128"/>
                <a:ea typeface="ＭＳ 明朝" panose="02020609040205080304" pitchFamily="17" charset="-128"/>
              </a:rPr>
              <a:t>　</a:t>
            </a:r>
            <a:endParaRPr lang="en-US" altLang="ja-JP" sz="1600" dirty="0" smtClean="0">
              <a:latin typeface="ＭＳ 明朝" panose="02020609040205080304" pitchFamily="17" charset="-128"/>
              <a:ea typeface="ＭＳ 明朝" panose="02020609040205080304" pitchFamily="17" charset="-128"/>
            </a:endParaRPr>
          </a:p>
          <a:p>
            <a:r>
              <a:rPr lang="ja-JP" altLang="en-US" sz="1600" dirty="0">
                <a:latin typeface="ＭＳ 明朝" panose="02020609040205080304" pitchFamily="17" charset="-128"/>
                <a:ea typeface="ＭＳ 明朝" panose="02020609040205080304" pitchFamily="17" charset="-128"/>
              </a:rPr>
              <a:t>　</a:t>
            </a:r>
            <a:r>
              <a:rPr lang="ja-JP" altLang="ja-JP" sz="1600" dirty="0" smtClean="0">
                <a:latin typeface="ＭＳ 明朝" panose="02020609040205080304" pitchFamily="17" charset="-128"/>
                <a:ea typeface="ＭＳ 明朝" panose="02020609040205080304" pitchFamily="17" charset="-128"/>
              </a:rPr>
              <a:t>「血糖値測定</a:t>
            </a:r>
            <a:r>
              <a:rPr lang="ja-JP" altLang="ja-JP" sz="1600" dirty="0">
                <a:latin typeface="ＭＳ 明朝" panose="02020609040205080304" pitchFamily="17" charset="-128"/>
                <a:ea typeface="ＭＳ 明朝" panose="02020609040205080304" pitchFamily="17" charset="-128"/>
              </a:rPr>
              <a:t>・インスリン投与」と支援の種類</a:t>
            </a:r>
            <a:r>
              <a:rPr lang="ja-JP" altLang="ja-JP" sz="1600" dirty="0" smtClean="0">
                <a:latin typeface="ＭＳ 明朝" panose="02020609040205080304" pitchFamily="17" charset="-128"/>
                <a:ea typeface="ＭＳ 明朝" panose="02020609040205080304" pitchFamily="17" charset="-128"/>
              </a:rPr>
              <a:t>を増やして</a:t>
            </a:r>
            <a:r>
              <a:rPr lang="ja-JP" altLang="ja-JP" sz="1600" dirty="0">
                <a:latin typeface="ＭＳ 明朝" panose="02020609040205080304" pitchFamily="17" charset="-128"/>
                <a:ea typeface="ＭＳ 明朝" panose="02020609040205080304" pitchFamily="17" charset="-128"/>
              </a:rPr>
              <a:t>きました。</a:t>
            </a:r>
          </a:p>
          <a:p>
            <a:r>
              <a:rPr lang="ja-JP" altLang="ja-JP" sz="1600" dirty="0">
                <a:latin typeface="ＭＳ 明朝" panose="02020609040205080304" pitchFamily="17" charset="-128"/>
                <a:ea typeface="ＭＳ 明朝" panose="02020609040205080304" pitchFamily="17" charset="-128"/>
              </a:rPr>
              <a:t>　　訪問看護ステーションとの連携事業を開始した令和元年度以降は、</a:t>
            </a:r>
            <a:r>
              <a:rPr lang="en-US" altLang="ja-JP" sz="1600" dirty="0">
                <a:latin typeface="ＭＳ 明朝" panose="02020609040205080304" pitchFamily="17" charset="-128"/>
                <a:ea typeface="ＭＳ 明朝" panose="02020609040205080304" pitchFamily="17" charset="-128"/>
              </a:rPr>
              <a:t>10</a:t>
            </a:r>
            <a:r>
              <a:rPr lang="ja-JP" altLang="ja-JP" sz="1600" dirty="0">
                <a:latin typeface="ＭＳ 明朝" panose="02020609040205080304" pitchFamily="17" charset="-128"/>
                <a:ea typeface="ＭＳ 明朝" panose="02020609040205080304" pitchFamily="17" charset="-128"/>
              </a:rPr>
              <a:t>名を超える医療的</a:t>
            </a:r>
            <a:r>
              <a:rPr lang="ja-JP" altLang="ja-JP" sz="1600" dirty="0" smtClean="0">
                <a:latin typeface="ＭＳ 明朝" panose="02020609040205080304" pitchFamily="17" charset="-128"/>
                <a:ea typeface="ＭＳ 明朝" panose="02020609040205080304" pitchFamily="17" charset="-128"/>
              </a:rPr>
              <a:t>ケア児</a:t>
            </a:r>
            <a:endParaRPr lang="en-US" altLang="ja-JP" sz="1600" dirty="0" smtClean="0">
              <a:latin typeface="ＭＳ 明朝" panose="02020609040205080304" pitchFamily="17" charset="-128"/>
              <a:ea typeface="ＭＳ 明朝" panose="02020609040205080304" pitchFamily="17" charset="-128"/>
            </a:endParaRPr>
          </a:p>
          <a:p>
            <a:r>
              <a:rPr lang="ja-JP" altLang="en-US" sz="1600" dirty="0">
                <a:latin typeface="ＭＳ 明朝" panose="02020609040205080304" pitchFamily="17" charset="-128"/>
                <a:ea typeface="ＭＳ 明朝" panose="02020609040205080304" pitchFamily="17" charset="-128"/>
              </a:rPr>
              <a:t>　</a:t>
            </a:r>
            <a:r>
              <a:rPr lang="ja-JP" altLang="ja-JP" sz="1600" dirty="0" smtClean="0">
                <a:latin typeface="ＭＳ 明朝" panose="02020609040205080304" pitchFamily="17" charset="-128"/>
                <a:ea typeface="ＭＳ 明朝" panose="02020609040205080304" pitchFamily="17" charset="-128"/>
              </a:rPr>
              <a:t>を区立小中学校</a:t>
            </a:r>
            <a:r>
              <a:rPr lang="ja-JP" altLang="ja-JP" sz="1600" dirty="0">
                <a:latin typeface="ＭＳ 明朝" panose="02020609040205080304" pitchFamily="17" charset="-128"/>
                <a:ea typeface="ＭＳ 明朝" panose="02020609040205080304" pitchFamily="17" charset="-128"/>
              </a:rPr>
              <a:t>・保育園・幼稚園</a:t>
            </a:r>
            <a:r>
              <a:rPr lang="ja-JP" altLang="en-US" sz="1600" dirty="0">
                <a:latin typeface="ＭＳ 明朝" panose="02020609040205080304" pitchFamily="17" charset="-128"/>
                <a:ea typeface="ＭＳ 明朝" panose="02020609040205080304" pitchFamily="17" charset="-128"/>
              </a:rPr>
              <a:t>・学童クラブ</a:t>
            </a:r>
            <a:r>
              <a:rPr lang="ja-JP" altLang="ja-JP" sz="1600" dirty="0">
                <a:latin typeface="ＭＳ 明朝" panose="02020609040205080304" pitchFamily="17" charset="-128"/>
                <a:ea typeface="ＭＳ 明朝" panose="02020609040205080304" pitchFamily="17" charset="-128"/>
              </a:rPr>
              <a:t>で受け入れています。</a:t>
            </a:r>
            <a:r>
              <a:rPr lang="ja-JP" altLang="en-US" sz="1600" dirty="0">
                <a:latin typeface="ＭＳ 明朝" panose="02020609040205080304" pitchFamily="17" charset="-128"/>
                <a:ea typeface="ＭＳ 明朝" panose="02020609040205080304" pitchFamily="17" charset="-128"/>
              </a:rPr>
              <a:t>（図４）</a:t>
            </a:r>
            <a:endParaRPr lang="ja-JP" altLang="ja-JP" sz="1600" dirty="0">
              <a:latin typeface="ＭＳ 明朝" panose="02020609040205080304" pitchFamily="17" charset="-128"/>
              <a:ea typeface="ＭＳ 明朝" panose="02020609040205080304" pitchFamily="17" charset="-128"/>
            </a:endParaRPr>
          </a:p>
          <a:p>
            <a:endParaRPr kumimoji="1" lang="ja-JP" altLang="en-US" sz="1600" dirty="0"/>
          </a:p>
        </p:txBody>
      </p:sp>
      <p:sp>
        <p:nvSpPr>
          <p:cNvPr id="8" name="正方形/長方形 7"/>
          <p:cNvSpPr/>
          <p:nvPr/>
        </p:nvSpPr>
        <p:spPr>
          <a:xfrm>
            <a:off x="721580" y="6042116"/>
            <a:ext cx="6751700" cy="338554"/>
          </a:xfrm>
          <a:prstGeom prst="rect">
            <a:avLst/>
          </a:prstGeom>
        </p:spPr>
        <p:txBody>
          <a:bodyPr wrap="square">
            <a:spAutoFit/>
          </a:bodyPr>
          <a:lstStyle/>
          <a:p>
            <a:r>
              <a:rPr lang="ja-JP" altLang="en-US" sz="1600" dirty="0" smtClean="0">
                <a:ea typeface="ＭＳ 明朝" panose="02020609040205080304" pitchFamily="17" charset="-128"/>
                <a:cs typeface="Times New Roman" panose="02020603050405020304" pitchFamily="18" charset="0"/>
              </a:rPr>
              <a:t>（図４）</a:t>
            </a:r>
            <a:r>
              <a:rPr lang="ja-JP" altLang="en-US" sz="1600" dirty="0">
                <a:ea typeface="ＭＳ 明朝" panose="02020609040205080304" pitchFamily="17" charset="-128"/>
                <a:cs typeface="Times New Roman" panose="02020603050405020304" pitchFamily="18" charset="0"/>
              </a:rPr>
              <a:t>≪</a:t>
            </a:r>
            <a:r>
              <a:rPr lang="ja-JP" altLang="en-US" sz="1600" dirty="0" smtClean="0">
                <a:ea typeface="ＭＳ 明朝" panose="02020609040205080304" pitchFamily="17" charset="-128"/>
                <a:cs typeface="Times New Roman" panose="02020603050405020304" pitchFamily="18" charset="0"/>
              </a:rPr>
              <a:t>区立小中学校・保育園等における</a:t>
            </a:r>
            <a:r>
              <a:rPr lang="ja-JP" altLang="ja-JP" sz="1600" dirty="0" smtClean="0">
                <a:ea typeface="ＭＳ 明朝" panose="02020609040205080304" pitchFamily="17" charset="-128"/>
                <a:cs typeface="Times New Roman" panose="02020603050405020304" pitchFamily="18" charset="0"/>
              </a:rPr>
              <a:t>医療的</a:t>
            </a:r>
            <a:r>
              <a:rPr lang="ja-JP" altLang="ja-JP" sz="1600" dirty="0">
                <a:ea typeface="ＭＳ 明朝" panose="02020609040205080304" pitchFamily="17" charset="-128"/>
                <a:cs typeface="Times New Roman" panose="02020603050405020304" pitchFamily="18" charset="0"/>
              </a:rPr>
              <a:t>ケア児の受入</a:t>
            </a:r>
            <a:r>
              <a:rPr lang="ja-JP" altLang="ja-JP" sz="1600" dirty="0" smtClean="0">
                <a:ea typeface="ＭＳ 明朝" panose="02020609040205080304" pitchFamily="17" charset="-128"/>
                <a:cs typeface="Times New Roman" panose="02020603050405020304" pitchFamily="18" charset="0"/>
              </a:rPr>
              <a:t>状況</a:t>
            </a:r>
            <a:r>
              <a:rPr lang="ja-JP" altLang="en-US" sz="1600" dirty="0">
                <a:ea typeface="ＭＳ 明朝" panose="02020609040205080304" pitchFamily="17" charset="-128"/>
                <a:cs typeface="Times New Roman" panose="02020603050405020304" pitchFamily="18" charset="0"/>
              </a:rPr>
              <a:t>≫</a:t>
            </a:r>
            <a:endParaRPr lang="ja-JP" altLang="en-US" sz="1600" dirty="0"/>
          </a:p>
        </p:txBody>
      </p:sp>
      <p:sp>
        <p:nvSpPr>
          <p:cNvPr id="9" name="正方形/長方形 8"/>
          <p:cNvSpPr/>
          <p:nvPr/>
        </p:nvSpPr>
        <p:spPr>
          <a:xfrm>
            <a:off x="6984777" y="3356992"/>
            <a:ext cx="3080791" cy="1169551"/>
          </a:xfrm>
          <a:prstGeom prst="rect">
            <a:avLst/>
          </a:prstGeom>
        </p:spPr>
        <p:txBody>
          <a:bodyPr wrap="square">
            <a:spAutoFit/>
          </a:bodyPr>
          <a:lstStyle/>
          <a:p>
            <a:pPr algn="just">
              <a:spcAft>
                <a:spcPts val="0"/>
              </a:spcAft>
            </a:pP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令和</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５</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年度</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実績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１５</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名</a:t>
            </a: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内訳）保育</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園</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５</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名</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幼稚園</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０</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名、</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小学校</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７名</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、中学校</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２名</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学童クラブ</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５</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名</a:t>
            </a:r>
            <a:endPar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（うち</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４</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名</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は小学校在籍者と同一）</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テキスト ボックス 5"/>
          <p:cNvSpPr txBox="1"/>
          <p:nvPr/>
        </p:nvSpPr>
        <p:spPr>
          <a:xfrm>
            <a:off x="9489504" y="6453336"/>
            <a:ext cx="301686" cy="369332"/>
          </a:xfrm>
          <a:prstGeom prst="rect">
            <a:avLst/>
          </a:prstGeom>
          <a:noFill/>
        </p:spPr>
        <p:txBody>
          <a:bodyPr wrap="none" rtlCol="0">
            <a:spAutoFit/>
          </a:bodyPr>
          <a:lstStyle/>
          <a:p>
            <a:r>
              <a:rPr lang="en-US" altLang="ja-JP" dirty="0" smtClean="0"/>
              <a:t>9</a:t>
            </a:r>
          </a:p>
        </p:txBody>
      </p:sp>
      <p:graphicFrame>
        <p:nvGraphicFramePr>
          <p:cNvPr id="10" name="グラフ 9"/>
          <p:cNvGraphicFramePr>
            <a:graphicFrameLocks/>
          </p:cNvGraphicFramePr>
          <p:nvPr>
            <p:extLst>
              <p:ext uri="{D42A27DB-BD31-4B8C-83A1-F6EECF244321}">
                <p14:modId xmlns:p14="http://schemas.microsoft.com/office/powerpoint/2010/main" val="148343750"/>
              </p:ext>
            </p:extLst>
          </p:nvPr>
        </p:nvGraphicFramePr>
        <p:xfrm>
          <a:off x="488504" y="2148538"/>
          <a:ext cx="6496273" cy="39121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5147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6496" y="332656"/>
            <a:ext cx="9577064" cy="6740307"/>
          </a:xfrm>
          <a:prstGeom prst="rect">
            <a:avLst/>
          </a:prstGeom>
          <a:noFill/>
        </p:spPr>
        <p:txBody>
          <a:bodyPr wrap="square" rtlCol="0">
            <a:spAutoFit/>
          </a:bodyPr>
          <a:lstStyle/>
          <a:p>
            <a:pPr indent="152400" algn="just">
              <a:spcAft>
                <a:spcPts val="0"/>
              </a:spcAft>
            </a:pPr>
            <a:r>
              <a:rPr lang="ja-JP" altLang="ja-JP" sz="1600" dirty="0" smtClean="0">
                <a:latin typeface="ＭＳ 明朝" panose="02020609040205080304" pitchFamily="17" charset="-128"/>
                <a:ea typeface="ＭＳ 明朝" panose="02020609040205080304" pitchFamily="17" charset="-128"/>
              </a:rPr>
              <a:t>（</a:t>
            </a:r>
            <a:r>
              <a:rPr lang="ja-JP" altLang="en-US" sz="1600" dirty="0" smtClean="0">
                <a:latin typeface="ＭＳ 明朝" panose="02020609040205080304" pitchFamily="17" charset="-128"/>
                <a:ea typeface="ＭＳ 明朝" panose="02020609040205080304" pitchFamily="17" charset="-128"/>
              </a:rPr>
              <a:t>３</a:t>
            </a:r>
            <a:r>
              <a:rPr lang="ja-JP" altLang="ja-JP" sz="1600" dirty="0" smtClean="0">
                <a:latin typeface="ＭＳ 明朝" panose="02020609040205080304" pitchFamily="17" charset="-128"/>
                <a:ea typeface="ＭＳ 明朝" panose="02020609040205080304" pitchFamily="17" charset="-128"/>
              </a:rPr>
              <a:t>）</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区立小中学校・保育園・幼稚園・学童クラブにおける支援の状況</a:t>
            </a:r>
          </a:p>
          <a:p>
            <a:pPr algn="just">
              <a:spcAft>
                <a:spcPts val="0"/>
              </a:spcAft>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p>
          <a:p>
            <a:pPr indent="304800" algn="just">
              <a:spcAft>
                <a:spcPts val="0"/>
              </a:spcAft>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①　受入れから支援開始までの流れ</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（図５）</a:t>
            </a:r>
            <a:endPar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●保護者からの相談を教育委員会で受け</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子ども</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の状況や主治医</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の指示書</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など</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の</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確認</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を行います。</a:t>
            </a:r>
          </a:p>
          <a:p>
            <a:pPr algn="just">
              <a:spcAft>
                <a:spcPts val="0"/>
              </a:spcAft>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●教育委員会は、園・学校・学童クラブ</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と</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子どもの状況の共有</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」を</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行い、</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支援員</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（看護師</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・訪問看護ステーション）</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を</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確保</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し</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、受入</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に向けての調整を行います。</a:t>
            </a:r>
          </a:p>
          <a:p>
            <a:pPr marL="457200" indent="-457200" algn="just">
              <a:spcAft>
                <a:spcPts val="0"/>
              </a:spcAft>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●「医療的ケア利用検討会」において</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合議</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により受入れの可否</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を決定</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します</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②</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支援の実施と情報共有</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（図６）</a:t>
            </a:r>
            <a:endPar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医療的ケア児の状況に応じ、小中学校・</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学童</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クラブ</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に看護師</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配置また</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は</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訪問看護</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ステーション</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の</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看護師派遣を</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行い、</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医療的</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ケア児の</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支援を</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行い</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ます</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●園、</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小中</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学校、学童クラブにおいて、支援内容</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や</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医学的</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所見</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など医療的</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ケア児</a:t>
            </a:r>
            <a:r>
              <a:rPr lang="ja-JP" altLang="ja-JP" sz="1600" dirty="0">
                <a:latin typeface="ＭＳ 明朝" panose="02020609040205080304" pitchFamily="17" charset="-128"/>
                <a:ea typeface="ＭＳ 明朝" panose="02020609040205080304" pitchFamily="17" charset="-128"/>
                <a:cs typeface="Times New Roman" panose="02020603050405020304" pitchFamily="18" charset="0"/>
              </a:rPr>
              <a:t>に関する状況</a:t>
            </a:r>
            <a:r>
              <a:rPr lang="ja-JP" altLang="en-US" sz="1600" dirty="0">
                <a:latin typeface="ＭＳ 明朝" panose="02020609040205080304" pitchFamily="17" charset="-128"/>
                <a:ea typeface="ＭＳ 明朝" panose="02020609040205080304" pitchFamily="17" charset="-128"/>
                <a:cs typeface="Times New Roman" panose="02020603050405020304" pitchFamily="18" charset="0"/>
              </a:rPr>
              <a:t>等を</a:t>
            </a:r>
            <a:r>
              <a:rPr lang="ja-JP" altLang="en-US" sz="1600" dirty="0" smtClean="0">
                <a:latin typeface="ＭＳ 明朝" panose="02020609040205080304" pitchFamily="17" charset="-128"/>
                <a:ea typeface="ＭＳ 明朝" panose="02020609040205080304" pitchFamily="17" charset="-128"/>
                <a:cs typeface="Times New Roman" panose="02020603050405020304" pitchFamily="18" charset="0"/>
              </a:rPr>
              <a:t>関</a:t>
            </a:r>
            <a:endParaRPr lang="en-US" altLang="ja-JP" sz="16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en-US" altLang="ja-JP" sz="16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600" dirty="0" smtClean="0">
                <a:latin typeface="ＭＳ 明朝" panose="02020609040205080304" pitchFamily="17" charset="-128"/>
                <a:ea typeface="ＭＳ 明朝" panose="02020609040205080304" pitchFamily="17" charset="-128"/>
                <a:cs typeface="Times New Roman" panose="02020603050405020304" pitchFamily="18" charset="0"/>
              </a:rPr>
              <a:t>係者</a:t>
            </a:r>
            <a:r>
              <a:rPr lang="ja-JP" altLang="en-US" sz="1600" dirty="0">
                <a:latin typeface="ＭＳ 明朝" panose="02020609040205080304" pitchFamily="17" charset="-128"/>
                <a:ea typeface="ＭＳ 明朝" panose="02020609040205080304" pitchFamily="17" charset="-128"/>
                <a:cs typeface="Times New Roman" panose="02020603050405020304" pitchFamily="18" charset="0"/>
              </a:rPr>
              <a:t>で</a:t>
            </a:r>
            <a:r>
              <a:rPr lang="ja-JP" altLang="ja-JP" sz="1600" dirty="0">
                <a:latin typeface="ＭＳ 明朝" panose="02020609040205080304" pitchFamily="17" charset="-128"/>
                <a:ea typeface="ＭＳ 明朝" panose="02020609040205080304" pitchFamily="17" charset="-128"/>
                <a:cs typeface="Times New Roman" panose="02020603050405020304" pitchFamily="18" charset="0"/>
              </a:rPr>
              <a:t>共有するため</a:t>
            </a:r>
            <a:r>
              <a:rPr lang="ja-JP" altLang="en-US" sz="1600" dirty="0">
                <a:latin typeface="ＭＳ 明朝" panose="02020609040205080304" pitchFamily="17" charset="-128"/>
                <a:ea typeface="ＭＳ 明朝" panose="02020609040205080304" pitchFamily="17" charset="-128"/>
                <a:cs typeface="Times New Roman" panose="02020603050405020304" pitchFamily="18" charset="0"/>
              </a:rPr>
              <a:t>の</a:t>
            </a:r>
            <a:r>
              <a:rPr lang="ja-JP" altLang="ja-JP" sz="1600" dirty="0">
                <a:latin typeface="ＭＳ 明朝" panose="02020609040205080304" pitchFamily="17" charset="-128"/>
                <a:ea typeface="ＭＳ 明朝" panose="02020609040205080304" pitchFamily="17" charset="-128"/>
                <a:cs typeface="Times New Roman" panose="02020603050405020304" pitchFamily="18" charset="0"/>
              </a:rPr>
              <a:t>「連携支援会議」を</a:t>
            </a:r>
            <a:r>
              <a:rPr lang="ja-JP" altLang="en-US" sz="1600" dirty="0">
                <a:latin typeface="ＭＳ 明朝" panose="02020609040205080304" pitchFamily="17" charset="-128"/>
                <a:ea typeface="ＭＳ 明朝" panose="02020609040205080304" pitchFamily="17" charset="-128"/>
                <a:cs typeface="Times New Roman" panose="02020603050405020304" pitchFamily="18" charset="0"/>
              </a:rPr>
              <a:t>年数回</a:t>
            </a:r>
            <a:r>
              <a:rPr lang="ja-JP" altLang="en-US" sz="16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609600" indent="-609600" algn="just">
              <a:spcAft>
                <a:spcPts val="0"/>
              </a:spcAft>
            </a:pPr>
            <a:r>
              <a:rPr lang="en-US" altLang="ja-JP" sz="16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dirty="0" smtClean="0">
                <a:latin typeface="ＭＳ 明朝" panose="02020609040205080304" pitchFamily="17" charset="-128"/>
                <a:ea typeface="ＭＳ 明朝" panose="02020609040205080304" pitchFamily="17" charset="-128"/>
                <a:cs typeface="Times New Roman" panose="02020603050405020304" pitchFamily="18" charset="0"/>
              </a:rPr>
              <a:t>開催</a:t>
            </a:r>
            <a:r>
              <a:rPr lang="ja-JP" altLang="ja-JP" sz="1600" dirty="0">
                <a:latin typeface="ＭＳ 明朝" panose="02020609040205080304" pitchFamily="17" charset="-128"/>
                <a:ea typeface="ＭＳ 明朝" panose="02020609040205080304" pitchFamily="17" charset="-128"/>
                <a:cs typeface="Times New Roman" panose="02020603050405020304" pitchFamily="18" charset="0"/>
              </a:rPr>
              <a:t>します。</a:t>
            </a:r>
            <a:endParaRPr lang="ja-JP" altLang="en-US" sz="1600" dirty="0">
              <a:latin typeface="ＭＳ 明朝" panose="02020609040205080304" pitchFamily="17" charset="-128"/>
              <a:ea typeface="ＭＳ 明朝" panose="02020609040205080304" pitchFamily="17" charset="-128"/>
            </a:endParaRPr>
          </a:p>
          <a:p>
            <a:pPr marL="457200" indent="-457200" algn="just">
              <a:spcAft>
                <a:spcPts val="0"/>
              </a:spcAft>
            </a:pP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457200" indent="-457200" algn="just">
              <a:spcAft>
                <a:spcPts val="0"/>
              </a:spcAft>
            </a:pP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endParaRPr kumimoji="1" lang="ja-JP" altLang="en-US" sz="1600" dirty="0"/>
          </a:p>
        </p:txBody>
      </p:sp>
      <p:grpSp>
        <p:nvGrpSpPr>
          <p:cNvPr id="6" name="グループ化 5"/>
          <p:cNvGrpSpPr/>
          <p:nvPr/>
        </p:nvGrpSpPr>
        <p:grpSpPr>
          <a:xfrm>
            <a:off x="5824665" y="980071"/>
            <a:ext cx="3808855" cy="4284348"/>
            <a:chOff x="0" y="0"/>
            <a:chExt cx="3809501" cy="4284633"/>
          </a:xfrm>
        </p:grpSpPr>
        <p:sp>
          <p:nvSpPr>
            <p:cNvPr id="10" name="角丸四角形 9"/>
            <p:cNvSpPr/>
            <p:nvPr/>
          </p:nvSpPr>
          <p:spPr>
            <a:xfrm>
              <a:off x="129396" y="1940944"/>
              <a:ext cx="1343025" cy="417771"/>
            </a:xfrm>
            <a:prstGeom prst="roundRect">
              <a:avLst/>
            </a:prstGeom>
            <a:solidFill>
              <a:srgbClr val="FFC000">
                <a:lumMod val="60000"/>
                <a:lumOff val="40000"/>
              </a:srgbClr>
            </a:solidFill>
            <a:ln w="1270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ysClr val="windowText" lastClr="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園・学校・学童</a:t>
              </a:r>
              <a:endParaRPr kumimoji="0" lang="ja-JP" altLang="en-US" sz="1050" b="0" i="0" u="none" strike="noStrike" kern="100" cap="none" spc="0" normalizeH="0" baseline="0" noProof="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角丸四角形 10"/>
            <p:cNvSpPr/>
            <p:nvPr/>
          </p:nvSpPr>
          <p:spPr>
            <a:xfrm>
              <a:off x="241540" y="1086929"/>
              <a:ext cx="1076325" cy="417771"/>
            </a:xfrm>
            <a:prstGeom prst="roundRect">
              <a:avLst/>
            </a:prstGeom>
            <a:solidFill>
              <a:srgbClr val="70AD47">
                <a:lumMod val="60000"/>
                <a:lumOff val="40000"/>
              </a:srgbClr>
            </a:solidFill>
            <a:ln w="1270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ysClr val="windowText" lastClr="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教育委員会</a:t>
              </a:r>
              <a:endParaRPr kumimoji="0" lang="ja-JP" altLang="en-US" sz="1050" b="0" i="0" u="none" strike="noStrike" kern="100" cap="none" spc="0" normalizeH="0" baseline="0" noProof="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 name="上下矢印 11"/>
            <p:cNvSpPr/>
            <p:nvPr/>
          </p:nvSpPr>
          <p:spPr>
            <a:xfrm>
              <a:off x="655608" y="1535502"/>
              <a:ext cx="209550" cy="345115"/>
            </a:xfrm>
            <a:prstGeom prst="upDownArrow">
              <a:avLst/>
            </a:prstGeom>
            <a:solidFill>
              <a:sysClr val="window" lastClr="FFFFFF">
                <a:lumMod val="75000"/>
              </a:sysClr>
            </a:solidFill>
            <a:ln w="12700" cap="flat" cmpd="sng" algn="ctr">
              <a:solidFill>
                <a:sysClr val="window" lastClr="FFFFFF">
                  <a:lumMod val="75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mn-cs"/>
              </a:endParaRPr>
            </a:p>
          </p:txBody>
        </p:sp>
        <p:grpSp>
          <p:nvGrpSpPr>
            <p:cNvPr id="13" name="グループ化 12"/>
            <p:cNvGrpSpPr/>
            <p:nvPr/>
          </p:nvGrpSpPr>
          <p:grpSpPr>
            <a:xfrm>
              <a:off x="0" y="0"/>
              <a:ext cx="3809501" cy="4284633"/>
              <a:chOff x="0" y="0"/>
              <a:chExt cx="3809501" cy="4284633"/>
            </a:xfrm>
          </p:grpSpPr>
          <p:sp>
            <p:nvSpPr>
              <p:cNvPr id="14" name="楕円 13"/>
              <p:cNvSpPr/>
              <p:nvPr/>
            </p:nvSpPr>
            <p:spPr>
              <a:xfrm>
                <a:off x="232913" y="0"/>
                <a:ext cx="1000125" cy="590550"/>
              </a:xfrm>
              <a:prstGeom prst="ellipse">
                <a:avLst/>
              </a:prstGeom>
              <a:solidFill>
                <a:srgbClr val="5B9BD5">
                  <a:lumMod val="40000"/>
                  <a:lumOff val="6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0000"/>
                    </a:solidFill>
                    <a:effectLst/>
                    <a:uLnTx/>
                    <a:uFillTx/>
                    <a:latin typeface="游明朝" panose="020F0502020204030204"/>
                    <a:ea typeface="ＭＳ ゴシック" panose="020B0609070205080204" pitchFamily="49" charset="-128"/>
                    <a:cs typeface="Times New Roman" panose="02020603050405020304" pitchFamily="18" charset="0"/>
                  </a:rPr>
                  <a:t>保護者</a:t>
                </a:r>
                <a:endParaRPr kumimoji="0" lang="ja-JP" altLang="en-US" sz="1050" b="0" i="0" u="none" strike="noStrike" kern="10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Times New Roman" panose="02020603050405020304" pitchFamily="18" charset="0"/>
                </a:endParaRPr>
              </a:p>
            </p:txBody>
          </p:sp>
          <p:sp>
            <p:nvSpPr>
              <p:cNvPr id="15" name="角丸四角形 14"/>
              <p:cNvSpPr/>
              <p:nvPr/>
            </p:nvSpPr>
            <p:spPr>
              <a:xfrm>
                <a:off x="293298" y="3856008"/>
                <a:ext cx="1047750" cy="428625"/>
              </a:xfrm>
              <a:prstGeom prst="roundRect">
                <a:avLst/>
              </a:prstGeom>
              <a:solidFill>
                <a:srgbClr val="ED7D31">
                  <a:lumMod val="60000"/>
                  <a:lumOff val="40000"/>
                </a:srgbClr>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rgbClr val="000000"/>
                    </a:solidFill>
                    <a:effectLst/>
                    <a:uLnTx/>
                    <a:uFillTx/>
                    <a:latin typeface="游明朝" panose="020F0502020204030204"/>
                    <a:ea typeface="ＭＳ ゴシック" panose="020B0609070205080204" pitchFamily="49" charset="-128"/>
                    <a:cs typeface="Times New Roman" panose="02020603050405020304" pitchFamily="18" charset="0"/>
                  </a:rPr>
                  <a:t>支援開始</a:t>
                </a:r>
                <a:endParaRPr kumimoji="0" lang="ja-JP" altLang="en-US" sz="1050" b="0" i="0" u="none" strike="noStrike" kern="10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Times New Roman" panose="02020603050405020304" pitchFamily="18" charset="0"/>
                </a:endParaRPr>
              </a:p>
            </p:txBody>
          </p:sp>
          <p:sp>
            <p:nvSpPr>
              <p:cNvPr id="16" name="角丸四角形 15"/>
              <p:cNvSpPr/>
              <p:nvPr/>
            </p:nvSpPr>
            <p:spPr>
              <a:xfrm>
                <a:off x="189781" y="2881223"/>
                <a:ext cx="1162050" cy="609600"/>
              </a:xfrm>
              <a:prstGeom prst="roundRect">
                <a:avLst/>
              </a:prstGeom>
              <a:solidFill>
                <a:srgbClr val="FFFF00"/>
              </a:solidFill>
              <a:ln w="12700" cap="flat"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ysClr val="windowText" lastClr="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医療的</a:t>
                </a:r>
                <a:r>
                  <a:rPr kumimoji="0" lang="ja-JP" altLang="en-US" sz="1200" b="0" i="0" u="none" strike="noStrike" kern="100" cap="none" spc="0" normalizeH="0" baseline="0" noProof="0" dirty="0" smtClean="0">
                    <a:ln>
                      <a:noFill/>
                    </a:ln>
                    <a:solidFill>
                      <a:sysClr val="windowText" lastClr="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ケア</a:t>
                </a:r>
                <a:endParaRPr kumimoji="0" lang="en-US" altLang="ja-JP" sz="1200" b="0" i="0" u="none" strike="noStrike" kern="100" cap="none" spc="0" normalizeH="0" baseline="0" noProof="0" dirty="0" smtClean="0">
                  <a:ln>
                    <a:noFill/>
                  </a:ln>
                  <a:solidFill>
                    <a:sysClr val="windowText" lastClr="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sysClr val="windowText" lastClr="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利用</a:t>
                </a:r>
                <a:r>
                  <a:rPr kumimoji="0" lang="ja-JP" altLang="en-US" sz="1200" b="0" i="0" u="none" strike="noStrike" kern="100" cap="none" spc="0" normalizeH="0" baseline="0" noProof="0" dirty="0">
                    <a:ln>
                      <a:noFill/>
                    </a:ln>
                    <a:solidFill>
                      <a:sysClr val="windowText" lastClr="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検討会</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7" name="下矢印 16"/>
              <p:cNvSpPr/>
              <p:nvPr/>
            </p:nvSpPr>
            <p:spPr>
              <a:xfrm>
                <a:off x="612476" y="638355"/>
                <a:ext cx="257175" cy="285750"/>
              </a:xfrm>
              <a:prstGeom prst="downArrow">
                <a:avLst/>
              </a:prstGeom>
              <a:solidFill>
                <a:sysClr val="window" lastClr="FFFFFF">
                  <a:lumMod val="75000"/>
                </a:sysClr>
              </a:solidFill>
              <a:ln w="12700" cap="flat" cmpd="sng" algn="ctr">
                <a:solidFill>
                  <a:sysClr val="window" lastClr="FFFFFF">
                    <a:lumMod val="85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mn-cs"/>
                </a:endParaRPr>
              </a:p>
            </p:txBody>
          </p:sp>
          <p:sp>
            <p:nvSpPr>
              <p:cNvPr id="18" name="角丸四角形 17"/>
              <p:cNvSpPr/>
              <p:nvPr/>
            </p:nvSpPr>
            <p:spPr>
              <a:xfrm>
                <a:off x="0" y="948906"/>
                <a:ext cx="1581150" cy="1562100"/>
              </a:xfrm>
              <a:prstGeom prst="roundRect">
                <a:avLst/>
              </a:prstGeom>
              <a:noFill/>
              <a:ln w="12700" cap="flat" cmpd="sng" algn="ctr">
                <a:solidFill>
                  <a:sysClr val="windowText" lastClr="000000"/>
                </a:solidFill>
                <a:prstDash val="lg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mn-cs"/>
                </a:endParaRPr>
              </a:p>
            </p:txBody>
          </p:sp>
          <p:sp>
            <p:nvSpPr>
              <p:cNvPr id="19" name="下矢印 18"/>
              <p:cNvSpPr/>
              <p:nvPr/>
            </p:nvSpPr>
            <p:spPr>
              <a:xfrm>
                <a:off x="664234" y="3554083"/>
                <a:ext cx="257175" cy="285750"/>
              </a:xfrm>
              <a:prstGeom prst="downArrow">
                <a:avLst/>
              </a:prstGeom>
              <a:solidFill>
                <a:sysClr val="window" lastClr="FFFFFF">
                  <a:lumMod val="75000"/>
                </a:sysClr>
              </a:solidFill>
              <a:ln w="12700" cap="flat" cmpd="sng" algn="ctr">
                <a:solidFill>
                  <a:sysClr val="window" lastClr="FFFFFF">
                    <a:lumMod val="85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0" name="下矢印 19"/>
              <p:cNvSpPr/>
              <p:nvPr/>
            </p:nvSpPr>
            <p:spPr>
              <a:xfrm>
                <a:off x="638355" y="2570672"/>
                <a:ext cx="257175" cy="285750"/>
              </a:xfrm>
              <a:prstGeom prst="downArrow">
                <a:avLst/>
              </a:prstGeom>
              <a:solidFill>
                <a:sysClr val="window" lastClr="FFFFFF">
                  <a:lumMod val="75000"/>
                </a:sysClr>
              </a:solidFill>
              <a:ln w="12700" cap="flat" cmpd="sng" algn="ctr">
                <a:solidFill>
                  <a:sysClr val="window" lastClr="FFFFFF">
                    <a:lumMod val="85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1" name="四角形吹き出し 20"/>
              <p:cNvSpPr/>
              <p:nvPr/>
            </p:nvSpPr>
            <p:spPr>
              <a:xfrm>
                <a:off x="1724699" y="112010"/>
                <a:ext cx="1725842" cy="776511"/>
              </a:xfrm>
              <a:prstGeom prst="wedgeRectCallout">
                <a:avLst>
                  <a:gd name="adj1" fmla="val -75000"/>
                  <a:gd name="adj2" fmla="val 8040"/>
                </a:avLst>
              </a:prstGeom>
              <a:no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eaLnBrk="1" fontAlgn="auto" latinLnBrk="0" hangingPunct="1">
                  <a:lnSpc>
                    <a:spcPts val="1200"/>
                  </a:lnSpc>
                  <a:spcBef>
                    <a:spcPts val="0"/>
                  </a:spcBef>
                  <a:spcAft>
                    <a:spcPts val="0"/>
                  </a:spcAft>
                  <a:buClrTx/>
                  <a:buSzTx/>
                  <a:buFontTx/>
                  <a:buNone/>
                  <a:tabLst/>
                  <a:defRPr/>
                </a:pPr>
                <a:r>
                  <a:rPr kumimoji="0" lang="ja-JP" altLang="en-US" sz="900" b="0" i="0" u="none" strike="noStrike" kern="100" cap="none" spc="-50" normalizeH="0" baseline="0" noProof="0" dirty="0">
                    <a:ln>
                      <a:noFill/>
                    </a:ln>
                    <a:solidFill>
                      <a:srgbClr val="000000"/>
                    </a:solidFill>
                    <a:effectLst/>
                    <a:uLnTx/>
                    <a:uFillTx/>
                    <a:latin typeface="游明朝" panose="020F0502020204030204"/>
                    <a:ea typeface="HG丸ｺﾞｼｯｸM-PRO" panose="020F0600000000000000" pitchFamily="50" charset="-128"/>
                    <a:cs typeface="Times New Roman" panose="02020603050405020304" pitchFamily="18" charset="0"/>
                  </a:rPr>
                  <a:t>●子どもの状況のヒアリング</a:t>
                </a:r>
                <a:endParaRPr kumimoji="0" lang="ja-JP" altLang="en-US" sz="1050" b="0" i="0" u="none" strike="noStrike" kern="100" cap="none" spc="0" normalizeH="0" baseline="0" noProof="0" dirty="0">
                  <a:ln>
                    <a:noFill/>
                  </a:ln>
                  <a:solidFill>
                    <a:sysClr val="window" lastClr="FFFFFF"/>
                  </a:solidFill>
                  <a:effectLst/>
                  <a:uLnTx/>
                  <a:uFillTx/>
                  <a:latin typeface="游明朝" panose="020F0502020204030204"/>
                  <a:ea typeface="游明朝" panose="02020400000000000000" pitchFamily="18" charset="-128"/>
                  <a:cs typeface="Times New Roman" panose="02020603050405020304" pitchFamily="18" charset="0"/>
                </a:endParaRPr>
              </a:p>
              <a:p>
                <a:pPr marL="989965" marR="0" lvl="0" indent="-989965" algn="just" defTabSz="914400" eaLnBrk="1" fontAlgn="auto" latinLnBrk="0" hangingPunct="1">
                  <a:lnSpc>
                    <a:spcPts val="1200"/>
                  </a:lnSpc>
                  <a:spcBef>
                    <a:spcPts val="0"/>
                  </a:spcBef>
                  <a:spcAft>
                    <a:spcPts val="0"/>
                  </a:spcAft>
                  <a:buClrTx/>
                  <a:buSzTx/>
                  <a:buFontTx/>
                  <a:buNone/>
                  <a:tabLst/>
                  <a:defRPr/>
                </a:pPr>
                <a:r>
                  <a:rPr kumimoji="0" lang="ja-JP" altLang="en-US" sz="900" b="0" i="0" u="none" strike="noStrike" kern="100" cap="none" spc="-50" normalizeH="0" baseline="0" noProof="0" dirty="0">
                    <a:ln>
                      <a:noFill/>
                    </a:ln>
                    <a:solidFill>
                      <a:srgbClr val="000000"/>
                    </a:solidFill>
                    <a:effectLst/>
                    <a:uLnTx/>
                    <a:uFillTx/>
                    <a:latin typeface="游明朝" panose="020F0502020204030204"/>
                    <a:ea typeface="HG丸ｺﾞｼｯｸM-PRO" panose="020F0600000000000000" pitchFamily="50" charset="-128"/>
                    <a:cs typeface="Times New Roman" panose="02020603050405020304" pitchFamily="18" charset="0"/>
                  </a:rPr>
                  <a:t>●主治医の指示書等の確認　　など</a:t>
                </a:r>
                <a:endParaRPr kumimoji="0" lang="ja-JP" altLang="en-US" sz="1050" b="0" i="0" u="none" strike="noStrike" kern="100" cap="none" spc="0" normalizeH="0" baseline="0" noProof="0" dirty="0">
                  <a:ln>
                    <a:noFill/>
                  </a:ln>
                  <a:solidFill>
                    <a:sysClr val="window" lastClr="FFFFFF"/>
                  </a:solidFill>
                  <a:effectLst/>
                  <a:uLnTx/>
                  <a:uFillTx/>
                  <a:latin typeface="游明朝" panose="020F0502020204030204"/>
                  <a:ea typeface="游明朝" panose="02020400000000000000" pitchFamily="18" charset="-128"/>
                  <a:cs typeface="Times New Roman" panose="02020603050405020304" pitchFamily="18" charset="0"/>
                </a:endParaRPr>
              </a:p>
            </p:txBody>
          </p:sp>
          <p:sp>
            <p:nvSpPr>
              <p:cNvPr id="22" name="四角形吹き出し 21"/>
              <p:cNvSpPr/>
              <p:nvPr/>
            </p:nvSpPr>
            <p:spPr>
              <a:xfrm>
                <a:off x="1782064" y="1330288"/>
                <a:ext cx="2027437" cy="992449"/>
              </a:xfrm>
              <a:prstGeom prst="wedgeRectCallout">
                <a:avLst>
                  <a:gd name="adj1" fmla="val -85306"/>
                  <a:gd name="adj2" fmla="val -6730"/>
                </a:avLst>
              </a:prstGeom>
              <a:no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100" cap="none" spc="-50" normalizeH="0" baseline="0" noProof="0" dirty="0">
                    <a:ln>
                      <a:noFill/>
                    </a:ln>
                    <a:solidFill>
                      <a:srgbClr val="000000"/>
                    </a:solidFill>
                    <a:effectLst/>
                    <a:uLnTx/>
                    <a:uFillTx/>
                    <a:latin typeface="游明朝" panose="02020400000000000000" pitchFamily="18" charset="-128"/>
                    <a:ea typeface="HG丸ｺﾞｼｯｸM-PRO" panose="020F0600000000000000" pitchFamily="50" charset="-128"/>
                    <a:cs typeface="Times New Roman" panose="02020603050405020304" pitchFamily="18" charset="0"/>
                  </a:rPr>
                  <a:t>●受入可能か</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100" cap="none" spc="-50" normalizeH="0" baseline="0" noProof="0" dirty="0">
                    <a:ln>
                      <a:noFill/>
                    </a:ln>
                    <a:solidFill>
                      <a:srgbClr val="000000"/>
                    </a:solidFill>
                    <a:effectLst/>
                    <a:uLnTx/>
                    <a:uFillTx/>
                    <a:latin typeface="游明朝" panose="02020400000000000000" pitchFamily="18" charset="-128"/>
                    <a:ea typeface="HG丸ｺﾞｼｯｸM-PRO" panose="020F0600000000000000" pitchFamily="50" charset="-128"/>
                    <a:cs typeface="Times New Roman" panose="02020603050405020304" pitchFamily="18" charset="0"/>
                  </a:rPr>
                  <a:t>●支援員（看護師・訪看）の確保</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1259840" marR="0" lvl="0" indent="-1259840" algn="just"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100" cap="none" spc="-50" normalizeH="0" baseline="0" noProof="0" dirty="0">
                    <a:ln>
                      <a:noFill/>
                    </a:ln>
                    <a:solidFill>
                      <a:srgbClr val="000000"/>
                    </a:solidFill>
                    <a:effectLst/>
                    <a:uLnTx/>
                    <a:uFillTx/>
                    <a:latin typeface="游明朝" panose="02020400000000000000" pitchFamily="18" charset="-128"/>
                    <a:ea typeface="HG丸ｺﾞｼｯｸM-PRO" panose="020F0600000000000000" pitchFamily="50" charset="-128"/>
                    <a:cs typeface="Times New Roman" panose="02020603050405020304" pitchFamily="18" charset="0"/>
                  </a:rPr>
                  <a:t>●子どもの状況についての情報共有　　など</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3" name="四角形吹き出し 22"/>
              <p:cNvSpPr/>
              <p:nvPr/>
            </p:nvSpPr>
            <p:spPr>
              <a:xfrm>
                <a:off x="1750391" y="2776966"/>
                <a:ext cx="1700149" cy="561457"/>
              </a:xfrm>
              <a:prstGeom prst="wedgeRectCallout">
                <a:avLst>
                  <a:gd name="adj1" fmla="val -69382"/>
                  <a:gd name="adj2" fmla="val 8040"/>
                </a:avLst>
              </a:prstGeom>
              <a:no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100" cap="none" spc="-50" normalizeH="0" baseline="0" noProof="0" dirty="0">
                    <a:ln>
                      <a:noFill/>
                    </a:ln>
                    <a:solidFill>
                      <a:srgbClr val="000000"/>
                    </a:solidFill>
                    <a:effectLst/>
                    <a:uLnTx/>
                    <a:uFillTx/>
                    <a:latin typeface="游明朝" panose="02020400000000000000" pitchFamily="18" charset="-128"/>
                    <a:ea typeface="HG丸ｺﾞｼｯｸM-PRO" panose="020F0600000000000000" pitchFamily="50" charset="-128"/>
                    <a:cs typeface="Times New Roman" panose="02020603050405020304" pitchFamily="18" charset="0"/>
                  </a:rPr>
                  <a:t>●合議による受入可否の決定</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100" cap="none" spc="-50" normalizeH="0" baseline="0" noProof="0" dirty="0">
                    <a:ln>
                      <a:noFill/>
                    </a:ln>
                    <a:solidFill>
                      <a:srgbClr val="000000"/>
                    </a:solidFill>
                    <a:effectLst/>
                    <a:uLnTx/>
                    <a:uFillTx/>
                    <a:latin typeface="游明朝" panose="02020400000000000000" pitchFamily="18" charset="-128"/>
                    <a:ea typeface="HG丸ｺﾞｼｯｸM-PRO" panose="020F0600000000000000" pitchFamily="50" charset="-128"/>
                    <a:cs typeface="Times New Roman" panose="02020603050405020304" pitchFamily="18" charset="0"/>
                  </a:rPr>
                  <a:t>（安全確保を確認）</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grpSp>
      </p:grpSp>
      <p:sp>
        <p:nvSpPr>
          <p:cNvPr id="24" name="テキスト ボックス 23"/>
          <p:cNvSpPr txBox="1"/>
          <p:nvPr/>
        </p:nvSpPr>
        <p:spPr>
          <a:xfrm>
            <a:off x="6028015" y="5401499"/>
            <a:ext cx="3877985" cy="338554"/>
          </a:xfrm>
          <a:prstGeom prst="rect">
            <a:avLst/>
          </a:prstGeom>
          <a:noFill/>
        </p:spPr>
        <p:txBody>
          <a:bodyPr wrap="none" rtlCol="0">
            <a:spAutoFit/>
          </a:bodyPr>
          <a:lstStyle/>
          <a:p>
            <a:r>
              <a:rPr kumimoji="1" lang="ja-JP" altLang="en-US" sz="1600" dirty="0" smtClean="0">
                <a:latin typeface="ＭＳ 明朝" panose="02020609040205080304" pitchFamily="17" charset="-128"/>
                <a:ea typeface="ＭＳ 明朝" panose="02020609040205080304" pitchFamily="17" charset="-128"/>
              </a:rPr>
              <a:t>（図５）</a:t>
            </a:r>
            <a:r>
              <a:rPr lang="ja-JP" altLang="en-US" sz="1600" dirty="0">
                <a:latin typeface="ＭＳ 明朝" panose="02020609040205080304" pitchFamily="17" charset="-128"/>
                <a:ea typeface="ＭＳ 明朝" panose="02020609040205080304" pitchFamily="17" charset="-128"/>
              </a:rPr>
              <a:t>≪</a:t>
            </a:r>
            <a:r>
              <a:rPr kumimoji="1" lang="ja-JP" altLang="en-US" sz="1600" dirty="0" smtClean="0">
                <a:latin typeface="ＭＳ 明朝" panose="02020609040205080304" pitchFamily="17" charset="-128"/>
                <a:ea typeface="ＭＳ 明朝" panose="02020609040205080304" pitchFamily="17" charset="-128"/>
              </a:rPr>
              <a:t>受入れから支援までの流れ≫</a:t>
            </a:r>
            <a:endParaRPr kumimoji="1" lang="ja-JP" altLang="en-US" sz="1600" dirty="0">
              <a:latin typeface="ＭＳ 明朝" panose="02020609040205080304" pitchFamily="17" charset="-128"/>
              <a:ea typeface="ＭＳ 明朝" panose="02020609040205080304" pitchFamily="17" charset="-128"/>
            </a:endParaRPr>
          </a:p>
        </p:txBody>
      </p:sp>
      <p:sp>
        <p:nvSpPr>
          <p:cNvPr id="25" name="テキスト ボックス 24"/>
          <p:cNvSpPr txBox="1"/>
          <p:nvPr/>
        </p:nvSpPr>
        <p:spPr>
          <a:xfrm>
            <a:off x="9446371" y="6453336"/>
            <a:ext cx="418704" cy="369332"/>
          </a:xfrm>
          <a:prstGeom prst="rect">
            <a:avLst/>
          </a:prstGeom>
          <a:noFill/>
        </p:spPr>
        <p:txBody>
          <a:bodyPr wrap="none" rtlCol="0">
            <a:spAutoFit/>
          </a:bodyPr>
          <a:lstStyle/>
          <a:p>
            <a:r>
              <a:rPr lang="en-US" altLang="ja-JP" dirty="0" smtClean="0"/>
              <a:t>10</a:t>
            </a:r>
            <a:endParaRPr kumimoji="1" lang="en-US" altLang="ja-JP" dirty="0" smtClean="0"/>
          </a:p>
        </p:txBody>
      </p:sp>
    </p:spTree>
    <p:extLst>
      <p:ext uri="{BB962C8B-B14F-4D97-AF65-F5344CB8AC3E}">
        <p14:creationId xmlns:p14="http://schemas.microsoft.com/office/powerpoint/2010/main" val="3261804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611207" y="3698588"/>
            <a:ext cx="4437533" cy="2667544"/>
          </a:xfrm>
          <a:prstGeom prst="roundRect">
            <a:avLst/>
          </a:prstGeom>
          <a:no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対角する 2 つの角を丸めた四角形 3"/>
          <p:cNvSpPr/>
          <p:nvPr/>
        </p:nvSpPr>
        <p:spPr>
          <a:xfrm>
            <a:off x="1149096" y="283136"/>
            <a:ext cx="2723784" cy="354945"/>
          </a:xfrm>
          <a:prstGeom prst="round2DiagRect">
            <a:avLst/>
          </a:prstGeom>
          <a:noFill/>
          <a:ln>
            <a:noFill/>
          </a:ln>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600" dirty="0">
                <a:solidFill>
                  <a:schemeClr val="tx1">
                    <a:lumMod val="95000"/>
                    <a:lumOff val="5000"/>
                  </a:schemeClr>
                </a:solidFill>
                <a:latin typeface="ＭＳ 明朝" panose="02020609040205080304" pitchFamily="17" charset="-128"/>
                <a:ea typeface="ＭＳ 明朝" panose="02020609040205080304" pitchFamily="17" charset="-128"/>
              </a:rPr>
              <a:t>≪</a:t>
            </a:r>
            <a:r>
              <a:rPr kumimoji="1" lang="ja-JP" altLang="en-US" sz="1600" dirty="0" smtClean="0">
                <a:solidFill>
                  <a:schemeClr val="tx1">
                    <a:lumMod val="95000"/>
                    <a:lumOff val="5000"/>
                  </a:schemeClr>
                </a:solidFill>
                <a:latin typeface="ＭＳ 明朝" panose="02020609040205080304" pitchFamily="17" charset="-128"/>
                <a:ea typeface="ＭＳ 明朝" panose="02020609040205080304" pitchFamily="17" charset="-128"/>
              </a:rPr>
              <a:t>支援の実施、情報共有≫</a:t>
            </a:r>
            <a:endParaRPr kumimoji="1" lang="ja-JP" altLang="en-US" sz="1600" dirty="0">
              <a:solidFill>
                <a:schemeClr val="tx1">
                  <a:lumMod val="95000"/>
                  <a:lumOff val="5000"/>
                </a:schemeClr>
              </a:solidFill>
              <a:latin typeface="ＭＳ 明朝" panose="02020609040205080304" pitchFamily="17" charset="-128"/>
              <a:ea typeface="ＭＳ 明朝" panose="02020609040205080304" pitchFamily="17" charset="-128"/>
            </a:endParaRPr>
          </a:p>
        </p:txBody>
      </p:sp>
      <p:sp>
        <p:nvSpPr>
          <p:cNvPr id="5" name="右矢印 4"/>
          <p:cNvSpPr/>
          <p:nvPr/>
        </p:nvSpPr>
        <p:spPr>
          <a:xfrm rot="5400000">
            <a:off x="2253799" y="3213242"/>
            <a:ext cx="420902" cy="343739"/>
          </a:xfrm>
          <a:prstGeom prs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08677" y="3678442"/>
            <a:ext cx="1779415" cy="408812"/>
          </a:xfrm>
          <a:prstGeom prst="roundRect">
            <a:avLst/>
          </a:prstGeom>
          <a:solidFill>
            <a:schemeClr val="accent4">
              <a:lumMod val="60000"/>
              <a:lumOff val="40000"/>
            </a:schemeClr>
          </a:solidFill>
          <a:ln>
            <a:solidFill>
              <a:srgbClr val="FFC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dirty="0" smtClean="0">
                <a:solidFill>
                  <a:schemeClr val="tx1"/>
                </a:solidFill>
              </a:rPr>
              <a:t>連携支援会議</a:t>
            </a:r>
            <a:endParaRPr kumimoji="1" lang="ja-JP" altLang="en-US" sz="1600" dirty="0">
              <a:solidFill>
                <a:schemeClr val="tx1"/>
              </a:solidFill>
            </a:endParaRPr>
          </a:p>
        </p:txBody>
      </p:sp>
      <p:sp>
        <p:nvSpPr>
          <p:cNvPr id="7" name="楕円 6"/>
          <p:cNvSpPr/>
          <p:nvPr/>
        </p:nvSpPr>
        <p:spPr>
          <a:xfrm>
            <a:off x="1217846" y="1212878"/>
            <a:ext cx="1162470" cy="429224"/>
          </a:xfrm>
          <a:prstGeom prst="ellipse">
            <a:avLst/>
          </a:prstGeom>
          <a:solidFill>
            <a:srgbClr val="00B0F0">
              <a:alpha val="2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看護師</a:t>
            </a:r>
          </a:p>
        </p:txBody>
      </p:sp>
      <p:sp>
        <p:nvSpPr>
          <p:cNvPr id="8" name="楕円 7"/>
          <p:cNvSpPr/>
          <p:nvPr/>
        </p:nvSpPr>
        <p:spPr>
          <a:xfrm>
            <a:off x="2615675" y="1196752"/>
            <a:ext cx="1140477" cy="407338"/>
          </a:xfrm>
          <a:prstGeom prst="ellipse">
            <a:avLst/>
          </a:prstGeom>
          <a:solidFill>
            <a:srgbClr val="00B0F0">
              <a:alpha val="2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訪看</a:t>
            </a:r>
          </a:p>
        </p:txBody>
      </p:sp>
      <p:sp>
        <p:nvSpPr>
          <p:cNvPr id="9" name="楕円 8"/>
          <p:cNvSpPr/>
          <p:nvPr/>
        </p:nvSpPr>
        <p:spPr>
          <a:xfrm>
            <a:off x="1507614" y="2314793"/>
            <a:ext cx="1900391" cy="534813"/>
          </a:xfrm>
          <a:prstGeom prst="ellipse">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医療的</a:t>
            </a:r>
            <a:r>
              <a:rPr kumimoji="1" lang="ja-JP" altLang="en-US" sz="1400" dirty="0" smtClean="0">
                <a:solidFill>
                  <a:schemeClr val="tx1"/>
                </a:solidFill>
              </a:rPr>
              <a:t>ケア児</a:t>
            </a:r>
            <a:endParaRPr kumimoji="1" lang="ja-JP" altLang="en-US" sz="1400" dirty="0">
              <a:solidFill>
                <a:schemeClr val="tx1"/>
              </a:solidFill>
            </a:endParaRPr>
          </a:p>
        </p:txBody>
      </p:sp>
      <p:sp>
        <p:nvSpPr>
          <p:cNvPr id="10" name="テキスト ボックス 9"/>
          <p:cNvSpPr txBox="1"/>
          <p:nvPr/>
        </p:nvSpPr>
        <p:spPr>
          <a:xfrm>
            <a:off x="2633554" y="1806938"/>
            <a:ext cx="1445395" cy="301480"/>
          </a:xfrm>
          <a:prstGeom prst="rect">
            <a:avLst/>
          </a:prstGeom>
          <a:noFill/>
          <a:ln>
            <a:noFill/>
            <a:prstDash val="sysDot"/>
          </a:ln>
        </p:spPr>
        <p:txBody>
          <a:bodyPr wrap="square" rtlCol="0">
            <a:spAutoFit/>
          </a:bodyPr>
          <a:lstStyle/>
          <a:p>
            <a:r>
              <a:rPr kumimoji="1" lang="ja-JP" altLang="en-US" sz="1600" dirty="0" smtClean="0">
                <a:latin typeface="ＭＳ Ｐ明朝" panose="02020600040205080304" pitchFamily="18" charset="-128"/>
                <a:ea typeface="ＭＳ Ｐ明朝" panose="02020600040205080304" pitchFamily="18" charset="-128"/>
              </a:rPr>
              <a:t>支援の実施</a:t>
            </a:r>
            <a:endParaRPr kumimoji="1" lang="en-US" altLang="ja-JP" sz="1600" dirty="0" smtClean="0">
              <a:latin typeface="ＭＳ Ｐ明朝" panose="02020600040205080304" pitchFamily="18" charset="-128"/>
              <a:ea typeface="ＭＳ Ｐ明朝" panose="02020600040205080304" pitchFamily="18" charset="-128"/>
            </a:endParaRPr>
          </a:p>
        </p:txBody>
      </p:sp>
      <p:sp>
        <p:nvSpPr>
          <p:cNvPr id="11" name="右矢印 10"/>
          <p:cNvSpPr/>
          <p:nvPr/>
        </p:nvSpPr>
        <p:spPr>
          <a:xfrm rot="5237298">
            <a:off x="2250757" y="1854750"/>
            <a:ext cx="340510" cy="356706"/>
          </a:xfrm>
          <a:prstGeom prs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1131463" y="870568"/>
            <a:ext cx="2800919" cy="2123495"/>
          </a:xfrm>
          <a:prstGeom prst="roundRect">
            <a:avLst/>
          </a:prstGeom>
          <a:no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flipV="1">
            <a:off x="3932382" y="1642102"/>
            <a:ext cx="948610" cy="5574"/>
          </a:xfrm>
          <a:prstGeom prst="straightConnector1">
            <a:avLst/>
          </a:prstGeom>
          <a:ln w="222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88620" y="260648"/>
            <a:ext cx="1107996" cy="369332"/>
          </a:xfrm>
          <a:prstGeom prst="rect">
            <a:avLst/>
          </a:prstGeom>
          <a:noFill/>
        </p:spPr>
        <p:txBody>
          <a:bodyPr wrap="none" rtlCol="0">
            <a:spAutoFit/>
          </a:bodyPr>
          <a:lstStyle/>
          <a:p>
            <a:r>
              <a:rPr kumimoji="1" lang="ja-JP" altLang="en-US" dirty="0" smtClean="0">
                <a:latin typeface="ＭＳ 明朝" panose="02020609040205080304" pitchFamily="17" charset="-128"/>
                <a:ea typeface="ＭＳ 明朝" panose="02020609040205080304" pitchFamily="17" charset="-128"/>
              </a:rPr>
              <a:t>（図６）</a:t>
            </a:r>
            <a:endParaRPr kumimoji="1" lang="ja-JP" altLang="en-US" dirty="0">
              <a:latin typeface="ＭＳ 明朝" panose="02020609040205080304" pitchFamily="17" charset="-128"/>
              <a:ea typeface="ＭＳ 明朝" panose="02020609040205080304" pitchFamily="17" charset="-128"/>
            </a:endParaRPr>
          </a:p>
        </p:txBody>
      </p:sp>
      <p:sp>
        <p:nvSpPr>
          <p:cNvPr id="15" name="テキスト ボックス 14"/>
          <p:cNvSpPr txBox="1"/>
          <p:nvPr/>
        </p:nvSpPr>
        <p:spPr>
          <a:xfrm>
            <a:off x="632520" y="4190279"/>
            <a:ext cx="7013478" cy="2062103"/>
          </a:xfrm>
          <a:prstGeom prst="rect">
            <a:avLst/>
          </a:prstGeom>
          <a:noFill/>
          <a:ln>
            <a:noFill/>
            <a:prstDash val="sysDot"/>
          </a:ln>
        </p:spPr>
        <p:txBody>
          <a:bodyPr wrap="square" rtlCol="0">
            <a:spAutoFit/>
          </a:bodyPr>
          <a:lstStyle/>
          <a:p>
            <a:r>
              <a:rPr kumimoji="1" lang="ja-JP" altLang="en-US" sz="1600" dirty="0">
                <a:latin typeface="ＭＳ Ｐ明朝" panose="02020600040205080304" pitchFamily="18" charset="-128"/>
                <a:ea typeface="ＭＳ Ｐ明朝" panose="02020600040205080304" pitchFamily="18" charset="-128"/>
              </a:rPr>
              <a:t>医療的</a:t>
            </a:r>
            <a:r>
              <a:rPr kumimoji="1" lang="ja-JP" altLang="en-US" sz="1600" dirty="0" smtClean="0">
                <a:latin typeface="ＭＳ Ｐ明朝" panose="02020600040205080304" pitchFamily="18" charset="-128"/>
                <a:ea typeface="ＭＳ Ｐ明朝" panose="02020600040205080304" pitchFamily="18" charset="-128"/>
              </a:rPr>
              <a:t>ケア児の様子・支援の状況等について</a:t>
            </a:r>
            <a:endParaRPr kumimoji="1" lang="en-US" altLang="ja-JP" sz="1600" dirty="0" smtClean="0">
              <a:latin typeface="ＭＳ Ｐ明朝" panose="02020600040205080304" pitchFamily="18" charset="-128"/>
              <a:ea typeface="ＭＳ Ｐ明朝" panose="02020600040205080304" pitchFamily="18" charset="-128"/>
            </a:endParaRPr>
          </a:p>
          <a:p>
            <a:r>
              <a:rPr kumimoji="1" lang="ja-JP" altLang="en-US" sz="1600" dirty="0" smtClean="0">
                <a:latin typeface="ＭＳ Ｐ明朝" panose="02020600040205080304" pitchFamily="18" charset="-128"/>
                <a:ea typeface="ＭＳ Ｐ明朝" panose="02020600040205080304" pitchFamily="18" charset="-128"/>
              </a:rPr>
              <a:t>関係者による情報共有を各学校（園）で実施</a:t>
            </a:r>
            <a:endParaRPr kumimoji="1" lang="en-US" altLang="ja-JP" sz="1600" dirty="0" smtClean="0">
              <a:latin typeface="ＭＳ Ｐ明朝" panose="02020600040205080304" pitchFamily="18" charset="-128"/>
              <a:ea typeface="ＭＳ Ｐ明朝" panose="02020600040205080304" pitchFamily="18" charset="-128"/>
            </a:endParaRPr>
          </a:p>
          <a:p>
            <a:r>
              <a:rPr kumimoji="1" lang="ja-JP" altLang="en-US" sz="1600" dirty="0" smtClean="0">
                <a:latin typeface="ＭＳ Ｐ明朝" panose="02020600040205080304" pitchFamily="18" charset="-128"/>
                <a:ea typeface="ＭＳ Ｐ明朝" panose="02020600040205080304" pitchFamily="18" charset="-128"/>
              </a:rPr>
              <a:t>●構成員：保護者、看護師、校（園・館）長、</a:t>
            </a:r>
            <a:endParaRPr kumimoji="1" lang="en-US" altLang="ja-JP" sz="1600" dirty="0" smtClean="0">
              <a:latin typeface="ＭＳ Ｐ明朝" panose="02020600040205080304" pitchFamily="18" charset="-128"/>
              <a:ea typeface="ＭＳ Ｐ明朝" panose="02020600040205080304" pitchFamily="18" charset="-128"/>
            </a:endParaRPr>
          </a:p>
          <a:p>
            <a:r>
              <a:rPr lang="en-US" altLang="ja-JP" sz="1600" dirty="0">
                <a:latin typeface="ＭＳ Ｐ明朝" panose="02020600040205080304" pitchFamily="18" charset="-128"/>
                <a:ea typeface="ＭＳ Ｐ明朝" panose="02020600040205080304" pitchFamily="18" charset="-128"/>
              </a:rPr>
              <a:t> </a:t>
            </a:r>
            <a:r>
              <a:rPr lang="en-US" altLang="ja-JP" sz="1600" dirty="0" smtClean="0">
                <a:latin typeface="ＭＳ Ｐ明朝" panose="02020600040205080304" pitchFamily="18" charset="-128"/>
                <a:ea typeface="ＭＳ Ｐ明朝" panose="02020600040205080304" pitchFamily="18" charset="-128"/>
              </a:rPr>
              <a:t>              </a:t>
            </a:r>
            <a:r>
              <a:rPr kumimoji="1" lang="ja-JP" altLang="en-US" sz="1600" dirty="0" smtClean="0">
                <a:latin typeface="ＭＳ Ｐ明朝" panose="02020600040205080304" pitchFamily="18" charset="-128"/>
                <a:ea typeface="ＭＳ Ｐ明朝" panose="02020600040205080304" pitchFamily="18" charset="-128"/>
              </a:rPr>
              <a:t>事務局職員</a:t>
            </a:r>
            <a:endParaRPr kumimoji="1" lang="en-US" altLang="ja-JP" sz="1600" dirty="0" smtClean="0">
              <a:latin typeface="ＭＳ Ｐ明朝" panose="02020600040205080304" pitchFamily="18" charset="-128"/>
              <a:ea typeface="ＭＳ Ｐ明朝" panose="02020600040205080304" pitchFamily="18" charset="-128"/>
            </a:endParaRPr>
          </a:p>
          <a:p>
            <a:r>
              <a:rPr kumimoji="1" lang="ja-JP" altLang="en-US" sz="1600" dirty="0" smtClean="0">
                <a:latin typeface="ＭＳ Ｐ明朝" panose="02020600040205080304" pitchFamily="18" charset="-128"/>
                <a:ea typeface="ＭＳ Ｐ明朝" panose="02020600040205080304" pitchFamily="18" charset="-128"/>
              </a:rPr>
              <a:t>●実施数：少なくとも年に２回は実施。</a:t>
            </a:r>
            <a:endParaRPr kumimoji="1" lang="en-US" altLang="ja-JP" sz="1600" dirty="0" smtClean="0">
              <a:latin typeface="ＭＳ Ｐ明朝" panose="02020600040205080304" pitchFamily="18" charset="-128"/>
              <a:ea typeface="ＭＳ Ｐ明朝" panose="02020600040205080304" pitchFamily="18" charset="-128"/>
            </a:endParaRPr>
          </a:p>
          <a:p>
            <a:r>
              <a:rPr lang="ja-JP" altLang="en-US" sz="1600" dirty="0">
                <a:latin typeface="ＭＳ Ｐ明朝" panose="02020600040205080304" pitchFamily="18" charset="-128"/>
                <a:ea typeface="ＭＳ Ｐ明朝" panose="02020600040205080304" pitchFamily="18" charset="-128"/>
              </a:rPr>
              <a:t>　</a:t>
            </a:r>
            <a:r>
              <a:rPr lang="ja-JP" altLang="en-US" sz="1600" dirty="0" smtClean="0">
                <a:latin typeface="ＭＳ Ｐ明朝" panose="02020600040205080304" pitchFamily="18" charset="-128"/>
                <a:ea typeface="ＭＳ Ｐ明朝" panose="02020600040205080304" pitchFamily="18" charset="-128"/>
              </a:rPr>
              <a:t>　　　　　　</a:t>
            </a:r>
            <a:r>
              <a:rPr kumimoji="1" lang="ja-JP" altLang="en-US" sz="1600" dirty="0" smtClean="0">
                <a:latin typeface="ＭＳ Ｐ明朝" panose="02020600040205080304" pitchFamily="18" charset="-128"/>
                <a:ea typeface="ＭＳ Ｐ明朝" panose="02020600040205080304" pitchFamily="18" charset="-128"/>
              </a:rPr>
              <a:t>処置内容が変わった場合は、必ず実施</a:t>
            </a:r>
            <a:endParaRPr kumimoji="1" lang="en-US" altLang="ja-JP" sz="1600" dirty="0" smtClean="0">
              <a:latin typeface="ＭＳ Ｐ明朝" panose="02020600040205080304" pitchFamily="18" charset="-128"/>
              <a:ea typeface="ＭＳ Ｐ明朝" panose="02020600040205080304" pitchFamily="18" charset="-128"/>
            </a:endParaRPr>
          </a:p>
          <a:p>
            <a:r>
              <a:rPr kumimoji="1" lang="ja-JP" altLang="en-US" sz="1600" dirty="0" smtClean="0">
                <a:latin typeface="ＭＳ Ｐ明朝" panose="02020600040205080304" pitchFamily="18" charset="-128"/>
                <a:ea typeface="ＭＳ Ｐ明朝" panose="02020600040205080304" pitchFamily="18" charset="-128"/>
              </a:rPr>
              <a:t>●内   容：医療的ケア児に関する情報共有、</a:t>
            </a:r>
            <a:endParaRPr kumimoji="1" lang="en-US" altLang="ja-JP" sz="1600" dirty="0" smtClean="0">
              <a:latin typeface="ＭＳ Ｐ明朝" panose="02020600040205080304" pitchFamily="18" charset="-128"/>
              <a:ea typeface="ＭＳ Ｐ明朝" panose="02020600040205080304" pitchFamily="18" charset="-128"/>
            </a:endParaRPr>
          </a:p>
          <a:p>
            <a:r>
              <a:rPr kumimoji="1" lang="ja-JP" altLang="en-US" sz="1600" dirty="0" smtClean="0">
                <a:latin typeface="ＭＳ Ｐ明朝" panose="02020600040205080304" pitchFamily="18" charset="-128"/>
                <a:ea typeface="ＭＳ Ｐ明朝" panose="02020600040205080304" pitchFamily="18" charset="-128"/>
              </a:rPr>
              <a:t>　　　　　　 支援内容、医学的所見などの確認</a:t>
            </a:r>
            <a:endParaRPr kumimoji="1" lang="ja-JP" altLang="en-US" sz="1600" dirty="0">
              <a:latin typeface="ＭＳ Ｐ明朝" panose="02020600040205080304" pitchFamily="18" charset="-128"/>
              <a:ea typeface="ＭＳ Ｐ明朝" panose="02020600040205080304" pitchFamily="18" charset="-128"/>
            </a:endParaRPr>
          </a:p>
        </p:txBody>
      </p:sp>
      <p:sp>
        <p:nvSpPr>
          <p:cNvPr id="16" name="テキスト ボックス 15"/>
          <p:cNvSpPr txBox="1"/>
          <p:nvPr/>
        </p:nvSpPr>
        <p:spPr>
          <a:xfrm>
            <a:off x="5182276" y="540255"/>
            <a:ext cx="4632214" cy="738664"/>
          </a:xfrm>
          <a:prstGeom prst="rect">
            <a:avLst/>
          </a:prstGeom>
          <a:noFill/>
        </p:spPr>
        <p:txBody>
          <a:bodyPr wrap="square" rtlCol="0">
            <a:spAutoFit/>
          </a:bodyPr>
          <a:lstStyle/>
          <a:p>
            <a:r>
              <a:rPr kumimoji="1" lang="ja-JP" altLang="en-US" sz="1400" dirty="0" smtClean="0">
                <a:latin typeface="ＭＳ 明朝" panose="02020609040205080304" pitchFamily="17" charset="-128"/>
                <a:ea typeface="ＭＳ 明朝" panose="02020609040205080304" pitchFamily="17" charset="-128"/>
              </a:rPr>
              <a:t>区で実施している４つの医療行為（モデル実施含）は、学校等に通う医療的ケア児が必要とする医療行為の約７割を占める。</a:t>
            </a:r>
            <a:endParaRPr kumimoji="1" lang="en-US" altLang="ja-JP" sz="1400" dirty="0">
              <a:latin typeface="ＭＳ 明朝" panose="02020609040205080304" pitchFamily="17" charset="-128"/>
              <a:ea typeface="ＭＳ 明朝" panose="02020609040205080304" pitchFamily="17"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304758403"/>
              </p:ext>
            </p:extLst>
          </p:nvPr>
        </p:nvGraphicFramePr>
        <p:xfrm>
          <a:off x="5213569" y="1324732"/>
          <a:ext cx="3123807" cy="2819734"/>
        </p:xfrm>
        <a:graphic>
          <a:graphicData uri="http://schemas.openxmlformats.org/drawingml/2006/table">
            <a:tbl>
              <a:tblPr/>
              <a:tblGrid>
                <a:gridCol w="1959478">
                  <a:extLst>
                    <a:ext uri="{9D8B030D-6E8A-4147-A177-3AD203B41FA5}">
                      <a16:colId xmlns:a16="http://schemas.microsoft.com/office/drawing/2014/main" val="2168968562"/>
                    </a:ext>
                  </a:extLst>
                </a:gridCol>
                <a:gridCol w="1164329">
                  <a:extLst>
                    <a:ext uri="{9D8B030D-6E8A-4147-A177-3AD203B41FA5}">
                      <a16:colId xmlns:a16="http://schemas.microsoft.com/office/drawing/2014/main" val="3792099208"/>
                    </a:ext>
                  </a:extLst>
                </a:gridCol>
              </a:tblGrid>
              <a:tr h="305166">
                <a:tc>
                  <a:txBody>
                    <a:bodyPr/>
                    <a:lstStyle/>
                    <a:p>
                      <a:pPr algn="l" fontAlgn="ctr"/>
                      <a:r>
                        <a:rPr lang="ja-JP" altLang="en-US" sz="11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a:solidFill>
                            <a:srgbClr val="000000"/>
                          </a:solidFill>
                          <a:effectLst/>
                          <a:latin typeface="HG丸ｺﾞｼｯｸM-PRO" panose="020F0600000000000000" pitchFamily="50" charset="-128"/>
                          <a:ea typeface="HG丸ｺﾞｼｯｸM-PRO" panose="020F0600000000000000" pitchFamily="50" charset="-128"/>
                        </a:rPr>
                        <a:t>割合（％）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3992150"/>
                  </a:ext>
                </a:extLst>
              </a:tr>
              <a:tr h="378406">
                <a:tc>
                  <a:txBody>
                    <a:bodyPr/>
                    <a:lstStyle/>
                    <a:p>
                      <a:pPr algn="l" fontAlgn="ctr"/>
                      <a:r>
                        <a:rPr lang="ja-JP" altLang="en-US"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 喀痰吸引</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400" b="0" i="0" u="none" strike="noStrike">
                          <a:solidFill>
                            <a:srgbClr val="000000"/>
                          </a:solidFill>
                          <a:effectLst/>
                          <a:latin typeface="HG丸ｺﾞｼｯｸM-PRO" panose="020F0600000000000000" pitchFamily="50" charset="-128"/>
                          <a:ea typeface="HG丸ｺﾞｼｯｸM-PRO" panose="020F0600000000000000" pitchFamily="50" charset="-128"/>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116511606"/>
                  </a:ext>
                </a:extLst>
              </a:tr>
              <a:tr h="305166">
                <a:tc>
                  <a:txBody>
                    <a:bodyPr/>
                    <a:lstStyle/>
                    <a:p>
                      <a:pPr algn="l" fontAlgn="ctr"/>
                      <a:r>
                        <a:rPr lang="ja-JP" altLang="en-US"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 導尿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609867782"/>
                  </a:ext>
                </a:extLst>
              </a:tr>
              <a:tr h="305166">
                <a:tc>
                  <a:txBody>
                    <a:bodyPr/>
                    <a:lstStyle/>
                    <a:p>
                      <a:pPr algn="l" fontAlgn="ctr"/>
                      <a:r>
                        <a:rPr lang="ja-JP" altLang="en-US" sz="1400" b="0" i="0" u="none" strike="noStrike">
                          <a:solidFill>
                            <a:srgbClr val="000000"/>
                          </a:solidFill>
                          <a:effectLst/>
                          <a:latin typeface="HG丸ｺﾞｼｯｸM-PRO" panose="020F0600000000000000" pitchFamily="50" charset="-128"/>
                          <a:ea typeface="HG丸ｺﾞｼｯｸM-PRO" panose="020F0600000000000000" pitchFamily="50" charset="-128"/>
                        </a:rPr>
                        <a:t> 経管栄養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400" b="0" i="0" u="none" strike="noStrike">
                          <a:solidFill>
                            <a:srgbClr val="000000"/>
                          </a:solidFill>
                          <a:effectLst/>
                          <a:latin typeface="HG丸ｺﾞｼｯｸM-PRO" panose="020F0600000000000000" pitchFamily="50" charset="-128"/>
                          <a:ea typeface="HG丸ｺﾞｼｯｸM-PRO" panose="020F0600000000000000" pitchFamily="50" charset="-128"/>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4436531"/>
                  </a:ext>
                </a:extLst>
              </a:tr>
              <a:tr h="305166">
                <a:tc>
                  <a:txBody>
                    <a:bodyPr/>
                    <a:lstStyle/>
                    <a:p>
                      <a:pPr algn="l" fontAlgn="ctr"/>
                      <a:r>
                        <a:rPr lang="ja-JP" altLang="en-US" sz="1400" b="0" i="0" u="none" strike="noStrike">
                          <a:solidFill>
                            <a:srgbClr val="000000"/>
                          </a:solidFill>
                          <a:effectLst/>
                          <a:latin typeface="HG丸ｺﾞｼｯｸM-PRO" panose="020F0600000000000000" pitchFamily="50" charset="-128"/>
                          <a:ea typeface="HG丸ｺﾞｼｯｸM-PRO" panose="020F0600000000000000" pitchFamily="50" charset="-128"/>
                        </a:rPr>
                        <a:t> 血糖値測定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400" b="0" i="0" u="none" strike="noStrike">
                          <a:solidFill>
                            <a:srgbClr val="000000"/>
                          </a:solidFill>
                          <a:effectLst/>
                          <a:latin typeface="HG丸ｺﾞｼｯｸM-PRO" panose="020F0600000000000000" pitchFamily="50" charset="-128"/>
                          <a:ea typeface="HG丸ｺﾞｼｯｸM-PRO" panose="020F0600000000000000" pitchFamily="50" charset="-128"/>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93043385"/>
                  </a:ext>
                </a:extLst>
              </a:tr>
              <a:tr h="305166">
                <a:tc>
                  <a:txBody>
                    <a:bodyPr/>
                    <a:lstStyle/>
                    <a:p>
                      <a:pPr algn="l" fontAlgn="ctr"/>
                      <a:r>
                        <a:rPr lang="ja-JP" altLang="en-US"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4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パルスオキシメーター</a:t>
                      </a:r>
                      <a:endParaRPr lang="ja-JP" altLang="en-US" sz="14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HG丸ｺﾞｼｯｸM-PRO" panose="020F0600000000000000" pitchFamily="50" charset="-128"/>
                          <a:ea typeface="HG丸ｺﾞｼｯｸM-PRO" panose="020F0600000000000000" pitchFamily="50" charset="-128"/>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6772116"/>
                  </a:ext>
                </a:extLst>
              </a:tr>
              <a:tr h="305166">
                <a:tc>
                  <a:txBody>
                    <a:bodyPr/>
                    <a:lstStyle/>
                    <a:p>
                      <a:pPr algn="l" fontAlgn="ctr"/>
                      <a:r>
                        <a:rPr lang="ja-JP" altLang="en-US" sz="1400" b="0" i="0" u="none" strike="noStrike">
                          <a:solidFill>
                            <a:srgbClr val="000000"/>
                          </a:solidFill>
                          <a:effectLst/>
                          <a:latin typeface="HG丸ｺﾞｼｯｸM-PRO" panose="020F0600000000000000" pitchFamily="50" charset="-128"/>
                          <a:ea typeface="HG丸ｺﾞｼｯｸM-PRO" panose="020F0600000000000000" pitchFamily="50" charset="-128"/>
                        </a:rPr>
                        <a:t> 気管切開部の管理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HG丸ｺﾞｼｯｸM-PRO" panose="020F0600000000000000" pitchFamily="50" charset="-128"/>
                          <a:ea typeface="HG丸ｺﾞｼｯｸM-PRO" panose="020F0600000000000000" pitchFamily="50" charset="-128"/>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6546543"/>
                  </a:ext>
                </a:extLst>
              </a:tr>
              <a:tr h="305166">
                <a:tc>
                  <a:txBody>
                    <a:bodyPr/>
                    <a:lstStyle/>
                    <a:p>
                      <a:pPr algn="l" fontAlgn="ctr"/>
                      <a:r>
                        <a:rPr lang="zh-TW" altLang="en-US" sz="1400" b="0" i="0" u="none" strike="noStrike">
                          <a:solidFill>
                            <a:srgbClr val="000000"/>
                          </a:solidFill>
                          <a:effectLst/>
                          <a:latin typeface="HG丸ｺﾞｼｯｸM-PRO" panose="020F0600000000000000" pitchFamily="50" charset="-128"/>
                          <a:ea typeface="HG丸ｺﾞｼｯｸM-PRO" panose="020F0600000000000000" pitchFamily="50" charset="-128"/>
                        </a:rPr>
                        <a:t> 在宅酸素療法</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9643792"/>
                  </a:ext>
                </a:extLst>
              </a:tr>
              <a:tr h="305166">
                <a:tc>
                  <a:txBody>
                    <a:bodyPr/>
                    <a:lstStyle/>
                    <a:p>
                      <a:pPr algn="l" fontAlgn="ctr"/>
                      <a:r>
                        <a:rPr lang="ja-JP" altLang="en-US" sz="1400" b="0" i="0" u="none" strike="noStrike">
                          <a:solidFill>
                            <a:srgbClr val="000000"/>
                          </a:solidFill>
                          <a:effectLst/>
                          <a:latin typeface="HG丸ｺﾞｼｯｸM-PRO" panose="020F0600000000000000" pitchFamily="50" charset="-128"/>
                          <a:ea typeface="HG丸ｺﾞｼｯｸM-PRO" panose="020F0600000000000000" pitchFamily="50" charset="-128"/>
                        </a:rPr>
                        <a:t> その他</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15.4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144296"/>
                  </a:ext>
                </a:extLst>
              </a:tr>
            </a:tbl>
          </a:graphicData>
        </a:graphic>
      </p:graphicFrame>
      <p:sp>
        <p:nvSpPr>
          <p:cNvPr id="18" name="右中かっこ 17"/>
          <p:cNvSpPr/>
          <p:nvPr/>
        </p:nvSpPr>
        <p:spPr>
          <a:xfrm>
            <a:off x="8349943" y="1875532"/>
            <a:ext cx="170567" cy="878521"/>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smtClean="0"/>
              <a:t> </a:t>
            </a:r>
            <a:endParaRPr kumimoji="1" lang="ja-JP" altLang="en-US" dirty="0"/>
          </a:p>
        </p:txBody>
      </p:sp>
      <p:sp>
        <p:nvSpPr>
          <p:cNvPr id="19" name="角丸四角形 18"/>
          <p:cNvSpPr/>
          <p:nvPr/>
        </p:nvSpPr>
        <p:spPr>
          <a:xfrm>
            <a:off x="8502205" y="1957678"/>
            <a:ext cx="1120216" cy="845195"/>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区で実施して</a:t>
            </a:r>
            <a:endParaRPr kumimoji="1" lang="en-US" altLang="ja-JP" sz="1200" dirty="0" smtClean="0">
              <a:solidFill>
                <a:schemeClr val="tx1"/>
              </a:solidFill>
            </a:endParaRPr>
          </a:p>
          <a:p>
            <a:r>
              <a:rPr kumimoji="1" lang="ja-JP" altLang="en-US" sz="1200" dirty="0" smtClean="0">
                <a:solidFill>
                  <a:schemeClr val="tx1"/>
                </a:solidFill>
              </a:rPr>
              <a:t>いる</a:t>
            </a:r>
            <a:r>
              <a:rPr kumimoji="1" lang="en-US" altLang="ja-JP" sz="1200" dirty="0" smtClean="0">
                <a:solidFill>
                  <a:schemeClr val="tx1"/>
                </a:solidFill>
              </a:rPr>
              <a:t>4</a:t>
            </a:r>
            <a:r>
              <a:rPr kumimoji="1" lang="ja-JP" altLang="en-US" sz="1200" dirty="0" smtClean="0">
                <a:solidFill>
                  <a:schemeClr val="tx1"/>
                </a:solidFill>
              </a:rPr>
              <a:t>行為</a:t>
            </a:r>
            <a:endParaRPr kumimoji="1" lang="ja-JP" altLang="en-US" sz="1200" dirty="0">
              <a:solidFill>
                <a:schemeClr val="tx1"/>
              </a:solidFill>
            </a:endParaRPr>
          </a:p>
        </p:txBody>
      </p:sp>
      <p:sp>
        <p:nvSpPr>
          <p:cNvPr id="20" name="正方形/長方形 19"/>
          <p:cNvSpPr/>
          <p:nvPr/>
        </p:nvSpPr>
        <p:spPr>
          <a:xfrm>
            <a:off x="5715063" y="4345893"/>
            <a:ext cx="3774441" cy="1384995"/>
          </a:xfrm>
          <a:prstGeom prst="rect">
            <a:avLst/>
          </a:prstGeom>
        </p:spPr>
        <p:txBody>
          <a:bodyPr wrap="square">
            <a:spAutoFit/>
          </a:bodyPr>
          <a:lstStyle/>
          <a:p>
            <a:r>
              <a:rPr kumimoji="1" lang="ja-JP" altLang="en-US" sz="1400" dirty="0" smtClean="0"/>
              <a:t>　　　　　　　　　　</a:t>
            </a:r>
            <a:endParaRPr kumimoji="1" lang="en-US" altLang="ja-JP" sz="1400" dirty="0" smtClean="0"/>
          </a:p>
          <a:p>
            <a:r>
              <a:rPr kumimoji="1" lang="en-US" altLang="ja-JP" sz="1400" dirty="0" smtClean="0">
                <a:latin typeface="ＭＳ 明朝" panose="02020609040205080304" pitchFamily="17" charset="-128"/>
                <a:ea typeface="ＭＳ 明朝" panose="02020609040205080304" pitchFamily="17" charset="-128"/>
              </a:rPr>
              <a:t>※</a:t>
            </a:r>
            <a:r>
              <a:rPr kumimoji="1" lang="ja-JP" altLang="en-US" sz="1400" dirty="0" smtClean="0">
                <a:latin typeface="ＭＳ 明朝" panose="02020609040205080304" pitchFamily="17" charset="-128"/>
                <a:ea typeface="ＭＳ 明朝" panose="02020609040205080304" pitchFamily="17" charset="-128"/>
              </a:rPr>
              <a:t>その他、重複して医療的ケアを必要としている児童・生徒がいる。</a:t>
            </a:r>
            <a:endParaRPr kumimoji="1" lang="en-US" altLang="ja-JP" sz="1400" dirty="0" smtClean="0">
              <a:latin typeface="ＭＳ 明朝" panose="02020609040205080304" pitchFamily="17" charset="-128"/>
              <a:ea typeface="ＭＳ 明朝" panose="02020609040205080304" pitchFamily="17" charset="-128"/>
            </a:endParaRPr>
          </a:p>
          <a:p>
            <a:endParaRPr lang="en-US" altLang="ja-JP"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en-US" sz="1400" dirty="0">
                <a:latin typeface="ＭＳ 明朝" panose="02020609040205080304" pitchFamily="17" charset="-128"/>
                <a:ea typeface="ＭＳ 明朝" panose="02020609040205080304" pitchFamily="17" charset="-128"/>
              </a:rPr>
              <a:t>文科省調査より）</a:t>
            </a:r>
            <a:endParaRPr lang="en-US" altLang="ja-JP" sz="1400" dirty="0">
              <a:latin typeface="ＭＳ 明朝" panose="02020609040205080304" pitchFamily="17" charset="-128"/>
              <a:ea typeface="ＭＳ 明朝" panose="02020609040205080304" pitchFamily="17" charset="-128"/>
            </a:endParaRPr>
          </a:p>
          <a:p>
            <a:endParaRPr kumimoji="1" lang="ja-JP" altLang="en-US" sz="1400" dirty="0"/>
          </a:p>
        </p:txBody>
      </p:sp>
      <p:sp>
        <p:nvSpPr>
          <p:cNvPr id="21" name="テキスト ボックス 20"/>
          <p:cNvSpPr txBox="1"/>
          <p:nvPr/>
        </p:nvSpPr>
        <p:spPr>
          <a:xfrm>
            <a:off x="9489504" y="6453336"/>
            <a:ext cx="418704" cy="369332"/>
          </a:xfrm>
          <a:prstGeom prst="rect">
            <a:avLst/>
          </a:prstGeom>
          <a:noFill/>
        </p:spPr>
        <p:txBody>
          <a:bodyPr wrap="none" rtlCol="0">
            <a:spAutoFit/>
          </a:bodyPr>
          <a:lstStyle/>
          <a:p>
            <a:r>
              <a:rPr lang="en-US" altLang="ja-JP" dirty="0"/>
              <a:t>11</a:t>
            </a:r>
            <a:endParaRPr kumimoji="1" lang="en-US" altLang="ja-JP" dirty="0" smtClean="0"/>
          </a:p>
        </p:txBody>
      </p:sp>
    </p:spTree>
    <p:extLst>
      <p:ext uri="{BB962C8B-B14F-4D97-AF65-F5344CB8AC3E}">
        <p14:creationId xmlns:p14="http://schemas.microsoft.com/office/powerpoint/2010/main" val="3935387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53374" y="260648"/>
            <a:ext cx="9577064" cy="1846659"/>
          </a:xfrm>
          <a:prstGeom prst="rect">
            <a:avLst/>
          </a:prstGeom>
          <a:noFill/>
        </p:spPr>
        <p:txBody>
          <a:bodyPr wrap="square" rtlCol="0">
            <a:spAutoFit/>
          </a:bodyPr>
          <a:lstStyle/>
          <a:p>
            <a:r>
              <a:rPr lang="ja-JP" altLang="en-US"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４　</a:t>
            </a:r>
            <a:r>
              <a:rPr lang="ja-JP" altLang="ja-JP"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支援拡充に向けた今後の課題</a:t>
            </a:r>
            <a:endPar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区</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は、各分野において、計画や支援方針を定め、それぞれの基本理念に基づき関係機関と連携</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し</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た</a:t>
            </a:r>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支援を行い</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ながら医療的ケア児の</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健やかな成長を促す取組を進めてきました</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これ</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までの取組</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や医療的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ケア児支援法の趣旨、保護者等からの要望を踏まえ、支援の充実を図る必要があります。</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551942565"/>
              </p:ext>
            </p:extLst>
          </p:nvPr>
        </p:nvGraphicFramePr>
        <p:xfrm>
          <a:off x="596516" y="1772464"/>
          <a:ext cx="8890780" cy="5062640"/>
        </p:xfrm>
        <a:graphic>
          <a:graphicData uri="http://schemas.openxmlformats.org/drawingml/2006/table">
            <a:tbl>
              <a:tblPr firstRow="1" bandRow="1">
                <a:tableStyleId>{5C22544A-7EE6-4342-B048-85BDC9FD1C3A}</a:tableStyleId>
              </a:tblPr>
              <a:tblGrid>
                <a:gridCol w="2783982">
                  <a:extLst>
                    <a:ext uri="{9D8B030D-6E8A-4147-A177-3AD203B41FA5}">
                      <a16:colId xmlns:a16="http://schemas.microsoft.com/office/drawing/2014/main" val="1342380257"/>
                    </a:ext>
                  </a:extLst>
                </a:gridCol>
                <a:gridCol w="6106798">
                  <a:extLst>
                    <a:ext uri="{9D8B030D-6E8A-4147-A177-3AD203B41FA5}">
                      <a16:colId xmlns:a16="http://schemas.microsoft.com/office/drawing/2014/main" val="1701244277"/>
                    </a:ext>
                  </a:extLst>
                </a:gridCol>
              </a:tblGrid>
              <a:tr h="240939">
                <a:tc>
                  <a:txBody>
                    <a:bodyPr/>
                    <a:lstStyle/>
                    <a:p>
                      <a:pPr algn="ctr">
                        <a:spcAft>
                          <a:spcPts val="0"/>
                        </a:spcAft>
                      </a:pPr>
                      <a:r>
                        <a:rPr lang="ja-JP" altLang="en-US" sz="1200" kern="100" dirty="0" smtClean="0">
                          <a:effectLst/>
                        </a:rPr>
                        <a:t>医療的ケア児支援</a:t>
                      </a:r>
                      <a:r>
                        <a:rPr lang="ja-JP" sz="1200" kern="100" dirty="0" smtClean="0">
                          <a:effectLst/>
                        </a:rPr>
                        <a:t>法</a:t>
                      </a:r>
                      <a:r>
                        <a:rPr lang="ja-JP" sz="1200" kern="100" dirty="0">
                          <a:effectLst/>
                        </a:rPr>
                        <a:t>が求める支援</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6939" marR="76939" marT="38470" marB="38470" anchor="ctr"/>
                </a:tc>
                <a:tc>
                  <a:txBody>
                    <a:bodyPr/>
                    <a:lstStyle/>
                    <a:p>
                      <a:pPr algn="ctr">
                        <a:spcAft>
                          <a:spcPts val="0"/>
                        </a:spcAft>
                      </a:pPr>
                      <a:r>
                        <a:rPr lang="ja-JP" sz="1200" kern="100" dirty="0">
                          <a:effectLst/>
                        </a:rPr>
                        <a:t>区の現状と課題</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6939" marR="76939" marT="38470" marB="38470" anchor="ctr"/>
                </a:tc>
                <a:extLst>
                  <a:ext uri="{0D108BD9-81ED-4DB2-BD59-A6C34878D82A}">
                    <a16:rowId xmlns:a16="http://schemas.microsoft.com/office/drawing/2014/main" val="2781801289"/>
                  </a:ext>
                </a:extLst>
              </a:tr>
              <a:tr h="1597662">
                <a:tc>
                  <a:txBody>
                    <a:bodyPr/>
                    <a:lstStyle/>
                    <a:p>
                      <a:pPr algn="just">
                        <a:spcAft>
                          <a:spcPts val="0"/>
                        </a:spcAft>
                      </a:pPr>
                      <a:r>
                        <a:rPr lang="ja-JP" sz="1200" kern="100" dirty="0">
                          <a:effectLst/>
                        </a:rPr>
                        <a:t>相談支援体制の充実</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6939" marR="76939" marT="38470" marB="38470" anchor="ctr"/>
                </a:tc>
                <a:tc>
                  <a:txBody>
                    <a:bodyPr/>
                    <a:lstStyle/>
                    <a:p>
                      <a:pPr algn="just">
                        <a:spcAft>
                          <a:spcPts val="0"/>
                        </a:spcAft>
                      </a:pPr>
                      <a:r>
                        <a:rPr lang="ja-JP" sz="1200" kern="100" dirty="0">
                          <a:effectLst/>
                        </a:rPr>
                        <a:t>【現状】</a:t>
                      </a:r>
                    </a:p>
                    <a:p>
                      <a:pPr algn="just">
                        <a:spcAft>
                          <a:spcPts val="0"/>
                        </a:spcAft>
                      </a:pPr>
                      <a:r>
                        <a:rPr lang="ja-JP" sz="1200" kern="100" dirty="0">
                          <a:effectLst/>
                        </a:rPr>
                        <a:t>　</a:t>
                      </a:r>
                      <a:r>
                        <a:rPr lang="ja-JP" sz="1200" kern="100" dirty="0">
                          <a:effectLst/>
                          <a:latin typeface="ＭＳ 明朝" panose="02020609040205080304" pitchFamily="17" charset="-128"/>
                          <a:ea typeface="ＭＳ 明朝" panose="02020609040205080304" pitchFamily="17" charset="-128"/>
                        </a:rPr>
                        <a:t>医療的ケア児に関する相談は、各所管で実施</a:t>
                      </a:r>
                    </a:p>
                    <a:p>
                      <a:pPr algn="just">
                        <a:spcAft>
                          <a:spcPts val="0"/>
                        </a:spcAft>
                      </a:pPr>
                      <a:r>
                        <a:rPr lang="ja-JP" sz="1200" b="1" kern="100" dirty="0">
                          <a:effectLst/>
                          <a:latin typeface="ＭＳ 明朝" panose="02020609040205080304" pitchFamily="17" charset="-128"/>
                          <a:ea typeface="ＭＳ 明朝" panose="02020609040205080304" pitchFamily="17" charset="-128"/>
                        </a:rPr>
                        <a:t>（保護者の声）</a:t>
                      </a:r>
                    </a:p>
                    <a:p>
                      <a:pPr marL="279400" indent="-279400" algn="just">
                        <a:spcAft>
                          <a:spcPts val="0"/>
                        </a:spcAft>
                      </a:pPr>
                      <a:r>
                        <a:rPr lang="ja-JP" sz="1200" kern="100" dirty="0">
                          <a:effectLst/>
                          <a:latin typeface="ＭＳ 明朝" panose="02020609040205080304" pitchFamily="17" charset="-128"/>
                          <a:ea typeface="ＭＳ 明朝" panose="02020609040205080304" pitchFamily="17" charset="-128"/>
                        </a:rPr>
                        <a:t>　「周りに医療的ケア児の保護者がいないため、悩みを話せる場が少ない」</a:t>
                      </a:r>
                    </a:p>
                    <a:p>
                      <a:pPr algn="just">
                        <a:spcAft>
                          <a:spcPts val="0"/>
                        </a:spcAft>
                      </a:pPr>
                      <a:r>
                        <a:rPr lang="ja-JP" sz="1200" kern="100" dirty="0">
                          <a:effectLst/>
                          <a:latin typeface="ＭＳ 明朝" panose="02020609040205080304" pitchFamily="17" charset="-128"/>
                          <a:ea typeface="ＭＳ 明朝" panose="02020609040205080304" pitchFamily="17" charset="-128"/>
                        </a:rPr>
                        <a:t>　「どこに相談して良いか分からない」</a:t>
                      </a:r>
                    </a:p>
                    <a:p>
                      <a:pPr algn="just">
                        <a:spcAft>
                          <a:spcPts val="0"/>
                        </a:spcAft>
                      </a:pPr>
                      <a:r>
                        <a:rPr lang="ja-JP" sz="1200" kern="100" dirty="0">
                          <a:effectLst/>
                        </a:rPr>
                        <a:t>【課題】</a:t>
                      </a:r>
                    </a:p>
                    <a:p>
                      <a:pPr algn="just">
                        <a:spcAft>
                          <a:spcPts val="0"/>
                        </a:spcAft>
                      </a:pPr>
                      <a:r>
                        <a:rPr lang="en-US" altLang="ja-JP" sz="1200" kern="100" dirty="0" smtClean="0">
                          <a:effectLst/>
                          <a:latin typeface="ＭＳ 明朝" panose="02020609040205080304" pitchFamily="17" charset="-128"/>
                          <a:ea typeface="ＭＳ 明朝" panose="02020609040205080304" pitchFamily="17" charset="-128"/>
                        </a:rPr>
                        <a:t> </a:t>
                      </a:r>
                      <a:r>
                        <a:rPr lang="ja-JP" sz="1200" kern="100" dirty="0" smtClean="0">
                          <a:effectLst/>
                          <a:latin typeface="ＭＳ 明朝" panose="02020609040205080304" pitchFamily="17" charset="-128"/>
                          <a:ea typeface="ＭＳ 明朝" panose="02020609040205080304" pitchFamily="17" charset="-128"/>
                        </a:rPr>
                        <a:t>・</a:t>
                      </a:r>
                      <a:r>
                        <a:rPr lang="ja-JP" sz="1200" kern="100" dirty="0">
                          <a:effectLst/>
                          <a:latin typeface="ＭＳ 明朝" panose="02020609040205080304" pitchFamily="17" charset="-128"/>
                          <a:ea typeface="ＭＳ 明朝" panose="02020609040205080304" pitchFamily="17" charset="-128"/>
                        </a:rPr>
                        <a:t>相談窓口の明確化、ワンストップ化が必要</a:t>
                      </a:r>
                    </a:p>
                    <a:p>
                      <a:pPr algn="just">
                        <a:spcAft>
                          <a:spcPts val="0"/>
                        </a:spcAft>
                      </a:pPr>
                      <a:r>
                        <a:rPr lang="en-US" altLang="ja-JP" sz="1200" kern="100" dirty="0" smtClean="0">
                          <a:effectLst/>
                          <a:latin typeface="ＭＳ 明朝" panose="02020609040205080304" pitchFamily="17" charset="-128"/>
                          <a:ea typeface="ＭＳ 明朝" panose="02020609040205080304" pitchFamily="17" charset="-128"/>
                        </a:rPr>
                        <a:t> </a:t>
                      </a:r>
                      <a:r>
                        <a:rPr lang="ja-JP" sz="1200" kern="100" dirty="0" smtClean="0">
                          <a:effectLst/>
                          <a:latin typeface="ＭＳ 明朝" panose="02020609040205080304" pitchFamily="17" charset="-128"/>
                          <a:ea typeface="ＭＳ 明朝" panose="02020609040205080304" pitchFamily="17" charset="-128"/>
                        </a:rPr>
                        <a:t>・</a:t>
                      </a:r>
                      <a:r>
                        <a:rPr lang="ja-JP" sz="1200" kern="100" dirty="0">
                          <a:effectLst/>
                          <a:latin typeface="ＭＳ 明朝" panose="02020609040205080304" pitchFamily="17" charset="-128"/>
                          <a:ea typeface="ＭＳ 明朝" panose="02020609040205080304" pitchFamily="17" charset="-128"/>
                        </a:rPr>
                        <a:t>保護者の気持ちに寄り添った相談支援が必要</a:t>
                      </a:r>
                    </a:p>
                    <a:p>
                      <a:pPr algn="just">
                        <a:spcAft>
                          <a:spcPts val="0"/>
                        </a:spcAft>
                      </a:pPr>
                      <a:r>
                        <a:rPr lang="en-US" altLang="ja-JP" sz="1200" kern="100" dirty="0" smtClean="0">
                          <a:effectLst/>
                          <a:latin typeface="ＭＳ 明朝" panose="02020609040205080304" pitchFamily="17" charset="-128"/>
                          <a:ea typeface="ＭＳ 明朝" panose="02020609040205080304" pitchFamily="17" charset="-128"/>
                        </a:rPr>
                        <a:t> </a:t>
                      </a:r>
                      <a:r>
                        <a:rPr lang="ja-JP" sz="1200" kern="100" dirty="0" smtClean="0">
                          <a:effectLst/>
                          <a:latin typeface="ＭＳ 明朝" panose="02020609040205080304" pitchFamily="17" charset="-128"/>
                          <a:ea typeface="ＭＳ 明朝" panose="02020609040205080304" pitchFamily="17" charset="-128"/>
                        </a:rPr>
                        <a:t>・</a:t>
                      </a:r>
                      <a:r>
                        <a:rPr lang="ja-JP" sz="1200" kern="100" dirty="0">
                          <a:effectLst/>
                          <a:latin typeface="ＭＳ 明朝" panose="02020609040205080304" pitchFamily="17" charset="-128"/>
                          <a:ea typeface="ＭＳ 明朝" panose="02020609040205080304" pitchFamily="17" charset="-128"/>
                        </a:rPr>
                        <a:t>相談窓口や支援内容の周知の強化が必要</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76939" marR="76939" marT="38470" marB="38470"/>
                </a:tc>
                <a:extLst>
                  <a:ext uri="{0D108BD9-81ED-4DB2-BD59-A6C34878D82A}">
                    <a16:rowId xmlns:a16="http://schemas.microsoft.com/office/drawing/2014/main" val="2606820901"/>
                  </a:ext>
                </a:extLst>
              </a:tr>
              <a:tr h="1936842">
                <a:tc>
                  <a:txBody>
                    <a:bodyPr/>
                    <a:lstStyle/>
                    <a:p>
                      <a:pPr algn="just">
                        <a:spcAft>
                          <a:spcPts val="0"/>
                        </a:spcAft>
                      </a:pPr>
                      <a:r>
                        <a:rPr lang="ja-JP" sz="1200" kern="100">
                          <a:effectLst/>
                        </a:rPr>
                        <a:t>日常生活における支援</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6939" marR="76939" marT="38470" marB="38470" anchor="ctr"/>
                </a:tc>
                <a:tc>
                  <a:txBody>
                    <a:bodyPr/>
                    <a:lstStyle/>
                    <a:p>
                      <a:pPr algn="just">
                        <a:spcAft>
                          <a:spcPts val="0"/>
                        </a:spcAft>
                      </a:pPr>
                      <a:r>
                        <a:rPr lang="ja-JP" sz="1200" kern="100" dirty="0">
                          <a:effectLst/>
                        </a:rPr>
                        <a:t>【現状】</a:t>
                      </a:r>
                    </a:p>
                    <a:p>
                      <a:pPr algn="just">
                        <a:spcAft>
                          <a:spcPts val="0"/>
                        </a:spcAft>
                      </a:pPr>
                      <a:r>
                        <a:rPr lang="ja-JP" sz="1200" kern="100" dirty="0">
                          <a:effectLst/>
                        </a:rPr>
                        <a:t>　</a:t>
                      </a:r>
                      <a:r>
                        <a:rPr lang="ja-JP" sz="1200" kern="100" dirty="0">
                          <a:effectLst/>
                          <a:latin typeface="ＭＳ 明朝" panose="02020609040205080304" pitchFamily="17" charset="-128"/>
                          <a:ea typeface="ＭＳ 明朝" panose="02020609040205080304" pitchFamily="17" charset="-128"/>
                        </a:rPr>
                        <a:t>保健師による面接・電話・家庭訪問による状況の把握</a:t>
                      </a:r>
                    </a:p>
                    <a:p>
                      <a:pPr algn="just">
                        <a:spcAft>
                          <a:spcPts val="0"/>
                        </a:spcAft>
                      </a:pPr>
                      <a:r>
                        <a:rPr lang="ja-JP" sz="1200" kern="100" dirty="0">
                          <a:effectLst/>
                          <a:latin typeface="ＭＳ 明朝" panose="02020609040205080304" pitchFamily="17" charset="-128"/>
                          <a:ea typeface="ＭＳ 明朝" panose="02020609040205080304" pitchFamily="17" charset="-128"/>
                        </a:rPr>
                        <a:t>　医療型ショートステイ、在宅レスパイト事業等の実施</a:t>
                      </a:r>
                    </a:p>
                    <a:p>
                      <a:pPr algn="just">
                        <a:spcAft>
                          <a:spcPts val="0"/>
                        </a:spcAft>
                      </a:pPr>
                      <a:r>
                        <a:rPr lang="ja-JP" sz="1200" kern="100" dirty="0">
                          <a:effectLst/>
                          <a:latin typeface="ＭＳ 明朝" panose="02020609040205080304" pitchFamily="17" charset="-128"/>
                          <a:ea typeface="ＭＳ 明朝" panose="02020609040205080304" pitchFamily="17" charset="-128"/>
                        </a:rPr>
                        <a:t>　保育園・小中学校等に看護師を配置</a:t>
                      </a:r>
                    </a:p>
                    <a:p>
                      <a:pPr algn="just">
                        <a:spcAft>
                          <a:spcPts val="0"/>
                        </a:spcAft>
                      </a:pPr>
                      <a:r>
                        <a:rPr lang="ja-JP" sz="1200" b="1" kern="100" dirty="0">
                          <a:effectLst/>
                          <a:latin typeface="ＭＳ 明朝" panose="02020609040205080304" pitchFamily="17" charset="-128"/>
                          <a:ea typeface="ＭＳ 明朝" panose="02020609040205080304" pitchFamily="17" charset="-128"/>
                        </a:rPr>
                        <a:t>（保護者の声）</a:t>
                      </a:r>
                    </a:p>
                    <a:p>
                      <a:pPr algn="just">
                        <a:spcAft>
                          <a:spcPts val="0"/>
                        </a:spcAft>
                      </a:pPr>
                      <a:r>
                        <a:rPr lang="ja-JP" sz="1200" kern="100" dirty="0">
                          <a:effectLst/>
                          <a:latin typeface="ＭＳ 明朝" panose="02020609040205080304" pitchFamily="17" charset="-128"/>
                          <a:ea typeface="ＭＳ 明朝" panose="02020609040205080304" pitchFamily="17" charset="-128"/>
                        </a:rPr>
                        <a:t>　「宿泊学習等に保護者が同行できず、参加できない」</a:t>
                      </a:r>
                    </a:p>
                    <a:p>
                      <a:pPr algn="just">
                        <a:spcAft>
                          <a:spcPts val="0"/>
                        </a:spcAft>
                      </a:pPr>
                      <a:r>
                        <a:rPr lang="ja-JP" sz="1200" kern="100" dirty="0">
                          <a:effectLst/>
                          <a:latin typeface="ＭＳ 明朝" panose="02020609040205080304" pitchFamily="17" charset="-128"/>
                          <a:ea typeface="ＭＳ 明朝" panose="02020609040205080304" pitchFamily="17" charset="-128"/>
                        </a:rPr>
                        <a:t>　「教員等の医療的ケア児に対する理解を深めて欲しい」</a:t>
                      </a:r>
                    </a:p>
                    <a:p>
                      <a:pPr algn="just">
                        <a:spcAft>
                          <a:spcPts val="0"/>
                        </a:spcAft>
                      </a:pPr>
                      <a:r>
                        <a:rPr lang="ja-JP" sz="1200" kern="100" dirty="0">
                          <a:effectLst/>
                        </a:rPr>
                        <a:t>【課題</a:t>
                      </a:r>
                      <a:r>
                        <a:rPr lang="ja-JP" sz="1200" kern="100" dirty="0" smtClean="0">
                          <a:effectLst/>
                        </a:rPr>
                        <a:t>】</a:t>
                      </a:r>
                      <a:endParaRPr lang="en-US" altLang="ja-JP" sz="1200" kern="100" dirty="0" smtClean="0">
                        <a:effectLst/>
                      </a:endParaRPr>
                    </a:p>
                    <a:p>
                      <a:pPr algn="just">
                        <a:spcAft>
                          <a:spcPts val="0"/>
                        </a:spcAft>
                      </a:pPr>
                      <a:r>
                        <a:rPr lang="ja-JP" altLang="en-US" sz="1200" kern="100" dirty="0" smtClean="0">
                          <a:effectLst/>
                          <a:latin typeface="ＭＳ 明朝" panose="02020609040205080304" pitchFamily="17" charset="-128"/>
                          <a:ea typeface="ＭＳ 明朝" panose="02020609040205080304" pitchFamily="17" charset="-128"/>
                        </a:rPr>
                        <a:t>　・</a:t>
                      </a:r>
                      <a:r>
                        <a:rPr lang="ja-JP" sz="1200" kern="100" dirty="0" smtClean="0">
                          <a:effectLst/>
                          <a:latin typeface="ＭＳ 明朝" panose="02020609040205080304" pitchFamily="17" charset="-128"/>
                          <a:ea typeface="ＭＳ 明朝" panose="02020609040205080304" pitchFamily="17" charset="-128"/>
                        </a:rPr>
                        <a:t>学校</a:t>
                      </a:r>
                      <a:r>
                        <a:rPr lang="ja-JP" sz="1200" kern="100" dirty="0">
                          <a:effectLst/>
                          <a:latin typeface="ＭＳ 明朝" panose="02020609040205080304" pitchFamily="17" charset="-128"/>
                          <a:ea typeface="ＭＳ 明朝" panose="02020609040205080304" pitchFamily="17" charset="-128"/>
                        </a:rPr>
                        <a:t>行事への参加など教育・保育の機会の保障に向けた支援の充実が必要</a:t>
                      </a:r>
                    </a:p>
                    <a:p>
                      <a:pPr algn="just">
                        <a:spcAft>
                          <a:spcPts val="0"/>
                        </a:spcAft>
                      </a:pPr>
                      <a:r>
                        <a:rPr lang="ja-JP" altLang="en-US" sz="1200" kern="100" dirty="0" smtClean="0">
                          <a:effectLst/>
                          <a:latin typeface="ＭＳ 明朝" panose="02020609040205080304" pitchFamily="17" charset="-128"/>
                          <a:ea typeface="ＭＳ 明朝" panose="02020609040205080304" pitchFamily="17" charset="-128"/>
                        </a:rPr>
                        <a:t>　</a:t>
                      </a:r>
                      <a:r>
                        <a:rPr lang="ja-JP" sz="1200" kern="100" dirty="0" smtClean="0">
                          <a:effectLst/>
                          <a:latin typeface="ＭＳ 明朝" panose="02020609040205080304" pitchFamily="17" charset="-128"/>
                          <a:ea typeface="ＭＳ 明朝" panose="02020609040205080304" pitchFamily="17" charset="-128"/>
                        </a:rPr>
                        <a:t>・</a:t>
                      </a:r>
                      <a:r>
                        <a:rPr lang="ja-JP" sz="1200" kern="100" dirty="0">
                          <a:effectLst/>
                          <a:latin typeface="ＭＳ 明朝" panose="02020609040205080304" pitchFamily="17" charset="-128"/>
                          <a:ea typeface="ＭＳ 明朝" panose="02020609040205080304" pitchFamily="17" charset="-128"/>
                        </a:rPr>
                        <a:t>教育・子育て現場における関係者への意識啓発が必要</a:t>
                      </a:r>
                    </a:p>
                    <a:p>
                      <a:pPr algn="just">
                        <a:spcAft>
                          <a:spcPts val="0"/>
                        </a:spcAft>
                      </a:pPr>
                      <a:r>
                        <a:rPr lang="ja-JP" altLang="en-US" sz="1200" kern="100" dirty="0" smtClean="0">
                          <a:effectLst/>
                          <a:latin typeface="ＭＳ 明朝" panose="02020609040205080304" pitchFamily="17" charset="-128"/>
                          <a:ea typeface="ＭＳ 明朝" panose="02020609040205080304" pitchFamily="17" charset="-128"/>
                        </a:rPr>
                        <a:t>　</a:t>
                      </a:r>
                      <a:r>
                        <a:rPr lang="ja-JP" sz="1200" kern="100" dirty="0" smtClean="0">
                          <a:effectLst/>
                          <a:latin typeface="ＭＳ 明朝" panose="02020609040205080304" pitchFamily="17" charset="-128"/>
                          <a:ea typeface="ＭＳ 明朝" panose="02020609040205080304" pitchFamily="17" charset="-128"/>
                        </a:rPr>
                        <a:t>・</a:t>
                      </a:r>
                      <a:r>
                        <a:rPr lang="ja-JP" sz="1200" kern="100" dirty="0">
                          <a:effectLst/>
                          <a:latin typeface="ＭＳ 明朝" panose="02020609040205080304" pitchFamily="17" charset="-128"/>
                          <a:ea typeface="ＭＳ 明朝" panose="02020609040205080304" pitchFamily="17" charset="-128"/>
                        </a:rPr>
                        <a:t>子どもの成長段階に応じた、段階的な支援が必要</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76939" marR="76939" marT="38470" marB="38470"/>
                </a:tc>
                <a:extLst>
                  <a:ext uri="{0D108BD9-81ED-4DB2-BD59-A6C34878D82A}">
                    <a16:rowId xmlns:a16="http://schemas.microsoft.com/office/drawing/2014/main" val="976731854"/>
                  </a:ext>
                </a:extLst>
              </a:tr>
              <a:tr h="777561">
                <a:tc>
                  <a:txBody>
                    <a:bodyPr/>
                    <a:lstStyle/>
                    <a:p>
                      <a:pPr algn="just">
                        <a:spcAft>
                          <a:spcPts val="0"/>
                        </a:spcAft>
                      </a:pPr>
                      <a:r>
                        <a:rPr lang="ja-JP" sz="1200" kern="100">
                          <a:effectLst/>
                        </a:rPr>
                        <a:t>医療的ケア児が在籍する保育園、学校等に対する支援</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6939" marR="76939" marT="38470" marB="38470" anchor="ctr"/>
                </a:tc>
                <a:tc>
                  <a:txBody>
                    <a:bodyPr/>
                    <a:lstStyle/>
                    <a:p>
                      <a:pPr algn="just">
                        <a:spcAft>
                          <a:spcPts val="0"/>
                        </a:spcAft>
                      </a:pPr>
                      <a:r>
                        <a:rPr lang="ja-JP" sz="1200" kern="100" dirty="0">
                          <a:effectLst/>
                        </a:rPr>
                        <a:t>【現状】</a:t>
                      </a:r>
                    </a:p>
                    <a:p>
                      <a:pPr algn="just">
                        <a:spcAft>
                          <a:spcPts val="0"/>
                        </a:spcAft>
                      </a:pPr>
                      <a:r>
                        <a:rPr lang="ja-JP" sz="1200" kern="100" dirty="0">
                          <a:effectLst/>
                          <a:latin typeface="ＭＳ 明朝" panose="02020609040205080304" pitchFamily="17" charset="-128"/>
                          <a:ea typeface="ＭＳ 明朝" panose="02020609040205080304" pitchFamily="17" charset="-128"/>
                        </a:rPr>
                        <a:t>　保育園や学童クラブでは、施設規模によって処置場所のプライバシー確保が困難な場合がある</a:t>
                      </a:r>
                    </a:p>
                    <a:p>
                      <a:pPr algn="just">
                        <a:spcAft>
                          <a:spcPts val="0"/>
                        </a:spcAft>
                      </a:pPr>
                      <a:r>
                        <a:rPr lang="ja-JP" sz="1200" kern="100" dirty="0">
                          <a:effectLst/>
                        </a:rPr>
                        <a:t>【課題</a:t>
                      </a:r>
                      <a:r>
                        <a:rPr lang="ja-JP" sz="1200" kern="100" dirty="0" smtClean="0">
                          <a:effectLst/>
                        </a:rPr>
                        <a:t>】</a:t>
                      </a:r>
                      <a:endParaRPr lang="en-US" altLang="ja-JP" sz="1200" kern="100" dirty="0" smtClean="0">
                        <a:effectLst/>
                      </a:endParaRPr>
                    </a:p>
                    <a:p>
                      <a:pPr algn="just">
                        <a:spcAft>
                          <a:spcPts val="0"/>
                        </a:spcAft>
                      </a:pPr>
                      <a:r>
                        <a:rPr lang="ja-JP" altLang="en-US" sz="1200" kern="100" dirty="0" smtClean="0">
                          <a:effectLst/>
                          <a:latin typeface="ＭＳ 明朝" panose="02020609040205080304" pitchFamily="17" charset="-128"/>
                          <a:ea typeface="ＭＳ 明朝" panose="02020609040205080304" pitchFamily="17" charset="-128"/>
                        </a:rPr>
                        <a:t>　</a:t>
                      </a:r>
                      <a:r>
                        <a:rPr lang="ja-JP" sz="1200" kern="100" dirty="0" smtClean="0">
                          <a:effectLst/>
                          <a:latin typeface="ＭＳ 明朝" panose="02020609040205080304" pitchFamily="17" charset="-128"/>
                          <a:ea typeface="ＭＳ 明朝" panose="02020609040205080304" pitchFamily="17" charset="-128"/>
                        </a:rPr>
                        <a:t>・</a:t>
                      </a:r>
                      <a:r>
                        <a:rPr lang="ja-JP" sz="1200" kern="100" dirty="0">
                          <a:effectLst/>
                          <a:latin typeface="ＭＳ 明朝" panose="02020609040205080304" pitchFamily="17" charset="-128"/>
                          <a:ea typeface="ＭＳ 明朝" panose="02020609040205080304" pitchFamily="17" charset="-128"/>
                        </a:rPr>
                        <a:t>備品等の充実など安全に医療行為ができる環境の整備が必要</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76939" marR="76939" marT="38470" marB="38470"/>
                </a:tc>
                <a:extLst>
                  <a:ext uri="{0D108BD9-81ED-4DB2-BD59-A6C34878D82A}">
                    <a16:rowId xmlns:a16="http://schemas.microsoft.com/office/drawing/2014/main" val="2160198312"/>
                  </a:ext>
                </a:extLst>
              </a:tr>
            </a:tbl>
          </a:graphicData>
        </a:graphic>
      </p:graphicFrame>
      <p:sp>
        <p:nvSpPr>
          <p:cNvPr id="4" name="テキスト ボックス 3"/>
          <p:cNvSpPr txBox="1"/>
          <p:nvPr/>
        </p:nvSpPr>
        <p:spPr>
          <a:xfrm>
            <a:off x="9487296" y="6500261"/>
            <a:ext cx="418704" cy="369332"/>
          </a:xfrm>
          <a:prstGeom prst="rect">
            <a:avLst/>
          </a:prstGeom>
          <a:noFill/>
        </p:spPr>
        <p:txBody>
          <a:bodyPr wrap="none" rtlCol="0">
            <a:spAutoFit/>
          </a:bodyPr>
          <a:lstStyle/>
          <a:p>
            <a:r>
              <a:rPr lang="en-US" altLang="ja-JP" dirty="0"/>
              <a:t>12</a:t>
            </a:r>
            <a:endParaRPr kumimoji="1" lang="en-US" altLang="ja-JP" dirty="0" smtClean="0"/>
          </a:p>
        </p:txBody>
      </p:sp>
    </p:spTree>
    <p:extLst>
      <p:ext uri="{BB962C8B-B14F-4D97-AF65-F5344CB8AC3E}">
        <p14:creationId xmlns:p14="http://schemas.microsoft.com/office/powerpoint/2010/main" val="2224057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88504" y="352375"/>
            <a:ext cx="9577064" cy="3077766"/>
          </a:xfrm>
          <a:prstGeom prst="rect">
            <a:avLst/>
          </a:prstGeom>
          <a:noFill/>
        </p:spPr>
        <p:txBody>
          <a:bodyPr wrap="square" rtlCol="0">
            <a:spAutoFit/>
          </a:bodyPr>
          <a:lstStyle/>
          <a:p>
            <a:pPr indent="152400" algn="just">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これら</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の課題に、福祉、保健、教育・子育ての各分野が連携して取組み、医療的ケア児に</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対する</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indent="152400"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支援</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の拡充に努めていかなければなりません</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indent="152400" algn="just">
              <a:spcAft>
                <a:spcPts val="0"/>
              </a:spcAft>
            </a:pP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indent="152400" algn="just"/>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福祉</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分野においては、障害児支援の全体計画である「練馬区障害者計画・第</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七</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期障害福祉計画</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indent="152400" algn="just"/>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第</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三</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期</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障害児福祉計画」</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を令和５年度に一部改訂し</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、医療的ケア児等の支援の方向性に</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ついて</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indent="152400" algn="just"/>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示して</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いきます。</a:t>
            </a:r>
          </a:p>
          <a:p>
            <a:pPr algn="just">
              <a:spcAft>
                <a:spcPts val="0"/>
              </a:spcAft>
            </a:pPr>
            <a:r>
              <a:rPr lang="ja-JP" altLang="en-US" sz="12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2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それに加えて、</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教育</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・子育て分野においては、これまでの「練馬区立小中学校・保育園・</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幼稚園</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など</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における障害児等支援方針」に基づく取組を踏まえ、医療的ケア児への支援の拡充に</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向けた</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新た</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な支援方針を策定します。</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pic>
        <p:nvPicPr>
          <p:cNvPr id="8" name="デザイン"/>
          <p:cNvPicPr>
            <a:picLocks noChangeAspect="1"/>
          </p:cNvPicPr>
          <p:nvPr/>
        </p:nvPicPr>
        <p:blipFill rotWithShape="1">
          <a:blip r:embed="rId2" cstate="print">
            <a:extLst>
              <a:ext uri="{28A0092B-C50C-407E-A947-70E740481C1C}">
                <a14:useLocalDpi xmlns:a14="http://schemas.microsoft.com/office/drawing/2010/main" val="0"/>
              </a:ext>
            </a:extLst>
          </a:blip>
          <a:srcRect l="47463" t="51510" r="2271" b="23981"/>
          <a:stretch/>
        </p:blipFill>
        <p:spPr>
          <a:xfrm>
            <a:off x="6075830" y="5445224"/>
            <a:ext cx="3830170" cy="1322726"/>
          </a:xfrm>
          <a:prstGeom prst="rect">
            <a:avLst/>
          </a:prstGeom>
        </p:spPr>
      </p:pic>
      <p:sp>
        <p:nvSpPr>
          <p:cNvPr id="4" name="テキスト ボックス 3"/>
          <p:cNvSpPr txBox="1"/>
          <p:nvPr/>
        </p:nvSpPr>
        <p:spPr>
          <a:xfrm>
            <a:off x="9489504" y="6453336"/>
            <a:ext cx="418704" cy="369332"/>
          </a:xfrm>
          <a:prstGeom prst="rect">
            <a:avLst/>
          </a:prstGeom>
          <a:noFill/>
        </p:spPr>
        <p:txBody>
          <a:bodyPr wrap="none" rtlCol="0">
            <a:spAutoFit/>
          </a:bodyPr>
          <a:lstStyle/>
          <a:p>
            <a:r>
              <a:rPr lang="en-US" altLang="ja-JP" dirty="0"/>
              <a:t>13</a:t>
            </a:r>
            <a:endParaRPr kumimoji="1" lang="en-US" altLang="ja-JP" dirty="0" smtClean="0"/>
          </a:p>
        </p:txBody>
      </p:sp>
    </p:spTree>
    <p:extLst>
      <p:ext uri="{BB962C8B-B14F-4D97-AF65-F5344CB8AC3E}">
        <p14:creationId xmlns:p14="http://schemas.microsoft.com/office/powerpoint/2010/main" val="3406552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8160" y="24867"/>
            <a:ext cx="8915400" cy="1143000"/>
          </a:xfrm>
        </p:spPr>
        <p:txBody>
          <a:bodyPr>
            <a:normAutofit fontScale="90000"/>
          </a:bodyPr>
          <a:lstStyle/>
          <a:p>
            <a:pPr algn="l"/>
            <a:r>
              <a:rPr lang="en-US" altLang="ja-JP" sz="3600" dirty="0" smtClean="0"/>
              <a:t>Ⅱ</a:t>
            </a:r>
            <a:r>
              <a:rPr lang="ja-JP" altLang="en-US" sz="3600" dirty="0" smtClean="0"/>
              <a:t>　</a:t>
            </a:r>
            <a:r>
              <a:rPr lang="ja-JP" altLang="ja-JP" sz="3600" kern="100" dirty="0">
                <a:latin typeface="メイリオ" panose="020B0604030504040204" pitchFamily="50" charset="-128"/>
                <a:ea typeface="メイリオ" panose="020B0604030504040204" pitchFamily="50" charset="-128"/>
                <a:cs typeface="Times New Roman" panose="02020603050405020304" pitchFamily="18" charset="0"/>
              </a:rPr>
              <a:t>練馬区　保育園・幼稚園・小中学校</a:t>
            </a:r>
            <a:r>
              <a:rPr lang="ja-JP" altLang="ja-JP" sz="36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3600" kern="100" dirty="0" smtClean="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3600" kern="100" dirty="0" smtClean="0">
                <a:latin typeface="メイリオ" panose="020B0604030504040204" pitchFamily="50" charset="-128"/>
                <a:ea typeface="メイリオ" panose="020B0604030504040204" pitchFamily="50" charset="-128"/>
                <a:cs typeface="Times New Roman" panose="02020603050405020304" pitchFamily="18" charset="0"/>
              </a:rPr>
            </a:br>
            <a:r>
              <a:rPr lang="ja-JP" altLang="ja-JP" sz="3600" kern="100" dirty="0" smtClean="0">
                <a:latin typeface="メイリオ" panose="020B0604030504040204" pitchFamily="50" charset="-128"/>
                <a:ea typeface="メイリオ" panose="020B0604030504040204" pitchFamily="50" charset="-128"/>
                <a:cs typeface="Times New Roman" panose="02020603050405020304" pitchFamily="18" charset="0"/>
              </a:rPr>
              <a:t>学童</a:t>
            </a:r>
            <a:r>
              <a:rPr lang="ja-JP" altLang="ja-JP" sz="3600" kern="100" dirty="0">
                <a:latin typeface="メイリオ" panose="020B0604030504040204" pitchFamily="50" charset="-128"/>
                <a:ea typeface="メイリオ" panose="020B0604030504040204" pitchFamily="50" charset="-128"/>
                <a:cs typeface="Times New Roman" panose="02020603050405020304" pitchFamily="18" charset="0"/>
              </a:rPr>
              <a:t>クラブにおける医療的ケア児への支援方針</a:t>
            </a:r>
            <a:endParaRPr lang="ja-JP" altLang="en-US" sz="3600" dirty="0"/>
          </a:p>
        </p:txBody>
      </p:sp>
      <p:pic>
        <p:nvPicPr>
          <p:cNvPr id="4" name="デザイン"/>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88900" y="404664"/>
            <a:ext cx="6464300" cy="4525963"/>
          </a:xfrm>
        </p:spPr>
      </p:pic>
      <p:sp>
        <p:nvSpPr>
          <p:cNvPr id="3" name="テキスト ボックス 2"/>
          <p:cNvSpPr txBox="1"/>
          <p:nvPr/>
        </p:nvSpPr>
        <p:spPr>
          <a:xfrm>
            <a:off x="488504" y="1167867"/>
            <a:ext cx="4104456" cy="307777"/>
          </a:xfrm>
          <a:prstGeom prst="rect">
            <a:avLst/>
          </a:prstGeom>
          <a:noFill/>
        </p:spPr>
        <p:txBody>
          <a:bodyPr wrap="square" rtlCol="0">
            <a:spAutoFit/>
          </a:bodyPr>
          <a:lstStyle/>
          <a:p>
            <a:r>
              <a:rPr lang="ja-JP" altLang="en-US" sz="1400" dirty="0"/>
              <a:t>　</a:t>
            </a:r>
          </a:p>
        </p:txBody>
      </p:sp>
      <p:sp>
        <p:nvSpPr>
          <p:cNvPr id="5" name="テキスト ボックス 4"/>
          <p:cNvSpPr txBox="1"/>
          <p:nvPr/>
        </p:nvSpPr>
        <p:spPr>
          <a:xfrm>
            <a:off x="389196" y="1463644"/>
            <a:ext cx="9820388" cy="5693866"/>
          </a:xfrm>
          <a:prstGeom prst="rect">
            <a:avLst/>
          </a:prstGeom>
          <a:noFill/>
        </p:spPr>
        <p:txBody>
          <a:bodyPr wrap="square" rtlCol="0">
            <a:spAutoFit/>
          </a:bodyPr>
          <a:lstStyle/>
          <a:p>
            <a:pPr algn="just">
              <a:spcAft>
                <a:spcPts val="0"/>
              </a:spcAft>
            </a:pPr>
            <a:r>
              <a:rPr lang="ja-JP" altLang="ja-JP"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１　今後の支援の方向性</a:t>
            </a:r>
            <a:endPar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前章</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で挙げた課題を解決するため、教育・子育て分野においては、医療的ケア児への新た</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な</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支援方針を</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策定し、方針に</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基づき支援</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の拡充に努めていきます。</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≪方針</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の基本理念≫</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「福祉や保健など各分野と連携を図り、医療的ケアが必要な園児・児童・生徒が安心して学校</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indent="152400"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保育</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園・幼稚園・学童クラブに通い続けられる環境を整え、子どもたちの健やかな成長を</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促します」</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indent="152400" algn="just">
              <a:spcAft>
                <a:spcPts val="0"/>
              </a:spcAft>
            </a:pP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≪方針</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における医療的ケア≫</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これまでの経緯を踏まえ、「喀痰吸引、経管栄養、導尿」に加え、「血糖値測定・インスリン投与</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を</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実施します。</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≪支援充実に向けた４つの取組</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強化</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策</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方針</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に掲げる基本理念の達成に向け、教育委員会はこれまでの支援に加え、以下の４つ</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の支援強化</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に</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取り組みます</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１</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相談支援体制</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の強化</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２　</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日常生活（</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園</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・学校生活</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等</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に</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おける支援強化</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３　園・学校等に対する支援強化</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４　関係機関との連携強化</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indent="152400" algn="just">
              <a:spcAft>
                <a:spcPts val="0"/>
              </a:spcAft>
            </a:pP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kumimoji="1" lang="ja-JP" altLang="en-US" dirty="0"/>
          </a:p>
        </p:txBody>
      </p:sp>
      <p:cxnSp>
        <p:nvCxnSpPr>
          <p:cNvPr id="7" name="直線コネクタ 6"/>
          <p:cNvCxnSpPr/>
          <p:nvPr/>
        </p:nvCxnSpPr>
        <p:spPr>
          <a:xfrm>
            <a:off x="6393160" y="996571"/>
            <a:ext cx="2887773" cy="0"/>
          </a:xfrm>
          <a:prstGeom prst="line">
            <a:avLst/>
          </a:prstGeom>
          <a:ln>
            <a:solidFill>
              <a:srgbClr val="EF47AB"/>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9489504" y="6453336"/>
            <a:ext cx="418704" cy="369332"/>
          </a:xfrm>
          <a:prstGeom prst="rect">
            <a:avLst/>
          </a:prstGeom>
          <a:noFill/>
        </p:spPr>
        <p:txBody>
          <a:bodyPr wrap="none" rtlCol="0">
            <a:spAutoFit/>
          </a:bodyPr>
          <a:lstStyle/>
          <a:p>
            <a:r>
              <a:rPr lang="en-US" altLang="ja-JP" dirty="0"/>
              <a:t>14</a:t>
            </a:r>
            <a:endParaRPr kumimoji="1" lang="en-US" altLang="ja-JP" dirty="0" smtClean="0"/>
          </a:p>
        </p:txBody>
      </p:sp>
    </p:spTree>
    <p:extLst>
      <p:ext uri="{BB962C8B-B14F-4D97-AF65-F5344CB8AC3E}">
        <p14:creationId xmlns:p14="http://schemas.microsoft.com/office/powerpoint/2010/main" val="1274182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6496" y="332656"/>
            <a:ext cx="9577064" cy="7278916"/>
          </a:xfrm>
          <a:prstGeom prst="rect">
            <a:avLst/>
          </a:prstGeom>
          <a:noFill/>
        </p:spPr>
        <p:txBody>
          <a:bodyPr wrap="square" rtlCol="0">
            <a:spAutoFit/>
          </a:bodyPr>
          <a:lstStyle/>
          <a:p>
            <a:r>
              <a:rPr lang="ja-JP" altLang="en-US"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　</a:t>
            </a:r>
            <a:r>
              <a:rPr lang="ja-JP" altLang="ja-JP"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支援</a:t>
            </a:r>
            <a:r>
              <a:rPr lang="ja-JP" altLang="ja-JP"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方針における取組</a:t>
            </a:r>
            <a:r>
              <a:rPr lang="ja-JP" altLang="ja-JP"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強化</a:t>
            </a:r>
            <a:r>
              <a:rPr lang="ja-JP" altLang="en-US"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策</a:t>
            </a:r>
            <a:endPar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ja-JP" sz="1600" u="sng"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u="sng" kern="100" dirty="0">
                <a:latin typeface="游明朝" panose="02020400000000000000" pitchFamily="18" charset="-128"/>
                <a:ea typeface="ＭＳ 明朝" panose="02020609040205080304" pitchFamily="17" charset="-128"/>
                <a:cs typeface="Times New Roman" panose="02020603050405020304" pitchFamily="18" charset="0"/>
              </a:rPr>
              <a:t>１）相談支援体制の</a:t>
            </a:r>
            <a:r>
              <a:rPr lang="ja-JP" altLang="ja-JP" sz="1600" u="sng" kern="100" dirty="0" smtClean="0">
                <a:latin typeface="游明朝" panose="02020400000000000000" pitchFamily="18" charset="-128"/>
                <a:ea typeface="ＭＳ 明朝" panose="02020609040205080304" pitchFamily="17" charset="-128"/>
                <a:cs typeface="Times New Roman" panose="02020603050405020304" pitchFamily="18" charset="0"/>
              </a:rPr>
              <a:t>強化</a:t>
            </a:r>
            <a:r>
              <a:rPr lang="ja-JP" altLang="en-US" sz="1600" u="sng" kern="100" dirty="0" smtClean="0">
                <a:latin typeface="游明朝" panose="02020400000000000000" pitchFamily="18" charset="-128"/>
                <a:ea typeface="ＭＳ 明朝" panose="02020609040205080304" pitchFamily="17" charset="-128"/>
                <a:cs typeface="Times New Roman" panose="02020603050405020304" pitchFamily="18" charset="0"/>
              </a:rPr>
              <a:t>　</a:t>
            </a:r>
            <a:endParaRPr lang="ja-JP" altLang="ja-JP" sz="1200" u="sng"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en-US" altLang="ja-JP" sz="7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7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医療的ケア児の保護者からは、医療的ケアに関する相談窓口や支援内容が分かりにくい、との</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声</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をいただいて</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います。また、家庭で医療的ケアを実施している家族の負担軽減も求められています</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ケアに関する相談窓口の明確化など、相談体制の強化に取り組み、保護者負担の軽減に</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取り</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組みます</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en-US" altLang="ja-JP" sz="12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en-US" sz="12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①</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ケア児</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等</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コーディネーターの配置と連携</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令和５年</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度に</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医療的ケア児に関する総合相談窓口として、こども発達支援センターに「医療的</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ケア児等</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コーディネーター</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」を配置しま</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した</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。医療的ケア児等コーディネーターと連携し、</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相談の</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あった医療的</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ケア児</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が</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保育園・幼稚園・小中学校・学童クラブ</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を利用する際</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に</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迅速に</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支援につなげて</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いきます</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dirty="0" smtClean="0">
                <a:latin typeface="ＭＳ 明朝" panose="02020609040205080304" pitchFamily="17" charset="-128"/>
                <a:ea typeface="ＭＳ 明朝" panose="02020609040205080304" pitchFamily="17" charset="-128"/>
              </a:rPr>
              <a:t>また</a:t>
            </a:r>
            <a:r>
              <a:rPr lang="ja-JP" altLang="en-US" sz="1400" dirty="0">
                <a:latin typeface="ＭＳ 明朝" panose="02020609040205080304" pitchFamily="17" charset="-128"/>
                <a:ea typeface="ＭＳ 明朝" panose="02020609040205080304" pitchFamily="17" charset="-128"/>
              </a:rPr>
              <a:t>、成長段階に合わせ各所管で支援のあり方を共有するなど、適切な支援を継続的</a:t>
            </a:r>
            <a:r>
              <a:rPr lang="ja-JP" altLang="en-US" sz="1400" dirty="0" smtClean="0">
                <a:latin typeface="ＭＳ 明朝" panose="02020609040205080304" pitchFamily="17" charset="-128"/>
                <a:ea typeface="ＭＳ 明朝" panose="02020609040205080304" pitchFamily="17" charset="-128"/>
              </a:rPr>
              <a:t>に実施</a:t>
            </a:r>
            <a:r>
              <a:rPr lang="ja-JP" altLang="en-US" sz="1400" dirty="0">
                <a:latin typeface="ＭＳ 明朝" panose="02020609040205080304" pitchFamily="17" charset="-128"/>
                <a:ea typeface="ＭＳ 明朝" panose="02020609040205080304" pitchFamily="17" charset="-128"/>
              </a:rPr>
              <a:t>します。</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　</a:t>
            </a:r>
            <a:endParaRPr lang="en-US"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52400" indent="-152400" algn="just"/>
            <a:endParaRPr lang="en-US" altLang="ja-JP" sz="8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　②</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ケア児への支援の周知強化</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医療的ケア児への支援は、それぞれの状況に応じ、福祉、保健、教育・子育て分野</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で</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実施</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して</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います。</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令和</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５年度</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に</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各分野で実施している支援の</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情報</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を</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まとめた</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パンフレット</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を作成</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しました。相談や支援につながりやすく、地域で安心して暮らせる</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よう</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周知の</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強化</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に取り組みま</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す。</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endParaRPr lang="en-US" altLang="ja-JP" sz="800" kern="100" dirty="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ja-JP" altLang="en-US" sz="1600" kern="100" dirty="0" smtClean="0">
                <a:solidFill>
                  <a:srgbClr val="FF0000"/>
                </a:solidFill>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③医療的</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ケア児の受入と看護師の配置</a:t>
            </a:r>
          </a:p>
          <a:p>
            <a:pPr marL="133350" indent="1524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保育園や小中学校等での</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受入</a:t>
            </a:r>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れ</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に</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あたっては、これまで</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通り主治医</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や関係者の意見</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も</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考慮しながら、教育委員会が利用の検討会を開催し、受入れの可否を判断します。</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医療的ケア</a:t>
            </a:r>
            <a:r>
              <a:rPr lang="ja-JP" altLang="en-US" sz="1400" kern="100" dirty="0" smtClean="0">
                <a:latin typeface="ＭＳ 明朝" panose="02020609040205080304" pitchFamily="17" charset="-128"/>
                <a:ea typeface="ＭＳ 明朝" panose="02020609040205080304" pitchFamily="17" charset="-128"/>
                <a:cs typeface="Times New Roman" panose="02020603050405020304" pitchFamily="18" charset="0"/>
              </a:rPr>
              <a:t>の実施</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は、主治医の指示のもと</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、看護師が行うものとします</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常時</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支援が必要な場合に</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は学校</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配置の看護師が、スポット的な支援が可能な場合</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は</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訪問</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看護</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ステーションの</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看護師がそれぞれ支援にあたるなど、医療的ケア児の</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状況</a:t>
            </a:r>
            <a:endParaRPr lang="en-US"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に</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合わせた支援体制を構築</a:t>
            </a:r>
            <a:r>
              <a:rPr lang="ja-JP" altLang="ja-JP" sz="1400" kern="100" dirty="0" smtClean="0">
                <a:latin typeface="ＭＳ 明朝" panose="02020609040205080304" pitchFamily="17" charset="-128"/>
                <a:ea typeface="ＭＳ 明朝" panose="02020609040205080304" pitchFamily="17" charset="-128"/>
                <a:cs typeface="Times New Roman" panose="02020603050405020304" pitchFamily="18" charset="0"/>
              </a:rPr>
              <a:t>します</a:t>
            </a:r>
            <a:r>
              <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rPr>
              <a:t>。</a:t>
            </a: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pic>
        <p:nvPicPr>
          <p:cNvPr id="22" name="デザイン"/>
          <p:cNvPicPr>
            <a:picLocks noChangeAspect="1"/>
          </p:cNvPicPr>
          <p:nvPr/>
        </p:nvPicPr>
        <p:blipFill rotWithShape="1">
          <a:blip r:embed="rId2" cstate="print">
            <a:extLst>
              <a:ext uri="{28A0092B-C50C-407E-A947-70E740481C1C}">
                <a14:useLocalDpi xmlns:a14="http://schemas.microsoft.com/office/drawing/2010/main" val="0"/>
              </a:ext>
            </a:extLst>
          </a:blip>
          <a:srcRect l="47463" t="51510" r="2271" b="23981"/>
          <a:stretch/>
        </p:blipFill>
        <p:spPr>
          <a:xfrm rot="10800000">
            <a:off x="6651939" y="0"/>
            <a:ext cx="3254061" cy="1123770"/>
          </a:xfrm>
          <a:prstGeom prst="rect">
            <a:avLst/>
          </a:prstGeom>
        </p:spPr>
      </p:pic>
      <p:sp>
        <p:nvSpPr>
          <p:cNvPr id="4" name="テキスト ボックス 3"/>
          <p:cNvSpPr txBox="1"/>
          <p:nvPr/>
        </p:nvSpPr>
        <p:spPr>
          <a:xfrm>
            <a:off x="9489504" y="6453336"/>
            <a:ext cx="418704" cy="369332"/>
          </a:xfrm>
          <a:prstGeom prst="rect">
            <a:avLst/>
          </a:prstGeom>
          <a:noFill/>
        </p:spPr>
        <p:txBody>
          <a:bodyPr wrap="none" rtlCol="0">
            <a:spAutoFit/>
          </a:bodyPr>
          <a:lstStyle/>
          <a:p>
            <a:r>
              <a:rPr lang="en-US" altLang="ja-JP" dirty="0"/>
              <a:t>15</a:t>
            </a:r>
            <a:endParaRPr kumimoji="1" lang="en-US" altLang="ja-JP" dirty="0" smtClean="0"/>
          </a:p>
        </p:txBody>
      </p:sp>
      <p:pic>
        <p:nvPicPr>
          <p:cNvPr id="2" name="図 1"/>
          <p:cNvPicPr>
            <a:picLocks noChangeAspect="1"/>
          </p:cNvPicPr>
          <p:nvPr/>
        </p:nvPicPr>
        <p:blipFill>
          <a:blip r:embed="rId3"/>
          <a:stretch>
            <a:fillRect/>
          </a:stretch>
        </p:blipFill>
        <p:spPr>
          <a:xfrm>
            <a:off x="8078316" y="3831358"/>
            <a:ext cx="1800200" cy="2455649"/>
          </a:xfrm>
          <a:prstGeom prst="rect">
            <a:avLst/>
          </a:prstGeom>
        </p:spPr>
      </p:pic>
    </p:spTree>
    <p:extLst>
      <p:ext uri="{BB962C8B-B14F-4D97-AF65-F5344CB8AC3E}">
        <p14:creationId xmlns:p14="http://schemas.microsoft.com/office/powerpoint/2010/main" val="74372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デザイン"/>
          <p:cNvPicPr>
            <a:picLocks noChangeAspect="1"/>
          </p:cNvPicPr>
          <p:nvPr/>
        </p:nvPicPr>
        <p:blipFill rotWithShape="1">
          <a:blip r:embed="rId2" cstate="print">
            <a:extLst>
              <a:ext uri="{28A0092B-C50C-407E-A947-70E740481C1C}">
                <a14:useLocalDpi xmlns:a14="http://schemas.microsoft.com/office/drawing/2010/main" val="0"/>
              </a:ext>
            </a:extLst>
          </a:blip>
          <a:srcRect l="47463" t="51510" r="2271" b="23981"/>
          <a:stretch/>
        </p:blipFill>
        <p:spPr>
          <a:xfrm>
            <a:off x="7257256" y="5853222"/>
            <a:ext cx="2648744" cy="914728"/>
          </a:xfrm>
          <a:prstGeom prst="rect">
            <a:avLst/>
          </a:prstGeom>
        </p:spPr>
      </p:pic>
      <p:sp>
        <p:nvSpPr>
          <p:cNvPr id="3" name="テキスト ボックス 2"/>
          <p:cNvSpPr txBox="1"/>
          <p:nvPr/>
        </p:nvSpPr>
        <p:spPr>
          <a:xfrm>
            <a:off x="344488" y="332656"/>
            <a:ext cx="9577064" cy="6755696"/>
          </a:xfrm>
          <a:prstGeom prst="rect">
            <a:avLst/>
          </a:prstGeom>
          <a:noFill/>
        </p:spPr>
        <p:txBody>
          <a:bodyPr wrap="square" rtlCol="0">
            <a:spAutoFit/>
          </a:bodyPr>
          <a:lstStyle/>
          <a:p>
            <a:pPr algn="just">
              <a:spcAft>
                <a:spcPts val="0"/>
              </a:spcAft>
            </a:pPr>
            <a:r>
              <a:rPr lang="ja-JP" altLang="ja-JP" sz="1600" u="sng" kern="100" dirty="0">
                <a:latin typeface="游明朝" panose="02020400000000000000" pitchFamily="18" charset="-128"/>
                <a:ea typeface="ＭＳ 明朝" panose="02020609040205080304" pitchFamily="17" charset="-128"/>
                <a:cs typeface="Times New Roman" panose="02020603050405020304" pitchFamily="18" charset="0"/>
              </a:rPr>
              <a:t>（２</a:t>
            </a:r>
            <a:r>
              <a:rPr lang="ja-JP" altLang="ja-JP" sz="1600" u="sng"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en-US" sz="1600" u="sng" kern="100" dirty="0" smtClean="0">
                <a:latin typeface="游明朝" panose="02020400000000000000" pitchFamily="18" charset="-128"/>
                <a:ea typeface="ＭＳ 明朝" panose="02020609040205080304" pitchFamily="17" charset="-128"/>
                <a:cs typeface="Times New Roman" panose="02020603050405020304" pitchFamily="18" charset="0"/>
              </a:rPr>
              <a:t>日常生活（</a:t>
            </a:r>
            <a:r>
              <a:rPr lang="ja-JP" altLang="ja-JP" sz="1600" u="sng" kern="100" dirty="0" smtClean="0">
                <a:latin typeface="游明朝" panose="02020400000000000000" pitchFamily="18" charset="-128"/>
                <a:ea typeface="ＭＳ 明朝" panose="02020609040205080304" pitchFamily="17" charset="-128"/>
                <a:cs typeface="Times New Roman" panose="02020603050405020304" pitchFamily="18" charset="0"/>
              </a:rPr>
              <a:t>園</a:t>
            </a:r>
            <a:r>
              <a:rPr lang="ja-JP" altLang="ja-JP" sz="1600" u="sng" kern="100" dirty="0">
                <a:latin typeface="游明朝" panose="02020400000000000000" pitchFamily="18" charset="-128"/>
                <a:ea typeface="ＭＳ 明朝" panose="02020609040205080304" pitchFamily="17" charset="-128"/>
                <a:cs typeface="Times New Roman" panose="02020603050405020304" pitchFamily="18" charset="0"/>
              </a:rPr>
              <a:t>・学校生活</a:t>
            </a:r>
            <a:r>
              <a:rPr lang="ja-JP" altLang="ja-JP" sz="1600" u="sng" kern="100" dirty="0" smtClean="0">
                <a:latin typeface="游明朝" panose="02020400000000000000" pitchFamily="18" charset="-128"/>
                <a:ea typeface="ＭＳ 明朝" panose="02020609040205080304" pitchFamily="17" charset="-128"/>
                <a:cs typeface="Times New Roman" panose="02020603050405020304" pitchFamily="18" charset="0"/>
              </a:rPr>
              <a:t>等</a:t>
            </a:r>
            <a:r>
              <a:rPr lang="ja-JP" altLang="en-US" sz="1600" u="sng"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u="sng" kern="100" dirty="0" smtClean="0">
                <a:latin typeface="游明朝" panose="02020400000000000000" pitchFamily="18" charset="-128"/>
                <a:ea typeface="ＭＳ 明朝" panose="02020609040205080304" pitchFamily="17" charset="-128"/>
                <a:cs typeface="Times New Roman" panose="02020603050405020304" pitchFamily="18" charset="0"/>
              </a:rPr>
              <a:t>に</a:t>
            </a:r>
            <a:r>
              <a:rPr lang="ja-JP" altLang="ja-JP" sz="1600" u="sng" kern="100" dirty="0">
                <a:latin typeface="游明朝" panose="02020400000000000000" pitchFamily="18" charset="-128"/>
                <a:ea typeface="ＭＳ 明朝" panose="02020609040205080304" pitchFamily="17" charset="-128"/>
                <a:cs typeface="Times New Roman" panose="02020603050405020304" pitchFamily="18" charset="0"/>
              </a:rPr>
              <a:t>おける支援強化</a:t>
            </a:r>
            <a:endParaRPr lang="ja-JP" altLang="ja-JP" sz="1200" u="sng" kern="100" dirty="0">
              <a:latin typeface="游明朝" panose="02020400000000000000" pitchFamily="18" charset="-128"/>
              <a:ea typeface="游明朝" panose="02020400000000000000" pitchFamily="18" charset="-128"/>
              <a:cs typeface="Times New Roman" panose="02020603050405020304" pitchFamily="18" charset="0"/>
            </a:endParaRPr>
          </a:p>
          <a:p>
            <a:pPr marL="304800" indent="-304800" algn="just">
              <a:spcAft>
                <a:spcPts val="0"/>
              </a:spcAft>
            </a:pPr>
            <a:r>
              <a:rPr lang="en-US" altLang="ja-JP" sz="7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en-US" altLang="ja-JP" sz="7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304800" indent="-304800" algn="just">
              <a:spcAft>
                <a:spcPts val="0"/>
              </a:spcAft>
            </a:pP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保育</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園・幼稚園・小中学校・学童クラブにおいては、平成</a:t>
            </a: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27</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年度から医療的ケア児の受入れ</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を</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304800" indent="-3048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開始し、看護師</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を学校等に配置するほか、令和元年度からは訪問看護ステーションとの連携</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事業</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304800" indent="-3048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を実施するなど支援</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の充実に努めてきました。引き続き、医療的ケア児が園や学校等で不安</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なく</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304800" indent="-304800"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生活</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できる</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環境</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を</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整備して</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いきます。　　　　　　</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また</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、将来的に、医療的ケアを自身で行えるようになりたいと考えている医療的ケア児や</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保護</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者の声もあります</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。医療的ケア児や保護者の希望を踏まえ、家庭においても成長段階に応じた</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支</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援</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を行い</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、子ども</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自身の成長につなげる取組みを進めます。</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en-US"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①保育士</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・教職員等への意識啓発、技術研修の実施</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ケアを実施する看護師への研修を引き続き実施します。</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52400" algn="just">
              <a:spcAft>
                <a:spcPts val="0"/>
              </a:spcAft>
            </a:pP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また</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、保育士や教職員および学校生活支援員等の学校関係者、学童クラブスタッフを対象に、</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医療的ケア児</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等</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コーディネーターや外部有識者等による医療的ケアに関する研修やたんの吸引などの</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実技研修を</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行い</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意識</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啓発や知識・技術の向上を図ります</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33350" indent="152400" algn="just">
              <a:spcAft>
                <a:spcPts val="0"/>
              </a:spcAft>
            </a:pPr>
            <a:endParaRPr lang="en-US" altLang="ja-JP" sz="800" kern="100" dirty="0">
              <a:latin typeface="游明朝" panose="02020400000000000000" pitchFamily="18" charset="-128"/>
              <a:ea typeface="ＭＳ 明朝" panose="02020609040205080304" pitchFamily="17" charset="-128"/>
              <a:cs typeface="Times New Roman" panose="02020603050405020304" pitchFamily="18" charset="0"/>
            </a:endParaRPr>
          </a:p>
          <a:p>
            <a:pPr marL="133350" indent="152400">
              <a:spcAft>
                <a:spcPts val="0"/>
              </a:spcAft>
            </a:pP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②</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宿泊</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学習・修学旅行へ参加する際の看護師の配置</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ケアが必要な児童生徒が宿泊学習や修学旅行へ参加する場合は、医療的ケア児の安全</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確保</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の</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ため、</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保護者</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の同行を基本としますが、保護者の同行が難しい場合に、保護者・本人の同意</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のもと</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代替</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の</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看護師</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を配置</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し、教育の機会を確保していきます</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endParaRPr lang="en-US" altLang="ja-JP" sz="800" kern="100" dirty="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③家庭</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での支援の</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強化</a:t>
            </a:r>
            <a:endPar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子ども</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、保護者の希望により、訪問看護ステーションによる家庭訪問を実施します</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家庭</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での</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医療的ケア</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を行っていくうえで、保護者の不安や家庭での子どもの様子等を</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聞き取りな</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が</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ら、</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段階的</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に、</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子ども自身</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で医療的ケアができるよう支援を実施します</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endParaRPr lang="ja-JP" altLang="ja-JP" sz="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④緊急</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対応</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医療的ケア実施中の不測の事態に備えて、緊急対応マニュアルを見直していきます。</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テキスト ボックス 4"/>
          <p:cNvSpPr txBox="1"/>
          <p:nvPr/>
        </p:nvSpPr>
        <p:spPr>
          <a:xfrm>
            <a:off x="9489504" y="6453336"/>
            <a:ext cx="418704" cy="369332"/>
          </a:xfrm>
          <a:prstGeom prst="rect">
            <a:avLst/>
          </a:prstGeom>
          <a:noFill/>
        </p:spPr>
        <p:txBody>
          <a:bodyPr wrap="none" rtlCol="0">
            <a:spAutoFit/>
          </a:bodyPr>
          <a:lstStyle/>
          <a:p>
            <a:r>
              <a:rPr lang="en-US" altLang="ja-JP" dirty="0"/>
              <a:t>16</a:t>
            </a:r>
            <a:endParaRPr kumimoji="1" lang="en-US" altLang="ja-JP" dirty="0" smtClean="0"/>
          </a:p>
        </p:txBody>
      </p:sp>
    </p:spTree>
    <p:extLst>
      <p:ext uri="{BB962C8B-B14F-4D97-AF65-F5344CB8AC3E}">
        <p14:creationId xmlns:p14="http://schemas.microsoft.com/office/powerpoint/2010/main" val="333623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デザイン"/>
          <p:cNvPicPr>
            <a:picLocks noChangeAspect="1"/>
          </p:cNvPicPr>
          <p:nvPr/>
        </p:nvPicPr>
        <p:blipFill rotWithShape="1">
          <a:blip r:embed="rId2" cstate="print">
            <a:extLst>
              <a:ext uri="{28A0092B-C50C-407E-A947-70E740481C1C}">
                <a14:useLocalDpi xmlns:a14="http://schemas.microsoft.com/office/drawing/2010/main" val="0"/>
              </a:ext>
            </a:extLst>
          </a:blip>
          <a:srcRect l="47463" t="56847" r="16242" b="23981"/>
          <a:stretch/>
        </p:blipFill>
        <p:spPr>
          <a:xfrm rot="10800000">
            <a:off x="8321824" y="36312"/>
            <a:ext cx="1584176" cy="592687"/>
          </a:xfrm>
          <a:prstGeom prst="rect">
            <a:avLst/>
          </a:prstGeom>
        </p:spPr>
      </p:pic>
      <p:sp>
        <p:nvSpPr>
          <p:cNvPr id="3" name="テキスト ボックス 2"/>
          <p:cNvSpPr txBox="1"/>
          <p:nvPr/>
        </p:nvSpPr>
        <p:spPr>
          <a:xfrm>
            <a:off x="344488" y="332656"/>
            <a:ext cx="9649072" cy="6886501"/>
          </a:xfrm>
          <a:prstGeom prst="rect">
            <a:avLst/>
          </a:prstGeom>
          <a:noFill/>
        </p:spPr>
        <p:txBody>
          <a:bodyPr wrap="square" rtlCol="0">
            <a:spAutoFit/>
          </a:bodyPr>
          <a:lstStyle/>
          <a:p>
            <a:pPr algn="just">
              <a:spcAft>
                <a:spcPts val="0"/>
              </a:spcAft>
            </a:pPr>
            <a:r>
              <a:rPr lang="ja-JP" altLang="en-US" sz="1600" u="sng"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600" u="sng" kern="100" dirty="0">
                <a:latin typeface="游明朝" panose="02020400000000000000" pitchFamily="18" charset="-128"/>
                <a:ea typeface="ＭＳ 明朝" panose="02020609040205080304" pitchFamily="17" charset="-128"/>
                <a:cs typeface="Times New Roman" panose="02020603050405020304" pitchFamily="18" charset="0"/>
              </a:rPr>
              <a:t>３）</a:t>
            </a:r>
            <a:r>
              <a:rPr lang="ja-JP" altLang="ja-JP" sz="1600" u="sng" kern="100" dirty="0">
                <a:latin typeface="ＭＳ 明朝" panose="02020609040205080304" pitchFamily="17" charset="-128"/>
                <a:ea typeface="ＭＳ 明朝" panose="02020609040205080304" pitchFamily="17" charset="-128"/>
                <a:cs typeface="Times New Roman" panose="02020603050405020304" pitchFamily="18" charset="0"/>
              </a:rPr>
              <a:t>園・学校等に対する支援強化</a:t>
            </a:r>
            <a:endParaRPr lang="ja-JP" altLang="ja-JP" sz="700" u="sng"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7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7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33350" indent="152400" algn="just">
              <a:spcAft>
                <a:spcPts val="0"/>
              </a:spcAft>
            </a:pP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医療的</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ケア児が安心して、学校・保育園・幼稚園・学童クラブに通い続けられる環境を整備</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して</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33350" indent="152400" algn="just">
              <a:spcAft>
                <a:spcPts val="0"/>
              </a:spcAft>
            </a:pP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600" kern="100" dirty="0" smtClean="0">
                <a:latin typeface="ＭＳ 明朝" panose="02020609040205080304" pitchFamily="17" charset="-128"/>
                <a:ea typeface="ＭＳ 明朝" panose="02020609040205080304" pitchFamily="17" charset="-128"/>
                <a:cs typeface="Times New Roman" panose="02020603050405020304" pitchFamily="18" charset="0"/>
              </a:rPr>
              <a:t>いきます</a:t>
            </a:r>
            <a:r>
              <a:rPr lang="ja-JP" altLang="ja-JP" sz="1600" kern="100" dirty="0">
                <a:latin typeface="ＭＳ 明朝" panose="02020609040205080304" pitchFamily="17" charset="-128"/>
                <a:ea typeface="ＭＳ 明朝" panose="02020609040205080304" pitchFamily="17" charset="-128"/>
                <a:cs typeface="Times New Roman" panose="02020603050405020304" pitchFamily="18" charset="0"/>
              </a:rPr>
              <a:t>。</a:t>
            </a:r>
          </a:p>
          <a:p>
            <a:pPr indent="152400"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133350" algn="just">
              <a:spcAft>
                <a:spcPts val="0"/>
              </a:spcAft>
            </a:pP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①医療的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ケアを実施するための環境整備</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ケア児の受入施設において、備品等の充実を図り、プライバシー保護や温度・湿度等を</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考慮した</a:t>
            </a:r>
            <a:endPar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lgn="just">
              <a:spcAft>
                <a:spcPts val="0"/>
              </a:spcAft>
            </a:pP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4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ケアが実施できる環境を整備していきます。</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16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marL="381000" indent="-381000" algn="just">
              <a:spcAft>
                <a:spcPts val="0"/>
              </a:spcAft>
            </a:pPr>
            <a:r>
              <a:rPr lang="ja-JP" altLang="ja-JP" sz="1600" u="sng" kern="100" dirty="0">
                <a:latin typeface="游明朝" panose="02020400000000000000" pitchFamily="18" charset="-128"/>
                <a:ea typeface="ＭＳ 明朝" panose="02020609040205080304" pitchFamily="17" charset="-128"/>
                <a:cs typeface="Times New Roman" panose="02020603050405020304" pitchFamily="18" charset="0"/>
              </a:rPr>
              <a:t>（４）関係機関との連携強化</a:t>
            </a:r>
            <a:endParaRPr lang="ja-JP" altLang="ja-JP" sz="700" u="sng"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700" kern="100" dirty="0">
                <a:latin typeface="ＭＳ 明朝" panose="02020609040205080304" pitchFamily="17" charset="-128"/>
                <a:ea typeface="游明朝" panose="02020400000000000000" pitchFamily="18" charset="-128"/>
                <a:cs typeface="Times New Roman" panose="02020603050405020304" pitchFamily="18" charset="0"/>
              </a:rPr>
              <a:t> </a:t>
            </a:r>
            <a:endParaRPr lang="ja-JP" altLang="ja-JP" sz="7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医療的ケア児は状況や成長過程において福祉、保健、教育・子育てなど様々な分野が関わり</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を</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持っています。各分野</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との連携強化のもと</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園・学校等に在籍する前後の情報共有、</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医療的ケア</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児</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支援の方向性や具体的な</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取組</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の</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検討</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な</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ど</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、状況や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成長段階に</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合わせた</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切れ目ない</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支援</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を実施</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し</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ます。</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en-US" sz="1600" dirty="0">
                <a:latin typeface="ＭＳ 明朝" panose="02020609040205080304" pitchFamily="17" charset="-128"/>
                <a:ea typeface="ＭＳ 明朝" panose="02020609040205080304" pitchFamily="17" charset="-128"/>
              </a:rPr>
              <a:t> </a:t>
            </a:r>
            <a:r>
              <a:rPr lang="ja-JP" altLang="en-US" sz="1600" dirty="0" smtClean="0">
                <a:latin typeface="ＭＳ 明朝" panose="02020609040205080304" pitchFamily="17" charset="-128"/>
                <a:ea typeface="ＭＳ 明朝" panose="02020609040205080304" pitchFamily="17" charset="-128"/>
              </a:rPr>
              <a:t> ①医療的</a:t>
            </a:r>
            <a:r>
              <a:rPr lang="ja-JP" altLang="en-US" sz="1600" dirty="0">
                <a:latin typeface="ＭＳ 明朝" panose="02020609040205080304" pitchFamily="17" charset="-128"/>
                <a:ea typeface="ＭＳ 明朝" panose="02020609040205080304" pitchFamily="17" charset="-128"/>
              </a:rPr>
              <a:t>ケア児等支援連携会議（仮称）教育・子育て部会 の設置</a:t>
            </a:r>
          </a:p>
          <a:p>
            <a:r>
              <a:rPr lang="ja-JP" altLang="en-US" sz="1600" dirty="0">
                <a:latin typeface="ＭＳ 明朝" panose="02020609040205080304" pitchFamily="17" charset="-128"/>
                <a:ea typeface="ＭＳ 明朝" panose="02020609040205080304" pitchFamily="17" charset="-128"/>
              </a:rPr>
              <a:t>　  </a:t>
            </a:r>
            <a:r>
              <a:rPr lang="ja-JP" altLang="en-US" sz="1400" dirty="0">
                <a:latin typeface="ＭＳ 明朝" panose="02020609040205080304" pitchFamily="17" charset="-128"/>
                <a:ea typeface="ＭＳ 明朝" panose="02020609040205080304" pitchFamily="17" charset="-128"/>
              </a:rPr>
              <a:t>医療的ケア児の支援検討や情報共有の場として、「練馬区医療的ケア児等支援連携会議（</a:t>
            </a: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a:t>
            </a:r>
            <a:r>
              <a:rPr lang="ja-JP" altLang="en-US" sz="1400" dirty="0" smtClean="0">
                <a:latin typeface="ＭＳ 明朝" panose="02020609040205080304" pitchFamily="17" charset="-128"/>
                <a:ea typeface="ＭＳ 明朝" panose="02020609040205080304" pitchFamily="17" charset="-128"/>
              </a:rPr>
              <a:t>を設置して</a:t>
            </a:r>
            <a:endParaRPr lang="en-US" altLang="ja-JP" sz="1400" dirty="0" smtClean="0">
              <a:latin typeface="ＭＳ 明朝" panose="02020609040205080304" pitchFamily="17" charset="-128"/>
              <a:ea typeface="ＭＳ 明朝" panose="02020609040205080304" pitchFamily="17" charset="-128"/>
            </a:endParaRPr>
          </a:p>
          <a:p>
            <a:r>
              <a:rPr lang="en-US" altLang="ja-JP" sz="1400" dirty="0">
                <a:latin typeface="ＭＳ 明朝" panose="02020609040205080304" pitchFamily="17" charset="-128"/>
                <a:ea typeface="ＭＳ 明朝" panose="02020609040205080304" pitchFamily="17" charset="-128"/>
              </a:rPr>
              <a:t> </a:t>
            </a:r>
            <a:r>
              <a:rPr lang="en-US" altLang="ja-JP" sz="1400" dirty="0" smtClean="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います</a:t>
            </a:r>
            <a:r>
              <a:rPr lang="ja-JP" altLang="en-US" sz="1400" dirty="0">
                <a:latin typeface="ＭＳ 明朝" panose="02020609040205080304" pitchFamily="17" charset="-128"/>
                <a:ea typeface="ＭＳ 明朝" panose="02020609040205080304" pitchFamily="17" charset="-128"/>
              </a:rPr>
              <a:t>が</a:t>
            </a:r>
            <a:r>
              <a:rPr lang="ja-JP" altLang="en-US" sz="1400" dirty="0" smtClean="0">
                <a:latin typeface="ＭＳ 明朝" panose="02020609040205080304" pitchFamily="17" charset="-128"/>
                <a:ea typeface="ＭＳ 明朝" panose="02020609040205080304" pitchFamily="17" charset="-128"/>
              </a:rPr>
              <a:t>、園・学校等に</a:t>
            </a:r>
            <a:r>
              <a:rPr lang="ja-JP" altLang="en-US" sz="1400" dirty="0">
                <a:latin typeface="ＭＳ 明朝" panose="02020609040205080304" pitchFamily="17" charset="-128"/>
                <a:ea typeface="ＭＳ 明朝" panose="02020609040205080304" pitchFamily="17" charset="-128"/>
              </a:rPr>
              <a:t>おける医療的ケア児への支援の</a:t>
            </a:r>
            <a:r>
              <a:rPr lang="ja-JP" altLang="en-US" sz="1400" dirty="0" smtClean="0">
                <a:latin typeface="ＭＳ 明朝" panose="02020609040205080304" pitchFamily="17" charset="-128"/>
                <a:ea typeface="ＭＳ 明朝" panose="02020609040205080304" pitchFamily="17" charset="-128"/>
              </a:rPr>
              <a:t>方向性、</a:t>
            </a:r>
            <a:r>
              <a:rPr lang="ja-JP" altLang="en-US" sz="1400" dirty="0">
                <a:latin typeface="ＭＳ 明朝" panose="02020609040205080304" pitchFamily="17" charset="-128"/>
                <a:ea typeface="ＭＳ 明朝" panose="02020609040205080304" pitchFamily="17" charset="-128"/>
              </a:rPr>
              <a:t>具体的</a:t>
            </a:r>
            <a:r>
              <a:rPr lang="ja-JP" altLang="en-US" sz="1400" dirty="0" smtClean="0">
                <a:latin typeface="ＭＳ 明朝" panose="02020609040205080304" pitchFamily="17" charset="-128"/>
                <a:ea typeface="ＭＳ 明朝" panose="02020609040205080304" pitchFamily="17" charset="-128"/>
              </a:rPr>
              <a:t>な取組</a:t>
            </a:r>
            <a:r>
              <a:rPr lang="ja-JP" altLang="en-US" sz="1400" dirty="0">
                <a:latin typeface="ＭＳ 明朝" panose="02020609040205080304" pitchFamily="17" charset="-128"/>
                <a:ea typeface="ＭＳ 明朝" panose="02020609040205080304" pitchFamily="17" charset="-128"/>
              </a:rPr>
              <a:t>を検討・</a:t>
            </a:r>
            <a:r>
              <a:rPr lang="ja-JP" altLang="en-US" sz="1400" dirty="0" smtClean="0">
                <a:latin typeface="ＭＳ 明朝" panose="02020609040205080304" pitchFamily="17" charset="-128"/>
                <a:ea typeface="ＭＳ 明朝" panose="02020609040205080304" pitchFamily="17" charset="-128"/>
              </a:rPr>
              <a:t>協議する</a:t>
            </a:r>
            <a:r>
              <a:rPr lang="ja-JP" altLang="en-US" sz="1400" dirty="0">
                <a:latin typeface="ＭＳ 明朝" panose="02020609040205080304" pitchFamily="17" charset="-128"/>
                <a:ea typeface="ＭＳ 明朝" panose="02020609040205080304" pitchFamily="17" charset="-128"/>
              </a:rPr>
              <a:t>ため、既存</a:t>
            </a:r>
            <a:r>
              <a:rPr lang="ja-JP" altLang="en-US" sz="1400" dirty="0" smtClean="0">
                <a:latin typeface="ＭＳ 明朝" panose="02020609040205080304" pitchFamily="17" charset="-128"/>
                <a:ea typeface="ＭＳ 明朝" panose="02020609040205080304" pitchFamily="17" charset="-128"/>
              </a:rPr>
              <a:t>の</a:t>
            </a:r>
            <a:endParaRPr lang="en-US" altLang="ja-JP" sz="1400" dirty="0" smtClean="0">
              <a:latin typeface="ＭＳ 明朝" panose="02020609040205080304" pitchFamily="17" charset="-128"/>
              <a:ea typeface="ＭＳ 明朝" panose="02020609040205080304" pitchFamily="17" charset="-128"/>
            </a:endParaRPr>
          </a:p>
          <a:p>
            <a:r>
              <a:rPr lang="en-US" altLang="ja-JP" sz="1400" dirty="0">
                <a:latin typeface="ＭＳ 明朝" panose="02020609040205080304" pitchFamily="17" charset="-128"/>
                <a:ea typeface="ＭＳ 明朝" panose="02020609040205080304" pitchFamily="17" charset="-128"/>
              </a:rPr>
              <a:t> </a:t>
            </a:r>
            <a:r>
              <a:rPr lang="en-US" altLang="ja-JP" sz="1400" dirty="0" smtClean="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支援</a:t>
            </a:r>
            <a:r>
              <a:rPr lang="ja-JP" altLang="en-US" sz="1400" dirty="0">
                <a:latin typeface="ＭＳ 明朝" panose="02020609040205080304" pitchFamily="17" charset="-128"/>
                <a:ea typeface="ＭＳ 明朝" panose="02020609040205080304" pitchFamily="17" charset="-128"/>
              </a:rPr>
              <a:t>連携会議に（仮称）教育・子育て部会を</a:t>
            </a:r>
            <a:r>
              <a:rPr lang="ja-JP" altLang="en-US" sz="1400" dirty="0" smtClean="0">
                <a:latin typeface="ＭＳ 明朝" panose="02020609040205080304" pitchFamily="17" charset="-128"/>
                <a:ea typeface="ＭＳ 明朝" panose="02020609040205080304" pitchFamily="17" charset="-128"/>
              </a:rPr>
              <a:t>設置します</a:t>
            </a:r>
            <a:r>
              <a:rPr lang="ja-JP" altLang="en-US" sz="1400" dirty="0">
                <a:latin typeface="ＭＳ 明朝" panose="02020609040205080304" pitchFamily="17" charset="-128"/>
                <a:ea typeface="ＭＳ 明朝" panose="02020609040205080304" pitchFamily="17" charset="-128"/>
              </a:rPr>
              <a:t>。</a:t>
            </a:r>
          </a:p>
          <a:p>
            <a:r>
              <a:rPr lang="ja-JP" altLang="en-US" sz="1600" dirty="0">
                <a:latin typeface="ＭＳ 明朝" panose="02020609040205080304" pitchFamily="17" charset="-128"/>
                <a:ea typeface="ＭＳ 明朝" panose="02020609040205080304" pitchFamily="17" charset="-128"/>
              </a:rPr>
              <a:t>　  </a:t>
            </a:r>
            <a:r>
              <a:rPr lang="ja-JP" altLang="en-US" sz="1600" dirty="0" smtClean="0">
                <a:latin typeface="ＭＳ 明朝" panose="02020609040205080304" pitchFamily="17" charset="-128"/>
                <a:ea typeface="ＭＳ 明朝" panose="02020609040205080304" pitchFamily="17" charset="-128"/>
              </a:rPr>
              <a:t>　　</a:t>
            </a:r>
            <a:r>
              <a:rPr lang="en-US" altLang="ja-JP" sz="1050" dirty="0" smtClean="0">
                <a:latin typeface="ＭＳ 明朝" panose="02020609040205080304" pitchFamily="17" charset="-128"/>
                <a:ea typeface="ＭＳ 明朝" panose="02020609040205080304" pitchFamily="17" charset="-128"/>
              </a:rPr>
              <a:t>※</a:t>
            </a:r>
            <a:r>
              <a:rPr lang="ja-JP" altLang="en-US" sz="1050" dirty="0">
                <a:latin typeface="ＭＳ 明朝" panose="02020609040205080304" pitchFamily="17" charset="-128"/>
                <a:ea typeface="ＭＳ 明朝" panose="02020609040205080304" pitchFamily="17" charset="-128"/>
              </a:rPr>
              <a:t>練馬区医療的ケア児等支援連携会議</a:t>
            </a:r>
          </a:p>
          <a:p>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　　　　</a:t>
            </a:r>
            <a:r>
              <a:rPr lang="ja-JP" altLang="en-US" sz="1050" dirty="0">
                <a:latin typeface="ＭＳ 明朝" panose="02020609040205080304" pitchFamily="17" charset="-128"/>
                <a:ea typeface="ＭＳ 明朝" panose="02020609040205080304" pitchFamily="17" charset="-128"/>
              </a:rPr>
              <a:t>福祉、保健、教育・</a:t>
            </a:r>
            <a:r>
              <a:rPr lang="ja-JP" altLang="en-US" sz="1050" dirty="0" smtClean="0">
                <a:latin typeface="ＭＳ 明朝" panose="02020609040205080304" pitchFamily="17" charset="-128"/>
                <a:ea typeface="ＭＳ 明朝" panose="02020609040205080304" pitchFamily="17" charset="-128"/>
              </a:rPr>
              <a:t>子育て分野</a:t>
            </a:r>
            <a:r>
              <a:rPr lang="ja-JP" altLang="en-US" sz="1050" dirty="0">
                <a:latin typeface="ＭＳ 明朝" panose="02020609040205080304" pitchFamily="17" charset="-128"/>
                <a:ea typeface="ＭＳ 明朝" panose="02020609040205080304" pitchFamily="17" charset="-128"/>
              </a:rPr>
              <a:t>の関係職員および医師、当事者家族を構成員と</a:t>
            </a:r>
            <a:r>
              <a:rPr lang="ja-JP" altLang="en-US" sz="1050" dirty="0" smtClean="0">
                <a:latin typeface="ＭＳ 明朝" panose="02020609040205080304" pitchFamily="17" charset="-128"/>
                <a:ea typeface="ＭＳ 明朝" panose="02020609040205080304" pitchFamily="17" charset="-128"/>
              </a:rPr>
              <a:t>して</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a:latin typeface="ＭＳ 明朝" panose="02020609040205080304" pitchFamily="17" charset="-128"/>
                <a:ea typeface="ＭＳ 明朝" panose="02020609040205080304" pitchFamily="17" charset="-128"/>
              </a:rPr>
              <a:t> </a:t>
            </a:r>
            <a:r>
              <a:rPr lang="en-US" altLang="ja-JP" sz="1050" dirty="0" smtClean="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医療</a:t>
            </a:r>
            <a:r>
              <a:rPr lang="ja-JP" altLang="en-US" sz="1050" dirty="0">
                <a:latin typeface="ＭＳ 明朝" panose="02020609040205080304" pitchFamily="17" charset="-128"/>
                <a:ea typeface="ＭＳ 明朝" panose="02020609040205080304" pitchFamily="17" charset="-128"/>
              </a:rPr>
              <a:t>を要する状態にある障害児および重度心身障害児等に対する必要な支援</a:t>
            </a:r>
            <a:r>
              <a:rPr lang="ja-JP" altLang="en-US" sz="1050" dirty="0" smtClean="0">
                <a:latin typeface="ＭＳ 明朝" panose="02020609040205080304" pitchFamily="17" charset="-128"/>
                <a:ea typeface="ＭＳ 明朝" panose="02020609040205080304" pitchFamily="17" charset="-128"/>
              </a:rPr>
              <a:t>を検討する場。</a:t>
            </a:r>
            <a:endParaRPr lang="en-US" altLang="ja-JP" sz="1050" dirty="0" smtClean="0">
              <a:latin typeface="ＭＳ 明朝" panose="02020609040205080304" pitchFamily="17" charset="-128"/>
              <a:ea typeface="ＭＳ 明朝" panose="02020609040205080304" pitchFamily="17" charset="-128"/>
            </a:endParaRPr>
          </a:p>
          <a:p>
            <a:r>
              <a:rPr lang="ja-JP" altLang="en-US" sz="800" kern="100" dirty="0" smtClean="0">
                <a:latin typeface="游明朝" panose="02020400000000000000" pitchFamily="18" charset="-128"/>
                <a:ea typeface="ＭＳ 明朝" panose="02020609040205080304" pitchFamily="17" charset="-128"/>
                <a:cs typeface="Times New Roman" panose="02020603050405020304" pitchFamily="18" charset="0"/>
              </a:rPr>
              <a:t>   </a:t>
            </a:r>
            <a:endParaRPr lang="en-US" altLang="ja-JP" sz="8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endParaRPr lang="en-US" altLang="ja-JP" sz="1400" dirty="0">
              <a:latin typeface="ＭＳ 明朝" panose="02020609040205080304" pitchFamily="17" charset="-128"/>
              <a:ea typeface="ＭＳ 明朝" panose="02020609040205080304" pitchFamily="17" charset="-128"/>
            </a:endParaRPr>
          </a:p>
        </p:txBody>
      </p:sp>
      <p:sp>
        <p:nvSpPr>
          <p:cNvPr id="5" name="テキスト ボックス 4"/>
          <p:cNvSpPr txBox="1"/>
          <p:nvPr/>
        </p:nvSpPr>
        <p:spPr>
          <a:xfrm>
            <a:off x="9489504" y="6453336"/>
            <a:ext cx="418704" cy="369332"/>
          </a:xfrm>
          <a:prstGeom prst="rect">
            <a:avLst/>
          </a:prstGeom>
          <a:noFill/>
        </p:spPr>
        <p:txBody>
          <a:bodyPr wrap="none" rtlCol="0">
            <a:spAutoFit/>
          </a:bodyPr>
          <a:lstStyle/>
          <a:p>
            <a:r>
              <a:rPr lang="en-US" altLang="ja-JP" dirty="0"/>
              <a:t>17</a:t>
            </a:r>
            <a:endParaRPr kumimoji="1" lang="en-US" altLang="ja-JP" dirty="0" smtClean="0"/>
          </a:p>
        </p:txBody>
      </p:sp>
    </p:spTree>
    <p:extLst>
      <p:ext uri="{BB962C8B-B14F-4D97-AF65-F5344CB8AC3E}">
        <p14:creationId xmlns:p14="http://schemas.microsoft.com/office/powerpoint/2010/main" val="2920459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0168" y="24867"/>
            <a:ext cx="8915400" cy="1143000"/>
          </a:xfrm>
        </p:spPr>
        <p:txBody>
          <a:bodyPr>
            <a:normAutofit/>
          </a:bodyPr>
          <a:lstStyle/>
          <a:p>
            <a:pPr algn="l"/>
            <a:r>
              <a:rPr lang="ja-JP" altLang="en-US" sz="3600" dirty="0"/>
              <a:t>目次</a:t>
            </a:r>
          </a:p>
        </p:txBody>
      </p:sp>
      <p:pic>
        <p:nvPicPr>
          <p:cNvPr id="4" name="デザイン"/>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72480" y="404664"/>
            <a:ext cx="6464300" cy="4525963"/>
          </a:xfrm>
        </p:spPr>
      </p:pic>
      <p:sp>
        <p:nvSpPr>
          <p:cNvPr id="3" name="テキスト ボックス 2"/>
          <p:cNvSpPr txBox="1"/>
          <p:nvPr/>
        </p:nvSpPr>
        <p:spPr>
          <a:xfrm>
            <a:off x="550584" y="1175674"/>
            <a:ext cx="9082936" cy="6186309"/>
          </a:xfrm>
          <a:prstGeom prst="rect">
            <a:avLst/>
          </a:prstGeom>
          <a:noFill/>
        </p:spPr>
        <p:txBody>
          <a:bodyPr wrap="none" rtlCol="0">
            <a:spAutoFit/>
          </a:bodyPr>
          <a:lstStyle/>
          <a:p>
            <a:r>
              <a:rPr lang="ja-JP" altLang="en-US" dirty="0"/>
              <a:t>１　支援方針策定の</a:t>
            </a:r>
            <a:r>
              <a:rPr lang="ja-JP" altLang="en-US" dirty="0" smtClean="0"/>
              <a:t>趣旨　　　・・・・・・・・・・・・・・・・・・・・・・・・・・・・・・・・・・・・・・・</a:t>
            </a:r>
            <a:r>
              <a:rPr lang="ja-JP" altLang="en-US" dirty="0"/>
              <a:t>・・・・・・・・　</a:t>
            </a:r>
            <a:r>
              <a:rPr lang="ja-JP" altLang="en-US" dirty="0" smtClean="0"/>
              <a:t>　１</a:t>
            </a:r>
            <a:endParaRPr lang="ja-JP" altLang="en-US" dirty="0"/>
          </a:p>
          <a:p>
            <a:r>
              <a:rPr lang="ja-JP" altLang="en-US" dirty="0" smtClean="0"/>
              <a:t>２</a:t>
            </a:r>
            <a:r>
              <a:rPr lang="ja-JP" altLang="en-US" dirty="0"/>
              <a:t>　本方針の</a:t>
            </a:r>
            <a:r>
              <a:rPr lang="ja-JP" altLang="en-US" dirty="0" smtClean="0"/>
              <a:t>位置づけ　　　　  ・</a:t>
            </a:r>
            <a:r>
              <a:rPr lang="ja-JP" altLang="en-US" dirty="0"/>
              <a:t>・・・・・・・・・・・・・・・・・・・・・・・・・・・・・・・・・・・・</a:t>
            </a:r>
            <a:r>
              <a:rPr lang="ja-JP" altLang="en-US" dirty="0" smtClean="0"/>
              <a:t>・・</a:t>
            </a:r>
            <a:r>
              <a:rPr lang="ja-JP" altLang="en-US" dirty="0"/>
              <a:t>・・・・・・・・　</a:t>
            </a:r>
            <a:r>
              <a:rPr lang="ja-JP" altLang="en-US" dirty="0" smtClean="0"/>
              <a:t>　３</a:t>
            </a:r>
            <a:endParaRPr lang="ja-JP" altLang="en-US" dirty="0"/>
          </a:p>
          <a:p>
            <a:r>
              <a:rPr lang="ja-JP" altLang="en-US" dirty="0"/>
              <a:t> </a:t>
            </a:r>
          </a:p>
          <a:p>
            <a:r>
              <a:rPr lang="ja-JP" altLang="en-US" dirty="0"/>
              <a:t>　</a:t>
            </a:r>
            <a:r>
              <a:rPr lang="en-US" altLang="ja-JP" dirty="0"/>
              <a:t>Ⅰ</a:t>
            </a:r>
            <a:r>
              <a:rPr lang="ja-JP" altLang="en-US" dirty="0"/>
              <a:t>　医療的ケア児の状況と区の支援</a:t>
            </a:r>
          </a:p>
          <a:p>
            <a:r>
              <a:rPr lang="ja-JP" altLang="en-US" dirty="0"/>
              <a:t>　　１　医療的ケア児の</a:t>
            </a:r>
            <a:r>
              <a:rPr lang="ja-JP" altLang="en-US" dirty="0" smtClean="0"/>
              <a:t>現状                 ・</a:t>
            </a:r>
            <a:r>
              <a:rPr lang="ja-JP" altLang="en-US" dirty="0"/>
              <a:t>・・・・・・・・・・・・・・・・・・・・・・・・・・・・・・・・・・・・・・・・　</a:t>
            </a:r>
            <a:r>
              <a:rPr lang="ja-JP" altLang="en-US" dirty="0" smtClean="0"/>
              <a:t>　４</a:t>
            </a:r>
            <a:endParaRPr lang="ja-JP" altLang="en-US" dirty="0"/>
          </a:p>
          <a:p>
            <a:r>
              <a:rPr lang="ja-JP" altLang="en-US" dirty="0"/>
              <a:t>　　２　医療的ケア児の状況と区の関わり　</a:t>
            </a:r>
            <a:r>
              <a:rPr lang="ja-JP" altLang="en-US" dirty="0" smtClean="0"/>
              <a:t>   </a:t>
            </a:r>
            <a:r>
              <a:rPr lang="ja-JP" altLang="en-US" dirty="0"/>
              <a:t>・・・・・・・・・・・・・・・・・・・</a:t>
            </a:r>
            <a:r>
              <a:rPr lang="ja-JP" altLang="en-US" dirty="0" smtClean="0"/>
              <a:t>・・・・・・・・</a:t>
            </a:r>
            <a:r>
              <a:rPr lang="ja-JP" altLang="en-US" dirty="0"/>
              <a:t>・・・・・・・・　</a:t>
            </a:r>
            <a:r>
              <a:rPr lang="ja-JP" altLang="en-US" dirty="0" smtClean="0"/>
              <a:t>　５</a:t>
            </a:r>
            <a:r>
              <a:rPr lang="ja-JP" altLang="en-US" dirty="0"/>
              <a:t>　</a:t>
            </a:r>
          </a:p>
          <a:p>
            <a:r>
              <a:rPr lang="ja-JP" altLang="en-US" dirty="0"/>
              <a:t>　　３　教育・子育て分野における</a:t>
            </a:r>
            <a:r>
              <a:rPr lang="ja-JP" altLang="en-US" dirty="0" smtClean="0"/>
              <a:t>取組　　　　・</a:t>
            </a:r>
            <a:r>
              <a:rPr lang="ja-JP" altLang="en-US" dirty="0"/>
              <a:t>・・・・・・・・・・・・・・・・・・・・・・・・・・・・・・・・・・　</a:t>
            </a:r>
            <a:r>
              <a:rPr lang="ja-JP" altLang="en-US" dirty="0" smtClean="0"/>
              <a:t>　８</a:t>
            </a:r>
            <a:r>
              <a:rPr lang="ja-JP" altLang="en-US" dirty="0"/>
              <a:t>　</a:t>
            </a:r>
          </a:p>
          <a:p>
            <a:r>
              <a:rPr lang="ja-JP" altLang="en-US" dirty="0"/>
              <a:t>　　（１）これまでの教育委員会の取組</a:t>
            </a:r>
          </a:p>
          <a:p>
            <a:r>
              <a:rPr lang="ja-JP" altLang="en-US" dirty="0"/>
              <a:t>　　（２）区立小中学校・保育園・幼稚園・学童クラブにおける受入れ状況</a:t>
            </a:r>
          </a:p>
          <a:p>
            <a:r>
              <a:rPr lang="ja-JP" altLang="en-US" dirty="0"/>
              <a:t>　　（３）区立小中学校・保育園・幼稚園・学童クラブにおける支援の状況</a:t>
            </a:r>
          </a:p>
          <a:p>
            <a:r>
              <a:rPr lang="ja-JP" altLang="en-US" dirty="0"/>
              <a:t>　　４　支援拡充に向けた今後の課題　　　　・・・・・・・・・・・・・・・・・・・・・・・・・・・・・・・・・・・　</a:t>
            </a:r>
            <a:r>
              <a:rPr lang="ja-JP" altLang="en-US" dirty="0" smtClean="0"/>
              <a:t>　</a:t>
            </a:r>
            <a:r>
              <a:rPr lang="en-US" altLang="ja-JP" dirty="0" smtClean="0"/>
              <a:t>12</a:t>
            </a:r>
            <a:endParaRPr lang="ja-JP" altLang="en-US" dirty="0"/>
          </a:p>
          <a:p>
            <a:r>
              <a:rPr lang="ja-JP" altLang="en-US" dirty="0"/>
              <a:t> </a:t>
            </a:r>
          </a:p>
          <a:p>
            <a:r>
              <a:rPr lang="ja-JP" altLang="en-US" dirty="0"/>
              <a:t>　</a:t>
            </a:r>
            <a:r>
              <a:rPr lang="en-US" altLang="ja-JP" dirty="0"/>
              <a:t>Ⅱ</a:t>
            </a:r>
            <a:r>
              <a:rPr lang="ja-JP" altLang="en-US" dirty="0"/>
              <a:t>　練馬区　保育園・幼稚園・小中学校・学童クラブにおける医療的ケア児への支援方針 </a:t>
            </a:r>
          </a:p>
          <a:p>
            <a:r>
              <a:rPr lang="ja-JP" altLang="en-US" dirty="0"/>
              <a:t>　　 </a:t>
            </a:r>
            <a:r>
              <a:rPr lang="ja-JP" altLang="en-US" dirty="0" smtClean="0"/>
              <a:t>１</a:t>
            </a:r>
            <a:r>
              <a:rPr lang="ja-JP" altLang="en-US" dirty="0"/>
              <a:t>　今後の支援の方向性　　　・・・・・・・・・・・・・・・・・・・・・・・・・・・</a:t>
            </a:r>
            <a:r>
              <a:rPr lang="ja-JP" altLang="en-US" dirty="0" smtClean="0"/>
              <a:t>・</a:t>
            </a:r>
            <a:r>
              <a:rPr lang="ja-JP" altLang="en-US" dirty="0"/>
              <a:t> ・・・・・</a:t>
            </a:r>
            <a:r>
              <a:rPr lang="ja-JP" altLang="en-US" dirty="0" smtClean="0"/>
              <a:t>・</a:t>
            </a:r>
            <a:r>
              <a:rPr lang="ja-JP" altLang="en-US" dirty="0"/>
              <a:t> ・・・・・・・・</a:t>
            </a:r>
            <a:r>
              <a:rPr lang="ja-JP" altLang="en-US" dirty="0" smtClean="0"/>
              <a:t>・  　</a:t>
            </a:r>
            <a:r>
              <a:rPr lang="en-US" altLang="ja-JP" dirty="0" smtClean="0"/>
              <a:t>14</a:t>
            </a:r>
            <a:endParaRPr lang="ja-JP" altLang="en-US" dirty="0"/>
          </a:p>
          <a:p>
            <a:r>
              <a:rPr lang="ja-JP" altLang="en-US" dirty="0"/>
              <a:t>　　</a:t>
            </a:r>
            <a:r>
              <a:rPr lang="ja-JP" altLang="en-US" dirty="0" smtClean="0"/>
              <a:t> ２</a:t>
            </a:r>
            <a:r>
              <a:rPr lang="ja-JP" altLang="en-US" dirty="0"/>
              <a:t>　</a:t>
            </a:r>
            <a:r>
              <a:rPr lang="ja-JP" altLang="en-US" dirty="0" smtClean="0"/>
              <a:t>支援</a:t>
            </a:r>
            <a:r>
              <a:rPr lang="ja-JP" altLang="en-US" dirty="0"/>
              <a:t>方針における取組</a:t>
            </a:r>
            <a:r>
              <a:rPr lang="ja-JP" altLang="en-US" dirty="0" smtClean="0"/>
              <a:t>強化</a:t>
            </a:r>
            <a:r>
              <a:rPr lang="ja-JP" altLang="en-US" dirty="0"/>
              <a:t>策　</a:t>
            </a:r>
            <a:r>
              <a:rPr lang="ja-JP" altLang="en-US" dirty="0" smtClean="0"/>
              <a:t> 　  ・</a:t>
            </a:r>
            <a:r>
              <a:rPr lang="ja-JP" altLang="en-US" dirty="0"/>
              <a:t>・・・・・・・・・・・・・・・・・・・・・・・・・・・・・・</a:t>
            </a:r>
            <a:r>
              <a:rPr lang="ja-JP" altLang="en-US" dirty="0" smtClean="0"/>
              <a:t>・・</a:t>
            </a:r>
            <a:r>
              <a:rPr lang="ja-JP" altLang="en-US" dirty="0"/>
              <a:t>・ ・・  　</a:t>
            </a:r>
            <a:r>
              <a:rPr lang="en-US" altLang="ja-JP" dirty="0" smtClean="0"/>
              <a:t>15</a:t>
            </a:r>
            <a:endParaRPr lang="ja-JP" altLang="en-US" dirty="0"/>
          </a:p>
          <a:p>
            <a:r>
              <a:rPr lang="ja-JP" altLang="en-US" dirty="0"/>
              <a:t>　</a:t>
            </a:r>
            <a:r>
              <a:rPr lang="ja-JP" altLang="en-US" dirty="0" smtClean="0"/>
              <a:t> </a:t>
            </a:r>
            <a:r>
              <a:rPr lang="ja-JP" altLang="en-US" dirty="0"/>
              <a:t>　（１）相談支援体制</a:t>
            </a:r>
            <a:r>
              <a:rPr lang="ja-JP" altLang="en-US" dirty="0" smtClean="0"/>
              <a:t>の強化</a:t>
            </a:r>
            <a:endParaRPr lang="ja-JP" altLang="en-US" dirty="0"/>
          </a:p>
          <a:p>
            <a:r>
              <a:rPr lang="ja-JP" altLang="en-US" dirty="0"/>
              <a:t>　　</a:t>
            </a:r>
            <a:r>
              <a:rPr lang="ja-JP" altLang="en-US" dirty="0" smtClean="0"/>
              <a:t> （</a:t>
            </a:r>
            <a:r>
              <a:rPr lang="ja-JP" altLang="en-US" dirty="0"/>
              <a:t>２</a:t>
            </a:r>
            <a:r>
              <a:rPr lang="ja-JP" altLang="en-US" dirty="0" smtClean="0"/>
              <a:t>）日常生活（園</a:t>
            </a:r>
            <a:r>
              <a:rPr lang="ja-JP" altLang="en-US" dirty="0"/>
              <a:t>・学校生活</a:t>
            </a:r>
            <a:r>
              <a:rPr lang="ja-JP" altLang="en-US" dirty="0" smtClean="0"/>
              <a:t>等）に</a:t>
            </a:r>
            <a:r>
              <a:rPr lang="ja-JP" altLang="en-US" dirty="0"/>
              <a:t>おける支援強化</a:t>
            </a:r>
          </a:p>
          <a:p>
            <a:r>
              <a:rPr lang="ja-JP" altLang="en-US" dirty="0"/>
              <a:t>　　</a:t>
            </a:r>
            <a:r>
              <a:rPr lang="ja-JP" altLang="en-US" dirty="0" smtClean="0"/>
              <a:t> （</a:t>
            </a:r>
            <a:r>
              <a:rPr lang="ja-JP" altLang="en-US" dirty="0"/>
              <a:t>３）園・学校等に対する支援強化</a:t>
            </a:r>
          </a:p>
          <a:p>
            <a:r>
              <a:rPr lang="ja-JP" altLang="en-US" dirty="0"/>
              <a:t>　</a:t>
            </a:r>
            <a:r>
              <a:rPr lang="ja-JP" altLang="en-US" dirty="0" smtClean="0"/>
              <a:t> </a:t>
            </a:r>
            <a:r>
              <a:rPr lang="ja-JP" altLang="en-US" dirty="0"/>
              <a:t>　（４）関係機関との連携強化</a:t>
            </a:r>
          </a:p>
          <a:p>
            <a:r>
              <a:rPr lang="ja-JP" altLang="en-US" dirty="0"/>
              <a:t>　</a:t>
            </a:r>
            <a:r>
              <a:rPr lang="ja-JP" altLang="en-US" dirty="0" smtClean="0"/>
              <a:t> </a:t>
            </a:r>
            <a:r>
              <a:rPr lang="ja-JP" altLang="en-US" dirty="0"/>
              <a:t>　３　支援方針の着実な実施　　・・・・・・・・・・・・・・・・・・・・・・・・・・・・ ・・・・・・ ・・・・・・・・</a:t>
            </a:r>
            <a:r>
              <a:rPr lang="ja-JP" altLang="en-US" dirty="0" smtClean="0"/>
              <a:t>・　</a:t>
            </a:r>
            <a:r>
              <a:rPr lang="en-US" altLang="ja-JP" dirty="0" smtClean="0"/>
              <a:t>18</a:t>
            </a:r>
            <a:endParaRPr lang="ja-JP" altLang="en-US" dirty="0"/>
          </a:p>
          <a:p>
            <a:endParaRPr lang="ja-JP" altLang="en-US" dirty="0"/>
          </a:p>
          <a:p>
            <a:endParaRPr lang="ja-JP" altLang="en-US" dirty="0"/>
          </a:p>
        </p:txBody>
      </p:sp>
    </p:spTree>
    <p:extLst>
      <p:ext uri="{BB962C8B-B14F-4D97-AF65-F5344CB8AC3E}">
        <p14:creationId xmlns:p14="http://schemas.microsoft.com/office/powerpoint/2010/main" val="172387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デザイン"/>
          <p:cNvPicPr>
            <a:picLocks noChangeAspect="1"/>
          </p:cNvPicPr>
          <p:nvPr/>
        </p:nvPicPr>
        <p:blipFill rotWithShape="1">
          <a:blip r:embed="rId2" cstate="print">
            <a:extLst>
              <a:ext uri="{28A0092B-C50C-407E-A947-70E740481C1C}">
                <a14:useLocalDpi xmlns:a14="http://schemas.microsoft.com/office/drawing/2010/main" val="0"/>
              </a:ext>
            </a:extLst>
          </a:blip>
          <a:srcRect l="47463" t="51510" r="2271" b="23981"/>
          <a:stretch/>
        </p:blipFill>
        <p:spPr>
          <a:xfrm>
            <a:off x="6962351" y="5823138"/>
            <a:ext cx="2844517" cy="982337"/>
          </a:xfrm>
          <a:prstGeom prst="rect">
            <a:avLst/>
          </a:prstGeom>
        </p:spPr>
      </p:pic>
      <p:sp>
        <p:nvSpPr>
          <p:cNvPr id="3" name="テキスト ボックス 2"/>
          <p:cNvSpPr txBox="1"/>
          <p:nvPr/>
        </p:nvSpPr>
        <p:spPr>
          <a:xfrm>
            <a:off x="488504" y="334478"/>
            <a:ext cx="9577064" cy="6524863"/>
          </a:xfrm>
          <a:prstGeom prst="rect">
            <a:avLst/>
          </a:prstGeom>
          <a:noFill/>
        </p:spPr>
        <p:txBody>
          <a:bodyPr wrap="square" rtlCol="0">
            <a:spAutoFit/>
          </a:bodyPr>
          <a:lstStyle/>
          <a:p>
            <a:r>
              <a:rPr lang="ja-JP" altLang="en-US" sz="1600" dirty="0" smtClean="0">
                <a:latin typeface="ＭＳ 明朝" panose="02020609040205080304" pitchFamily="17" charset="-128"/>
                <a:ea typeface="ＭＳ 明朝" panose="02020609040205080304" pitchFamily="17" charset="-128"/>
              </a:rPr>
              <a:t> </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②</a:t>
            </a:r>
            <a:r>
              <a:rPr lang="ja-JP" altLang="en-US" sz="1600" dirty="0">
                <a:latin typeface="ＭＳ 明朝" panose="02020609040205080304" pitchFamily="17" charset="-128"/>
                <a:ea typeface="ＭＳ 明朝" panose="02020609040205080304" pitchFamily="17" charset="-128"/>
              </a:rPr>
              <a:t>医療的ケア児アドバイザーによる切れ目ない支援の実施</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教育</a:t>
            </a:r>
            <a:r>
              <a:rPr lang="ja-JP" altLang="en-US" sz="1400" dirty="0" smtClean="0">
                <a:latin typeface="ＭＳ 明朝" panose="02020609040205080304" pitchFamily="17" charset="-128"/>
                <a:ea typeface="ＭＳ 明朝" panose="02020609040205080304" pitchFamily="17" charset="-128"/>
              </a:rPr>
              <a:t>委員会では、</a:t>
            </a:r>
            <a:r>
              <a:rPr lang="en-US" altLang="ja-JP" sz="1400" dirty="0" smtClean="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医療的ケア児アドバイザー</a:t>
            </a:r>
            <a:r>
              <a:rPr lang="en-US" altLang="ja-JP" sz="1400" dirty="0" smtClean="0">
                <a:latin typeface="ＭＳ 明朝" panose="02020609040205080304" pitchFamily="17" charset="-128"/>
                <a:ea typeface="ＭＳ 明朝" panose="02020609040205080304" pitchFamily="17" charset="-128"/>
              </a:rPr>
              <a:t>』</a:t>
            </a:r>
          </a:p>
          <a:p>
            <a:r>
              <a:rPr lang="en-US" altLang="ja-JP" sz="1400" dirty="0">
                <a:latin typeface="ＭＳ 明朝" panose="02020609040205080304" pitchFamily="17" charset="-128"/>
                <a:ea typeface="ＭＳ 明朝" panose="02020609040205080304" pitchFamily="17" charset="-128"/>
              </a:rPr>
              <a:t> </a:t>
            </a:r>
            <a:r>
              <a:rPr lang="en-US" altLang="ja-JP" sz="1400" dirty="0" smtClean="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を委嘱します。</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未就学期から就学期への移行</a:t>
            </a:r>
            <a:r>
              <a:rPr lang="ja-JP" altLang="en-US" sz="1400" kern="100" dirty="0" smtClean="0">
                <a:latin typeface="游明朝" panose="02020400000000000000" pitchFamily="18" charset="-128"/>
                <a:ea typeface="ＭＳ 明朝" panose="02020609040205080304" pitchFamily="17" charset="-128"/>
                <a:cs typeface="Times New Roman" panose="02020603050405020304" pitchFamily="18" charset="0"/>
              </a:rPr>
              <a:t>時期は、</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smtClean="0">
                <a:latin typeface="ＭＳ 明朝" panose="02020609040205080304" pitchFamily="17" charset="-128"/>
                <a:ea typeface="ＭＳ 明朝" panose="02020609040205080304" pitchFamily="17" charset="-128"/>
              </a:rPr>
              <a:t>    園</a:t>
            </a:r>
            <a:r>
              <a:rPr lang="ja-JP" altLang="en-US" sz="1400" dirty="0">
                <a:latin typeface="ＭＳ 明朝" panose="02020609040205080304" pitchFamily="17" charset="-128"/>
                <a:ea typeface="ＭＳ 明朝" panose="02020609040205080304" pitchFamily="17" charset="-128"/>
              </a:rPr>
              <a:t>・保護者との</a:t>
            </a:r>
            <a:r>
              <a:rPr lang="ja-JP" altLang="en-US" sz="1400" dirty="0" smtClean="0">
                <a:latin typeface="ＭＳ 明朝" panose="02020609040205080304" pitchFamily="17" charset="-128"/>
                <a:ea typeface="ＭＳ 明朝" panose="02020609040205080304" pitchFamily="17" charset="-128"/>
              </a:rPr>
              <a:t>面談し今</a:t>
            </a:r>
            <a:r>
              <a:rPr lang="ja-JP" altLang="en-US" sz="1400" dirty="0">
                <a:latin typeface="ＭＳ 明朝" panose="02020609040205080304" pitchFamily="17" charset="-128"/>
                <a:ea typeface="ＭＳ 明朝" panose="02020609040205080304" pitchFamily="17" charset="-128"/>
              </a:rPr>
              <a:t>までの</a:t>
            </a:r>
            <a:r>
              <a:rPr lang="ja-JP" altLang="en-US" sz="1400" dirty="0" smtClean="0">
                <a:latin typeface="ＭＳ 明朝" panose="02020609040205080304" pitchFamily="17" charset="-128"/>
                <a:ea typeface="ＭＳ 明朝" panose="02020609040205080304" pitchFamily="17" charset="-128"/>
              </a:rPr>
              <a:t>支援を確認します。</a:t>
            </a:r>
            <a:endParaRPr lang="en-US" altLang="ja-JP" sz="1400" dirty="0" smtClean="0">
              <a:latin typeface="ＭＳ 明朝" panose="02020609040205080304" pitchFamily="17" charset="-128"/>
              <a:ea typeface="ＭＳ 明朝" panose="02020609040205080304" pitchFamily="17" charset="-128"/>
            </a:endParaRPr>
          </a:p>
          <a:p>
            <a:r>
              <a:rPr lang="en-US" altLang="ja-JP" sz="1400" dirty="0">
                <a:latin typeface="ＭＳ 明朝" panose="02020609040205080304" pitchFamily="17" charset="-128"/>
                <a:ea typeface="ＭＳ 明朝" panose="02020609040205080304" pitchFamily="17" charset="-128"/>
              </a:rPr>
              <a:t> </a:t>
            </a:r>
            <a:r>
              <a:rPr lang="en-US" altLang="ja-JP" sz="1400" dirty="0" smtClean="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また、医療的ケア児等コーディネーターと情報共有</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するほか</a:t>
            </a:r>
            <a:r>
              <a:rPr lang="ja-JP" altLang="en-US" sz="1400" dirty="0">
                <a:latin typeface="ＭＳ 明朝" panose="02020609040205080304" pitchFamily="17" charset="-128"/>
                <a:ea typeface="ＭＳ 明朝" panose="02020609040205080304" pitchFamily="17" charset="-128"/>
              </a:rPr>
              <a:t>、</a:t>
            </a:r>
            <a:r>
              <a:rPr lang="ja-JP" altLang="en-US" sz="1400" dirty="0" smtClean="0">
                <a:latin typeface="ＭＳ 明朝" panose="02020609040205080304" pitchFamily="17" charset="-128"/>
                <a:ea typeface="ＭＳ 明朝" panose="02020609040205080304" pitchFamily="17" charset="-128"/>
              </a:rPr>
              <a:t>医療機関への同行受診、緊急対応表や卒業</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後の引継ぎ</a:t>
            </a:r>
            <a:r>
              <a:rPr lang="ja-JP" altLang="en-US" sz="1400" dirty="0">
                <a:latin typeface="ＭＳ 明朝" panose="02020609040205080304" pitchFamily="17" charset="-128"/>
                <a:ea typeface="ＭＳ 明朝" panose="02020609040205080304" pitchFamily="17" charset="-128"/>
              </a:rPr>
              <a:t>資料の作成などを行い</a:t>
            </a:r>
            <a:r>
              <a:rPr lang="ja-JP" altLang="en-US" sz="1400" dirty="0" smtClean="0">
                <a:latin typeface="ＭＳ 明朝" panose="02020609040205080304" pitchFamily="17" charset="-128"/>
                <a:ea typeface="ＭＳ 明朝" panose="02020609040205080304" pitchFamily="17" charset="-128"/>
              </a:rPr>
              <a:t>、切れ目</a:t>
            </a:r>
            <a:r>
              <a:rPr lang="ja-JP" altLang="en-US" sz="1400" dirty="0">
                <a:latin typeface="ＭＳ 明朝" panose="02020609040205080304" pitchFamily="17" charset="-128"/>
                <a:ea typeface="ＭＳ 明朝" panose="02020609040205080304" pitchFamily="17" charset="-128"/>
              </a:rPr>
              <a:t>なく安全</a:t>
            </a:r>
            <a:r>
              <a:rPr lang="ja-JP" altLang="en-US" sz="1400" dirty="0" smtClean="0">
                <a:latin typeface="ＭＳ 明朝" panose="02020609040205080304" pitchFamily="17" charset="-128"/>
                <a:ea typeface="ＭＳ 明朝" panose="02020609040205080304" pitchFamily="17" charset="-128"/>
              </a:rPr>
              <a:t>に</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医療的</a:t>
            </a:r>
            <a:r>
              <a:rPr lang="ja-JP" altLang="en-US" sz="1400" dirty="0">
                <a:latin typeface="ＭＳ 明朝" panose="02020609040205080304" pitchFamily="17" charset="-128"/>
                <a:ea typeface="ＭＳ 明朝" panose="02020609040205080304" pitchFamily="17" charset="-128"/>
              </a:rPr>
              <a:t>ケアが実施</a:t>
            </a:r>
            <a:r>
              <a:rPr lang="ja-JP" altLang="en-US" sz="1400" dirty="0" smtClean="0">
                <a:latin typeface="ＭＳ 明朝" panose="02020609040205080304" pitchFamily="17" charset="-128"/>
                <a:ea typeface="ＭＳ 明朝" panose="02020609040205080304" pitchFamily="17" charset="-128"/>
              </a:rPr>
              <a:t>できるよう支援</a:t>
            </a:r>
            <a:r>
              <a:rPr lang="ja-JP" altLang="en-US" sz="1400" dirty="0">
                <a:latin typeface="ＭＳ 明朝" panose="02020609040205080304" pitchFamily="17" charset="-128"/>
                <a:ea typeface="ＭＳ 明朝" panose="02020609040205080304" pitchFamily="17" charset="-128"/>
              </a:rPr>
              <a:t>体制を整えます</a:t>
            </a:r>
            <a:r>
              <a:rPr lang="ja-JP" altLang="en-US"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endParaRPr lang="en-US" altLang="ja-JP" sz="1400" dirty="0" smtClean="0">
              <a:latin typeface="ＭＳ 明朝" panose="02020609040205080304" pitchFamily="17" charset="-128"/>
              <a:ea typeface="ＭＳ 明朝" panose="02020609040205080304" pitchFamily="17" charset="-128"/>
            </a:endParaRPr>
          </a:p>
          <a:p>
            <a:endParaRPr lang="en-US" altLang="ja-JP" sz="1400" dirty="0" smtClean="0">
              <a:latin typeface="ＭＳ 明朝" panose="02020609040205080304" pitchFamily="17" charset="-128"/>
              <a:ea typeface="ＭＳ 明朝" panose="02020609040205080304" pitchFamily="17" charset="-128"/>
            </a:endParaRPr>
          </a:p>
          <a:p>
            <a:endParaRPr lang="ja-JP" altLang="en-US" sz="1400" dirty="0">
              <a:latin typeface="ＭＳ 明朝" panose="02020609040205080304" pitchFamily="17" charset="-128"/>
              <a:ea typeface="ＭＳ 明朝" panose="02020609040205080304" pitchFamily="17" charset="-128"/>
            </a:endParaRPr>
          </a:p>
          <a:p>
            <a:r>
              <a:rPr lang="ja-JP" altLang="en-US" sz="1600" dirty="0" smtClean="0">
                <a:latin typeface="ＭＳ 明朝" panose="02020609040205080304" pitchFamily="17" charset="-128"/>
                <a:ea typeface="ＭＳ 明朝" panose="02020609040205080304" pitchFamily="17" charset="-128"/>
              </a:rPr>
              <a:t> ③</a:t>
            </a:r>
            <a:r>
              <a:rPr lang="ja-JP" altLang="en-US" sz="1600" dirty="0">
                <a:latin typeface="ＭＳ 明朝" panose="02020609040205080304" pitchFamily="17" charset="-128"/>
                <a:ea typeface="ＭＳ 明朝" panose="02020609040205080304" pitchFamily="17" charset="-128"/>
              </a:rPr>
              <a:t>受入</a:t>
            </a:r>
            <a:r>
              <a:rPr lang="ja-JP" altLang="en-US" sz="1600" dirty="0" smtClean="0">
                <a:latin typeface="ＭＳ 明朝" panose="02020609040205080304" pitchFamily="17" charset="-128"/>
                <a:ea typeface="ＭＳ 明朝" panose="02020609040205080304" pitchFamily="17" charset="-128"/>
              </a:rPr>
              <a:t>施設内および関係機関との連携による支援の充実</a:t>
            </a:r>
            <a:endParaRPr lang="ja-JP" altLang="en-US" sz="1600" dirty="0">
              <a:latin typeface="ＭＳ 明朝" panose="02020609040205080304" pitchFamily="17" charset="-128"/>
              <a:ea typeface="ＭＳ 明朝" panose="02020609040205080304" pitchFamily="17" charset="-128"/>
            </a:endParaRPr>
          </a:p>
          <a:p>
            <a:r>
              <a:rPr lang="ja-JP" altLang="en-US" sz="1600" dirty="0" smtClean="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医療的</a:t>
            </a:r>
            <a:r>
              <a:rPr lang="ja-JP" altLang="en-US" sz="1400" dirty="0">
                <a:latin typeface="ＭＳ 明朝" panose="02020609040205080304" pitchFamily="17" charset="-128"/>
                <a:ea typeface="ＭＳ 明朝" panose="02020609040205080304" pitchFamily="17" charset="-128"/>
              </a:rPr>
              <a:t>ケア児の</a:t>
            </a:r>
            <a:r>
              <a:rPr lang="ja-JP" altLang="en-US" sz="1400" dirty="0" smtClean="0">
                <a:latin typeface="ＭＳ 明朝" panose="02020609040205080304" pitchFamily="17" charset="-128"/>
                <a:ea typeface="ＭＳ 明朝" panose="02020609040205080304" pitchFamily="17" charset="-128"/>
              </a:rPr>
              <a:t>受入施設において、</a:t>
            </a:r>
            <a:r>
              <a:rPr lang="ja-JP" altLang="en-US" sz="1400" dirty="0">
                <a:latin typeface="ＭＳ 明朝" panose="02020609040205080304" pitchFamily="17" charset="-128"/>
                <a:ea typeface="ＭＳ 明朝" panose="02020609040205080304" pitchFamily="17" charset="-128"/>
              </a:rPr>
              <a:t>保護者や園長</a:t>
            </a:r>
            <a:r>
              <a:rPr lang="ja-JP" altLang="en-US" sz="1400" dirty="0" smtClean="0">
                <a:latin typeface="ＭＳ 明朝" panose="02020609040205080304" pitchFamily="17" charset="-128"/>
                <a:ea typeface="ＭＳ 明朝" panose="02020609040205080304" pitchFamily="17" charset="-128"/>
              </a:rPr>
              <a:t>・校長、看護師</a:t>
            </a:r>
            <a:r>
              <a:rPr lang="ja-JP" altLang="en-US" sz="1400" dirty="0">
                <a:latin typeface="ＭＳ 明朝" panose="02020609040205080304" pitchFamily="17" charset="-128"/>
                <a:ea typeface="ＭＳ 明朝" panose="02020609040205080304" pitchFamily="17" charset="-128"/>
              </a:rPr>
              <a:t>等が参加する「連携支援会議」</a:t>
            </a:r>
            <a:r>
              <a:rPr lang="ja-JP" altLang="en-US" sz="1400" dirty="0" smtClean="0">
                <a:latin typeface="ＭＳ 明朝" panose="02020609040205080304" pitchFamily="17" charset="-128"/>
                <a:ea typeface="ＭＳ 明朝" panose="02020609040205080304" pitchFamily="17" charset="-128"/>
              </a:rPr>
              <a:t>を</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開催</a:t>
            </a:r>
            <a:r>
              <a:rPr lang="ja-JP" altLang="en-US" sz="1400" dirty="0">
                <a:latin typeface="ＭＳ 明朝" panose="02020609040205080304" pitchFamily="17" charset="-128"/>
                <a:ea typeface="ＭＳ 明朝" panose="02020609040205080304" pitchFamily="17" charset="-128"/>
              </a:rPr>
              <a:t>し</a:t>
            </a:r>
            <a:r>
              <a:rPr lang="ja-JP" altLang="en-US" sz="1400" dirty="0" smtClean="0">
                <a:latin typeface="ＭＳ 明朝" panose="02020609040205080304" pitchFamily="17" charset="-128"/>
                <a:ea typeface="ＭＳ 明朝" panose="02020609040205080304" pitchFamily="17" charset="-128"/>
              </a:rPr>
              <a:t>、支援の状況等の</a:t>
            </a:r>
            <a:r>
              <a:rPr lang="ja-JP" altLang="en-US" sz="1400" dirty="0">
                <a:latin typeface="ＭＳ 明朝" panose="02020609040205080304" pitchFamily="17" charset="-128"/>
                <a:ea typeface="ＭＳ 明朝" panose="02020609040205080304" pitchFamily="17" charset="-128"/>
              </a:rPr>
              <a:t>共有や保護者要望</a:t>
            </a:r>
            <a:r>
              <a:rPr lang="ja-JP" altLang="en-US" sz="1400" dirty="0" smtClean="0">
                <a:latin typeface="ＭＳ 明朝" panose="02020609040205080304" pitchFamily="17" charset="-128"/>
                <a:ea typeface="ＭＳ 明朝" panose="02020609040205080304" pitchFamily="17" charset="-128"/>
              </a:rPr>
              <a:t>を聞き取り</a:t>
            </a:r>
            <a:r>
              <a:rPr lang="ja-JP" altLang="en-US" sz="1400" dirty="0">
                <a:latin typeface="ＭＳ 明朝" panose="02020609040205080304" pitchFamily="17" charset="-128"/>
                <a:ea typeface="ＭＳ 明朝" panose="02020609040205080304" pitchFamily="17" charset="-128"/>
              </a:rPr>
              <a:t>、</a:t>
            </a:r>
            <a:r>
              <a:rPr lang="ja-JP" altLang="en-US" sz="1400" dirty="0" smtClean="0">
                <a:latin typeface="ＭＳ 明朝" panose="02020609040205080304" pitchFamily="17" charset="-128"/>
                <a:ea typeface="ＭＳ 明朝" panose="02020609040205080304" pitchFamily="17" charset="-128"/>
              </a:rPr>
              <a:t>成長段階に</a:t>
            </a:r>
            <a:r>
              <a:rPr lang="ja-JP" altLang="en-US" sz="1400" dirty="0">
                <a:latin typeface="ＭＳ 明朝" panose="02020609040205080304" pitchFamily="17" charset="-128"/>
                <a:ea typeface="ＭＳ 明朝" panose="02020609040205080304" pitchFamily="17" charset="-128"/>
              </a:rPr>
              <a:t>沿った適切な支援を実施します</a:t>
            </a:r>
            <a:r>
              <a:rPr lang="ja-JP" altLang="en-US" sz="1400" dirty="0" smtClean="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endParaRPr lang="en-US" altLang="ja-JP" sz="1400" dirty="0" smtClean="0">
              <a:latin typeface="ＭＳ 明朝" panose="02020609040205080304" pitchFamily="17" charset="-128"/>
              <a:ea typeface="ＭＳ 明朝" panose="02020609040205080304" pitchFamily="17" charset="-128"/>
            </a:endParaRPr>
          </a:p>
          <a:p>
            <a:r>
              <a:rPr lang="en-US" altLang="ja-JP" sz="1400" dirty="0">
                <a:latin typeface="ＭＳ 明朝" panose="02020609040205080304" pitchFamily="17" charset="-128"/>
                <a:ea typeface="ＭＳ 明朝" panose="02020609040205080304" pitchFamily="17" charset="-128"/>
              </a:rPr>
              <a:t> </a:t>
            </a:r>
            <a:r>
              <a:rPr lang="en-US" altLang="ja-JP" sz="1400" dirty="0" smtClean="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また、サービス</a:t>
            </a:r>
            <a:r>
              <a:rPr lang="ja-JP" altLang="en-US" sz="1400" dirty="0">
                <a:latin typeface="ＭＳ 明朝" panose="02020609040205080304" pitchFamily="17" charset="-128"/>
                <a:ea typeface="ＭＳ 明朝" panose="02020609040205080304" pitchFamily="17" charset="-128"/>
              </a:rPr>
              <a:t>提供事</a:t>
            </a:r>
            <a:r>
              <a:rPr lang="ja-JP" altLang="en-US" sz="1400" dirty="0" smtClean="0">
                <a:latin typeface="ＭＳ 明朝" panose="02020609040205080304" pitchFamily="17" charset="-128"/>
                <a:ea typeface="ＭＳ 明朝" panose="02020609040205080304" pitchFamily="17" charset="-128"/>
              </a:rPr>
              <a:t>業者等と</a:t>
            </a:r>
            <a:r>
              <a:rPr lang="ja-JP" altLang="en-US" sz="1400" dirty="0">
                <a:latin typeface="ＭＳ 明朝" panose="02020609040205080304" pitchFamily="17" charset="-128"/>
                <a:ea typeface="ＭＳ 明朝" panose="02020609040205080304" pitchFamily="17" charset="-128"/>
              </a:rPr>
              <a:t>連携し</a:t>
            </a:r>
            <a:r>
              <a:rPr lang="ja-JP" altLang="en-US" sz="1400" dirty="0" smtClean="0">
                <a:latin typeface="ＭＳ 明朝" panose="02020609040205080304" pitchFamily="17" charset="-128"/>
                <a:ea typeface="ＭＳ 明朝" panose="02020609040205080304" pitchFamily="17" charset="-128"/>
              </a:rPr>
              <a:t>、</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医療的ケア児の</a:t>
            </a:r>
            <a:r>
              <a:rPr lang="ja-JP" altLang="ja-JP" sz="1400" kern="100" dirty="0">
                <a:latin typeface="游明朝" panose="02020400000000000000" pitchFamily="18" charset="-128"/>
                <a:ea typeface="ＭＳ 明朝" panose="02020609040205080304" pitchFamily="17" charset="-128"/>
                <a:cs typeface="Times New Roman" panose="02020603050405020304" pitchFamily="18" charset="0"/>
              </a:rPr>
              <a:t>成長段階に合わせ</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a:t>
            </a:r>
            <a:r>
              <a:rPr lang="ja-JP" altLang="en-US" sz="1400" dirty="0" smtClean="0">
                <a:latin typeface="ＭＳ 明朝" panose="02020609040205080304" pitchFamily="17" charset="-128"/>
                <a:ea typeface="ＭＳ 明朝" panose="02020609040205080304" pitchFamily="17" charset="-128"/>
              </a:rPr>
              <a:t>安心して身近な地域で</a:t>
            </a:r>
            <a:r>
              <a:rPr lang="ja-JP" altLang="en-US" sz="1400" dirty="0">
                <a:latin typeface="ＭＳ 明朝" panose="02020609040205080304" pitchFamily="17" charset="-128"/>
                <a:ea typeface="ＭＳ 明朝" panose="02020609040205080304" pitchFamily="17" charset="-128"/>
              </a:rPr>
              <a:t>保育</a:t>
            </a:r>
            <a:r>
              <a:rPr lang="ja-JP" altLang="en-US"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r>
              <a:rPr lang="en-US" altLang="ja-JP" sz="1400" dirty="0">
                <a:latin typeface="ＭＳ 明朝" panose="02020609040205080304" pitchFamily="17" charset="-128"/>
                <a:ea typeface="ＭＳ 明朝" panose="02020609040205080304" pitchFamily="17" charset="-128"/>
              </a:rPr>
              <a:t> </a:t>
            </a:r>
            <a:r>
              <a:rPr lang="en-US" altLang="ja-JP" sz="1400" dirty="0" smtClean="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教育</a:t>
            </a:r>
            <a:r>
              <a:rPr lang="ja-JP" altLang="en-US" sz="1400" dirty="0">
                <a:latin typeface="ＭＳ 明朝" panose="02020609040205080304" pitchFamily="17" charset="-128"/>
                <a:ea typeface="ＭＳ 明朝" panose="02020609040205080304" pitchFamily="17" charset="-128"/>
              </a:rPr>
              <a:t>が受けられる機会や自立に向けた支援</a:t>
            </a:r>
            <a:r>
              <a:rPr lang="ja-JP" altLang="en-US" sz="1400" dirty="0" smtClean="0">
                <a:latin typeface="ＭＳ 明朝" panose="02020609040205080304" pitchFamily="17" charset="-128"/>
                <a:ea typeface="ＭＳ 明朝" panose="02020609040205080304" pitchFamily="17" charset="-128"/>
              </a:rPr>
              <a:t>策を検討して</a:t>
            </a:r>
            <a:r>
              <a:rPr lang="ja-JP" altLang="en-US" sz="1400" dirty="0">
                <a:latin typeface="ＭＳ 明朝" panose="02020609040205080304" pitchFamily="17" charset="-128"/>
                <a:ea typeface="ＭＳ 明朝" panose="02020609040205080304" pitchFamily="17" charset="-128"/>
              </a:rPr>
              <a:t>いきます</a:t>
            </a:r>
            <a:r>
              <a:rPr lang="ja-JP" altLang="en-US"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pPr algn="just"/>
            <a:endParaRPr lang="en-US" altLang="ja-JP" sz="1600" dirty="0">
              <a:latin typeface="ＭＳ 明朝" panose="02020609040205080304" pitchFamily="17" charset="-128"/>
              <a:ea typeface="ＭＳ 明朝" panose="02020609040205080304" pitchFamily="17" charset="-128"/>
            </a:endParaRPr>
          </a:p>
          <a:p>
            <a:pPr algn="just"/>
            <a:endParaRPr lang="ja-JP" altLang="en-US" sz="1600" dirty="0">
              <a:latin typeface="ＭＳ 明朝" panose="02020609040205080304" pitchFamily="17" charset="-128"/>
              <a:ea typeface="ＭＳ 明朝" panose="02020609040205080304" pitchFamily="17" charset="-128"/>
            </a:endParaRPr>
          </a:p>
          <a:p>
            <a:r>
              <a:rPr lang="ja-JP" altLang="en-US"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altLang="ja-JP" sz="160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支援方針の着実な実施</a:t>
            </a:r>
            <a:endParaRPr lang="en-US" altLang="ja-JP"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方針</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を着実に実施するため、本方針については、区立小中学校・保育園・幼稚園・学童</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クラブ</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に周知</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します</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各現場</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で実施する医療的ケア</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や医療行為の拡大</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については、医療的ケア児等支援連携</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会議</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（仮称）教育・子育て部会）</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で</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検討します。また、各現場で実施している支援について</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検証し、</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本方針</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の必要な見直しを行</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っていきます。</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ja-JP" altLang="en-US" sz="1600" dirty="0">
              <a:latin typeface="ＭＳ 明朝" panose="02020609040205080304" pitchFamily="17" charset="-128"/>
              <a:ea typeface="ＭＳ 明朝" panose="02020609040205080304" pitchFamily="17" charset="-128"/>
            </a:endParaRPr>
          </a:p>
          <a:p>
            <a:endParaRPr lang="en-US" altLang="ja-JP" sz="1400" dirty="0">
              <a:latin typeface="ＭＳ 明朝" panose="02020609040205080304" pitchFamily="17" charset="-128"/>
              <a:ea typeface="ＭＳ 明朝" panose="02020609040205080304" pitchFamily="17" charset="-128"/>
            </a:endParaRPr>
          </a:p>
        </p:txBody>
      </p:sp>
      <p:sp>
        <p:nvSpPr>
          <p:cNvPr id="5" name="テキスト ボックス 4"/>
          <p:cNvSpPr txBox="1"/>
          <p:nvPr/>
        </p:nvSpPr>
        <p:spPr>
          <a:xfrm>
            <a:off x="9489504" y="6453336"/>
            <a:ext cx="418704" cy="369332"/>
          </a:xfrm>
          <a:prstGeom prst="rect">
            <a:avLst/>
          </a:prstGeom>
          <a:noFill/>
        </p:spPr>
        <p:txBody>
          <a:bodyPr wrap="none" rtlCol="0">
            <a:spAutoFit/>
          </a:bodyPr>
          <a:lstStyle/>
          <a:p>
            <a:r>
              <a:rPr lang="en-US" altLang="ja-JP" dirty="0"/>
              <a:t>18</a:t>
            </a:r>
            <a:endParaRPr kumimoji="1" lang="en-US" altLang="ja-JP" dirty="0" smtClean="0"/>
          </a:p>
        </p:txBody>
      </p:sp>
      <p:pic>
        <p:nvPicPr>
          <p:cNvPr id="36" name="図 35"/>
          <p:cNvPicPr>
            <a:picLocks noChangeAspect="1"/>
          </p:cNvPicPr>
          <p:nvPr/>
        </p:nvPicPr>
        <p:blipFill>
          <a:blip r:embed="rId3"/>
          <a:stretch>
            <a:fillRect/>
          </a:stretch>
        </p:blipFill>
        <p:spPr>
          <a:xfrm>
            <a:off x="5025008" y="-675456"/>
            <a:ext cx="5983580" cy="3213423"/>
          </a:xfrm>
          <a:prstGeom prst="rect">
            <a:avLst/>
          </a:prstGeom>
        </p:spPr>
      </p:pic>
      <p:sp>
        <p:nvSpPr>
          <p:cNvPr id="6" name="テキスト ボックス 5"/>
          <p:cNvSpPr txBox="1"/>
          <p:nvPr/>
        </p:nvSpPr>
        <p:spPr>
          <a:xfrm>
            <a:off x="6321153" y="2537967"/>
            <a:ext cx="2088231" cy="215444"/>
          </a:xfrm>
          <a:prstGeom prst="rect">
            <a:avLst/>
          </a:prstGeom>
          <a:noFill/>
        </p:spPr>
        <p:txBody>
          <a:bodyPr wrap="square" rtlCol="0">
            <a:spAutoFit/>
          </a:bodyPr>
          <a:lstStyle/>
          <a:p>
            <a:pPr defTabSz="457200"/>
            <a:r>
              <a:rPr lang="ja-JP" altLang="en-US" sz="800" dirty="0" smtClean="0">
                <a:solidFill>
                  <a:prstClr val="black"/>
                </a:solidFill>
                <a:latin typeface="ＭＳ ゴシック" panose="020B0609070205080204" pitchFamily="49" charset="-128"/>
                <a:ea typeface="ＭＳ ゴシック" panose="020B0609070205080204" pitchFamily="49" charset="-128"/>
              </a:rPr>
              <a:t>（福祉部と教育委員会の連携イメージ）</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69451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デザイン"/>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88900" y="404664"/>
            <a:ext cx="6464300" cy="4525963"/>
          </a:xfrm>
        </p:spPr>
      </p:pic>
      <p:sp>
        <p:nvSpPr>
          <p:cNvPr id="3" name="テキスト ボックス 2"/>
          <p:cNvSpPr txBox="1"/>
          <p:nvPr/>
        </p:nvSpPr>
        <p:spPr>
          <a:xfrm>
            <a:off x="488504" y="1167867"/>
            <a:ext cx="4104456" cy="307777"/>
          </a:xfrm>
          <a:prstGeom prst="rect">
            <a:avLst/>
          </a:prstGeom>
          <a:noFill/>
        </p:spPr>
        <p:txBody>
          <a:bodyPr wrap="square" rtlCol="0">
            <a:spAutoFit/>
          </a:bodyPr>
          <a:lstStyle/>
          <a:p>
            <a:r>
              <a:rPr lang="ja-JP" altLang="en-US" sz="1400" dirty="0"/>
              <a:t>　</a:t>
            </a:r>
          </a:p>
        </p:txBody>
      </p:sp>
      <p:sp>
        <p:nvSpPr>
          <p:cNvPr id="32" name="タイトル 31"/>
          <p:cNvSpPr>
            <a:spLocks noGrp="1"/>
          </p:cNvSpPr>
          <p:nvPr>
            <p:ph type="title"/>
          </p:nvPr>
        </p:nvSpPr>
        <p:spPr>
          <a:xfrm>
            <a:off x="776536" y="147531"/>
            <a:ext cx="2088232" cy="1143000"/>
          </a:xfrm>
        </p:spPr>
        <p:txBody>
          <a:bodyPr>
            <a:normAutofit/>
          </a:bodyPr>
          <a:lstStyle/>
          <a:p>
            <a:r>
              <a:rPr kumimoji="1" lang="ja-JP" altLang="en-US" sz="3600" dirty="0" smtClean="0"/>
              <a:t>参考</a:t>
            </a:r>
            <a:endParaRPr kumimoji="1" lang="ja-JP" altLang="en-US" sz="3600" dirty="0"/>
          </a:p>
        </p:txBody>
      </p:sp>
      <p:sp>
        <p:nvSpPr>
          <p:cNvPr id="33" name="テキスト ボックス 32"/>
          <p:cNvSpPr txBox="1"/>
          <p:nvPr/>
        </p:nvSpPr>
        <p:spPr>
          <a:xfrm>
            <a:off x="329150" y="1167867"/>
            <a:ext cx="10168466" cy="1077218"/>
          </a:xfrm>
          <a:prstGeom prst="rect">
            <a:avLst/>
          </a:prstGeom>
          <a:noFill/>
        </p:spPr>
        <p:txBody>
          <a:bodyPr wrap="square" rtlCol="0">
            <a:spAutoFit/>
          </a:bodyPr>
          <a:lstStyle/>
          <a:p>
            <a:r>
              <a:rPr lang="ja-JP" altLang="ja-JP" sz="1600" dirty="0">
                <a:latin typeface="ＭＳ 明朝" panose="02020609040205080304" pitchFamily="17" charset="-128"/>
                <a:ea typeface="ＭＳ 明朝" panose="02020609040205080304" pitchFamily="17" charset="-128"/>
              </a:rPr>
              <a:t>医療的ケア児の保護者のニーズ</a:t>
            </a:r>
          </a:p>
          <a:p>
            <a:r>
              <a:rPr lang="en-US" altLang="ja-JP" sz="1600" dirty="0">
                <a:latin typeface="ＭＳ 明朝" panose="02020609040205080304" pitchFamily="17" charset="-128"/>
                <a:ea typeface="ＭＳ 明朝" panose="02020609040205080304" pitchFamily="17" charset="-128"/>
              </a:rPr>
              <a:t> </a:t>
            </a:r>
            <a:endParaRPr lang="ja-JP" altLang="ja-JP" sz="1600" dirty="0">
              <a:latin typeface="ＭＳ 明朝" panose="02020609040205080304" pitchFamily="17" charset="-128"/>
              <a:ea typeface="ＭＳ 明朝" panose="02020609040205080304" pitchFamily="17" charset="-128"/>
            </a:endParaRPr>
          </a:p>
          <a:p>
            <a:r>
              <a:rPr lang="ja-JP" altLang="ja-JP" sz="1600" dirty="0">
                <a:latin typeface="ＭＳ 明朝" panose="02020609040205080304" pitchFamily="17" charset="-128"/>
                <a:ea typeface="ＭＳ 明朝" panose="02020609040205080304" pitchFamily="17" charset="-128"/>
              </a:rPr>
              <a:t>　本支援方針の策定の参考とするため、令和</a:t>
            </a:r>
            <a:r>
              <a:rPr lang="ja-JP" altLang="ja-JP" sz="1600" dirty="0" smtClean="0">
                <a:latin typeface="ＭＳ 明朝" panose="02020609040205080304" pitchFamily="17" charset="-128"/>
                <a:ea typeface="ＭＳ 明朝" panose="02020609040205080304" pitchFamily="17" charset="-128"/>
              </a:rPr>
              <a:t>４年</a:t>
            </a:r>
            <a:r>
              <a:rPr lang="ja-JP" altLang="en-US" sz="1600" dirty="0" smtClean="0">
                <a:latin typeface="ＭＳ 明朝" panose="02020609040205080304" pitchFamily="17" charset="-128"/>
                <a:ea typeface="ＭＳ 明朝" panose="02020609040205080304" pitchFamily="17" charset="-128"/>
              </a:rPr>
              <a:t>度</a:t>
            </a:r>
            <a:r>
              <a:rPr lang="ja-JP" altLang="ja-JP" sz="1600" dirty="0" smtClean="0">
                <a:latin typeface="ＭＳ 明朝" panose="02020609040205080304" pitchFamily="17" charset="-128"/>
                <a:ea typeface="ＭＳ 明朝" panose="02020609040205080304" pitchFamily="17" charset="-128"/>
              </a:rPr>
              <a:t>に</a:t>
            </a:r>
            <a:r>
              <a:rPr lang="ja-JP" altLang="ja-JP" sz="1600" dirty="0">
                <a:latin typeface="ＭＳ 明朝" panose="02020609040205080304" pitchFamily="17" charset="-128"/>
                <a:ea typeface="ＭＳ 明朝" panose="02020609040205080304" pitchFamily="17" charset="-128"/>
              </a:rPr>
              <a:t>、区立小中学校・保育園等に在籍する</a:t>
            </a:r>
            <a:r>
              <a:rPr lang="ja-JP" altLang="ja-JP" sz="1600" dirty="0" smtClean="0">
                <a:latin typeface="ＭＳ 明朝" panose="02020609040205080304" pitchFamily="17" charset="-128"/>
                <a:ea typeface="ＭＳ 明朝" panose="02020609040205080304" pitchFamily="17" charset="-128"/>
              </a:rPr>
              <a:t>医療的</a:t>
            </a:r>
            <a:endParaRPr lang="en-US" altLang="ja-JP" sz="1600" dirty="0" smtClean="0">
              <a:latin typeface="ＭＳ 明朝" panose="02020609040205080304" pitchFamily="17" charset="-128"/>
              <a:ea typeface="ＭＳ 明朝" panose="02020609040205080304" pitchFamily="17" charset="-128"/>
            </a:endParaRPr>
          </a:p>
          <a:p>
            <a:r>
              <a:rPr lang="ja-JP" altLang="ja-JP" sz="1600" dirty="0" smtClean="0">
                <a:latin typeface="ＭＳ 明朝" panose="02020609040205080304" pitchFamily="17" charset="-128"/>
                <a:ea typeface="ＭＳ 明朝" panose="02020609040205080304" pitchFamily="17" charset="-128"/>
              </a:rPr>
              <a:t>ケア児の</a:t>
            </a:r>
            <a:r>
              <a:rPr lang="ja-JP" altLang="ja-JP" sz="1600" dirty="0">
                <a:latin typeface="ＭＳ 明朝" panose="02020609040205080304" pitchFamily="17" charset="-128"/>
                <a:ea typeface="ＭＳ 明朝" panose="02020609040205080304" pitchFamily="17" charset="-128"/>
              </a:rPr>
              <a:t>保護者に対するアンケートを実施した</a:t>
            </a:r>
            <a:r>
              <a:rPr lang="ja-JP" altLang="ja-JP" sz="1600" dirty="0" smtClean="0">
                <a:latin typeface="ＭＳ 明朝" panose="02020609040205080304" pitchFamily="17" charset="-128"/>
                <a:ea typeface="ＭＳ 明朝" panose="02020609040205080304" pitchFamily="17" charset="-128"/>
              </a:rPr>
              <a:t>。</a:t>
            </a:r>
            <a:endParaRPr lang="ja-JP" altLang="ja-JP" sz="1600" dirty="0">
              <a:latin typeface="ＭＳ 明朝" panose="02020609040205080304" pitchFamily="17" charset="-128"/>
              <a:ea typeface="ＭＳ 明朝" panose="02020609040205080304" pitchFamily="17" charset="-128"/>
            </a:endParaRPr>
          </a:p>
        </p:txBody>
      </p:sp>
      <p:sp>
        <p:nvSpPr>
          <p:cNvPr id="34" name="テキスト ボックス 33"/>
          <p:cNvSpPr txBox="1"/>
          <p:nvPr/>
        </p:nvSpPr>
        <p:spPr>
          <a:xfrm>
            <a:off x="360370" y="2264416"/>
            <a:ext cx="5528734" cy="1169551"/>
          </a:xfrm>
          <a:prstGeom prst="rect">
            <a:avLst/>
          </a:prstGeom>
          <a:noFill/>
        </p:spPr>
        <p:txBody>
          <a:bodyPr wrap="square" rtlCol="0">
            <a:spAutoFit/>
          </a:bodyPr>
          <a:lstStyle/>
          <a:p>
            <a:r>
              <a:rPr lang="ja-JP" altLang="ja-JP" sz="1400" dirty="0">
                <a:latin typeface="ＭＳ 明朝" panose="02020609040205080304" pitchFamily="17" charset="-128"/>
                <a:ea typeface="ＭＳ 明朝" panose="02020609040205080304" pitchFamily="17" charset="-128"/>
              </a:rPr>
              <a:t>【質問</a:t>
            </a:r>
            <a:r>
              <a:rPr lang="ja-JP" altLang="ja-JP"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区立</a:t>
            </a:r>
            <a:r>
              <a:rPr lang="ja-JP" altLang="ja-JP" sz="1400" dirty="0">
                <a:latin typeface="ＭＳ 明朝" panose="02020609040205080304" pitchFamily="17" charset="-128"/>
                <a:ea typeface="ＭＳ 明朝" panose="02020609040205080304" pitchFamily="17" charset="-128"/>
              </a:rPr>
              <a:t>小中学校・保育園等において医療的ケア</a:t>
            </a:r>
            <a:r>
              <a:rPr lang="ja-JP" altLang="ja-JP" sz="1400" dirty="0" smtClean="0">
                <a:latin typeface="ＭＳ 明朝" panose="02020609040205080304" pitchFamily="17" charset="-128"/>
                <a:ea typeface="ＭＳ 明朝" panose="02020609040205080304" pitchFamily="17" charset="-128"/>
              </a:rPr>
              <a:t>支援</a:t>
            </a:r>
            <a:r>
              <a:rPr lang="ja-JP" altLang="en-US" sz="1400" dirty="0" smtClean="0">
                <a:latin typeface="ＭＳ 明朝" panose="02020609040205080304" pitchFamily="17" charset="-128"/>
                <a:ea typeface="ＭＳ 明朝" panose="02020609040205080304" pitchFamily="17" charset="-128"/>
              </a:rPr>
              <a:t>　</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を</a:t>
            </a:r>
            <a:r>
              <a:rPr lang="ja-JP" altLang="ja-JP" sz="1400" dirty="0">
                <a:latin typeface="ＭＳ 明朝" panose="02020609040205080304" pitchFamily="17" charset="-128"/>
                <a:ea typeface="ＭＳ 明朝" panose="02020609040205080304" pitchFamily="17" charset="-128"/>
              </a:rPr>
              <a:t>受けている期間はどのくらいですか。</a:t>
            </a:r>
          </a:p>
          <a:p>
            <a:r>
              <a:rPr lang="en-US" altLang="ja-JP" sz="1400" dirty="0">
                <a:latin typeface="ＭＳ 明朝" panose="02020609040205080304" pitchFamily="17" charset="-128"/>
                <a:ea typeface="ＭＳ 明朝" panose="02020609040205080304" pitchFamily="17" charset="-128"/>
              </a:rPr>
              <a:t> </a:t>
            </a:r>
            <a:r>
              <a:rPr lang="en-US" altLang="ja-JP"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医療的ケアの実施期間は１～２年が最も多い</a:t>
            </a:r>
            <a:r>
              <a:rPr lang="ja-JP" altLang="ja-JP"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受入</a:t>
            </a:r>
            <a:r>
              <a:rPr lang="ja-JP" altLang="ja-JP" sz="1400" dirty="0">
                <a:latin typeface="ＭＳ 明朝" panose="02020609040205080304" pitchFamily="17" charset="-128"/>
                <a:ea typeface="ＭＳ 明朝" panose="02020609040205080304" pitchFamily="17" charset="-128"/>
              </a:rPr>
              <a:t>当初から継続となっている子どももいる</a:t>
            </a:r>
            <a:r>
              <a:rPr lang="ja-JP" altLang="ja-JP" sz="1400" dirty="0" smtClean="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p:txBody>
      </p:sp>
      <p:sp>
        <p:nvSpPr>
          <p:cNvPr id="35" name="テキスト ボックス 34"/>
          <p:cNvSpPr txBox="1"/>
          <p:nvPr/>
        </p:nvSpPr>
        <p:spPr>
          <a:xfrm>
            <a:off x="5112898" y="2263126"/>
            <a:ext cx="5528734" cy="1600438"/>
          </a:xfrm>
          <a:prstGeom prst="rect">
            <a:avLst/>
          </a:prstGeom>
          <a:noFill/>
        </p:spPr>
        <p:txBody>
          <a:bodyPr wrap="square" rtlCol="0">
            <a:spAutoFit/>
          </a:bodyPr>
          <a:lstStyle/>
          <a:p>
            <a:r>
              <a:rPr lang="ja-JP" altLang="ja-JP" sz="1400" dirty="0">
                <a:latin typeface="ＭＳ 明朝" panose="02020609040205080304" pitchFamily="17" charset="-128"/>
                <a:ea typeface="ＭＳ 明朝" panose="02020609040205080304" pitchFamily="17" charset="-128"/>
              </a:rPr>
              <a:t>【質問</a:t>
            </a:r>
            <a:r>
              <a:rPr lang="ja-JP" altLang="ja-JP"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pPr lvl="0" eaLnBrk="0" fontAlgn="base" hangingPunct="0">
              <a:spcBef>
                <a:spcPct val="0"/>
              </a:spcBef>
              <a:spcAft>
                <a:spcPct val="0"/>
              </a:spcAft>
            </a:pPr>
            <a:r>
              <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学校</a:t>
            </a:r>
            <a:r>
              <a:rPr kumimoji="0" lang="ja-JP" altLang="ja-JP" sz="1400" dirty="0">
                <a:latin typeface="ＭＳ 明朝" panose="02020609040205080304" pitchFamily="17" charset="-128"/>
                <a:ea typeface="ＭＳ 明朝" panose="02020609040205080304" pitchFamily="17" charset="-128"/>
                <a:cs typeface="Times New Roman" panose="02020603050405020304" pitchFamily="18" charset="0"/>
              </a:rPr>
              <a:t>における宿泊学習や修学旅行へ参加したい</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で</a:t>
            </a:r>
            <a:endPar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lvl="0" eaLnBrk="0" fontAlgn="base" hangingPunct="0">
              <a:spcBef>
                <a:spcPct val="0"/>
              </a:spcBef>
              <a:spcAft>
                <a:spcPct val="0"/>
              </a:spcAft>
            </a:pPr>
            <a:r>
              <a:rPr kumimoji="0" lang="en-US" altLang="ja-JP" sz="1400" dirty="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すか</a:t>
            </a:r>
            <a:r>
              <a:rPr kumimoji="0" lang="ja-JP" altLang="ja-JP" sz="1400" dirty="0">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400" dirty="0">
              <a:latin typeface="ＭＳ 明朝" panose="02020609040205080304" pitchFamily="17" charset="-128"/>
              <a:ea typeface="ＭＳ 明朝" panose="02020609040205080304" pitchFamily="17" charset="-128"/>
            </a:endParaRPr>
          </a:p>
          <a:p>
            <a:pPr eaLnBrk="0" fontAlgn="base" hangingPunct="0">
              <a:spcBef>
                <a:spcPct val="0"/>
              </a:spcBef>
              <a:spcAft>
                <a:spcPct val="0"/>
              </a:spcAft>
            </a:pPr>
            <a:r>
              <a:rPr kumimoji="0" lang="en-US" altLang="ja-JP" sz="1400" dirty="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a:t>
            </a:r>
            <a:r>
              <a:rPr kumimoji="0" lang="ja-JP" altLang="ja-JP" sz="1400" dirty="0">
                <a:latin typeface="ＭＳ 明朝" panose="02020609040205080304" pitchFamily="17" charset="-128"/>
                <a:ea typeface="ＭＳ 明朝" panose="02020609040205080304" pitchFamily="17" charset="-128"/>
                <a:cs typeface="Times New Roman" panose="02020603050405020304" pitchFamily="18" charset="0"/>
              </a:rPr>
              <a:t>参加意向は約７割。「参加は考えていない」</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と</a:t>
            </a:r>
            <a:r>
              <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  </a:t>
            </a:r>
          </a:p>
          <a:p>
            <a:pPr eaLnBrk="0" fontAlgn="base" hangingPunct="0">
              <a:spcBef>
                <a:spcPct val="0"/>
              </a:spcBef>
              <a:spcAft>
                <a:spcPct val="0"/>
              </a:spcAft>
            </a:pPr>
            <a:r>
              <a:rPr kumimoji="0" lang="en-US" altLang="ja-JP" sz="1400" dirty="0">
                <a:latin typeface="ＭＳ 明朝" panose="02020609040205080304" pitchFamily="17" charset="-128"/>
                <a:ea typeface="ＭＳ 明朝" panose="02020609040205080304" pitchFamily="17" charset="-128"/>
                <a:cs typeface="Times New Roman" panose="02020603050405020304" pitchFamily="18" charset="0"/>
              </a:rPr>
              <a:t> </a:t>
            </a:r>
            <a:r>
              <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回答</a:t>
            </a:r>
            <a:r>
              <a:rPr kumimoji="0" lang="ja-JP" altLang="ja-JP" sz="1400" dirty="0">
                <a:latin typeface="ＭＳ 明朝" panose="02020609040205080304" pitchFamily="17" charset="-128"/>
                <a:ea typeface="ＭＳ 明朝" panose="02020609040205080304" pitchFamily="17" charset="-128"/>
                <a:cs typeface="Times New Roman" panose="02020603050405020304" pitchFamily="18" charset="0"/>
              </a:rPr>
              <a:t>した方はいなかった</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a:t>
            </a:r>
            <a:r>
              <a:rPr kumimoji="0" lang="ja-JP" altLang="ja-JP" sz="1400" dirty="0">
                <a:latin typeface="ＭＳ 明朝" panose="02020609040205080304" pitchFamily="17" charset="-128"/>
                <a:ea typeface="ＭＳ 明朝" panose="02020609040205080304" pitchFamily="17" charset="-128"/>
                <a:cs typeface="Times New Roman" panose="02020603050405020304" pitchFamily="18" charset="0"/>
              </a:rPr>
              <a:t>その他の意見と</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して</a:t>
            </a:r>
            <a:endPar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eaLnBrk="0" fontAlgn="base" hangingPunct="0">
              <a:spcBef>
                <a:spcPct val="0"/>
              </a:spcBef>
              <a:spcAft>
                <a:spcPct val="0"/>
              </a:spcAft>
            </a:pPr>
            <a:r>
              <a:rPr kumimoji="0" lang="en-US" altLang="ja-JP" sz="1400" dirty="0">
                <a:latin typeface="ＭＳ 明朝" panose="02020609040205080304" pitchFamily="17" charset="-128"/>
                <a:ea typeface="ＭＳ 明朝" panose="02020609040205080304" pitchFamily="17" charset="-128"/>
                <a:cs typeface="Times New Roman" panose="02020603050405020304" pitchFamily="18" charset="0"/>
              </a:rPr>
              <a:t> </a:t>
            </a:r>
            <a:r>
              <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宿泊先</a:t>
            </a:r>
            <a:r>
              <a:rPr kumimoji="0" lang="ja-JP" altLang="ja-JP" sz="1400" dirty="0">
                <a:latin typeface="ＭＳ 明朝" panose="02020609040205080304" pitchFamily="17" charset="-128"/>
                <a:ea typeface="ＭＳ 明朝" panose="02020609040205080304" pitchFamily="17" charset="-128"/>
                <a:cs typeface="Times New Roman" panose="02020603050405020304" pitchFamily="18" charset="0"/>
              </a:rPr>
              <a:t>の設備（エレベーター、介護用ベッド</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な</a:t>
            </a:r>
            <a:r>
              <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  </a:t>
            </a:r>
          </a:p>
          <a:p>
            <a:pPr eaLnBrk="0" fontAlgn="base" hangingPunct="0">
              <a:spcBef>
                <a:spcPct val="0"/>
              </a:spcBef>
              <a:spcAft>
                <a:spcPct val="0"/>
              </a:spcAft>
            </a:pPr>
            <a:r>
              <a:rPr kumimoji="0" lang="en-US" altLang="ja-JP" sz="1400" dirty="0">
                <a:latin typeface="ＭＳ 明朝" panose="02020609040205080304" pitchFamily="17" charset="-128"/>
                <a:ea typeface="ＭＳ 明朝" panose="02020609040205080304" pitchFamily="17" charset="-128"/>
                <a:cs typeface="Times New Roman" panose="02020603050405020304" pitchFamily="18" charset="0"/>
              </a:rPr>
              <a:t> </a:t>
            </a:r>
            <a:r>
              <a:rPr kumimoji="0" lang="en-US"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ど</a:t>
            </a:r>
            <a:r>
              <a:rPr kumimoji="0" lang="ja-JP" altLang="ja-JP" sz="1400" dirty="0">
                <a:latin typeface="ＭＳ 明朝" panose="02020609040205080304" pitchFamily="17" charset="-128"/>
                <a:ea typeface="ＭＳ 明朝" panose="02020609040205080304" pitchFamily="17" charset="-128"/>
                <a:cs typeface="Times New Roman" panose="02020603050405020304" pitchFamily="18" charset="0"/>
              </a:rPr>
              <a:t>）を整えることが優先との意見</a:t>
            </a:r>
            <a:r>
              <a:rPr kumimoji="0" lang="ja-JP" altLang="ja-JP" sz="1400" dirty="0" smtClean="0">
                <a:latin typeface="ＭＳ 明朝" panose="02020609040205080304" pitchFamily="17" charset="-128"/>
                <a:ea typeface="ＭＳ 明朝" panose="02020609040205080304" pitchFamily="17" charset="-128"/>
                <a:cs typeface="Times New Roman" panose="02020603050405020304" pitchFamily="18" charset="0"/>
              </a:rPr>
              <a:t>あり</a:t>
            </a:r>
            <a:endParaRPr kumimoji="0" lang="ja-JP" altLang="ja-JP" sz="1400" dirty="0">
              <a:latin typeface="ＭＳ 明朝" panose="02020609040205080304" pitchFamily="17" charset="-128"/>
              <a:ea typeface="ＭＳ 明朝" panose="02020609040205080304" pitchFamily="17" charset="-128"/>
            </a:endParaRPr>
          </a:p>
        </p:txBody>
      </p:sp>
      <p:pic>
        <p:nvPicPr>
          <p:cNvPr id="36" name="図 35"/>
          <p:cNvPicPr/>
          <p:nvPr/>
        </p:nvPicPr>
        <p:blipFill>
          <a:blip r:embed="rId3">
            <a:extLst>
              <a:ext uri="{28A0092B-C50C-407E-A947-70E740481C1C}">
                <a14:useLocalDpi xmlns:a14="http://schemas.microsoft.com/office/drawing/2010/main" val="0"/>
              </a:ext>
            </a:extLst>
          </a:blip>
          <a:srcRect/>
          <a:stretch>
            <a:fillRect/>
          </a:stretch>
        </p:blipFill>
        <p:spPr bwMode="auto">
          <a:xfrm>
            <a:off x="163583" y="3813015"/>
            <a:ext cx="4826306" cy="3044985"/>
          </a:xfrm>
          <a:prstGeom prst="rect">
            <a:avLst/>
          </a:prstGeom>
          <a:noFill/>
          <a:ln>
            <a:noFill/>
          </a:ln>
        </p:spPr>
      </p:pic>
      <p:graphicFrame>
        <p:nvGraphicFramePr>
          <p:cNvPr id="37" name="グラフ 36"/>
          <p:cNvGraphicFramePr/>
          <p:nvPr>
            <p:extLst>
              <p:ext uri="{D42A27DB-BD31-4B8C-83A1-F6EECF244321}">
                <p14:modId xmlns:p14="http://schemas.microsoft.com/office/powerpoint/2010/main" val="298771532"/>
              </p:ext>
            </p:extLst>
          </p:nvPr>
        </p:nvGraphicFramePr>
        <p:xfrm>
          <a:off x="4493448" y="4005064"/>
          <a:ext cx="5412552" cy="2852936"/>
        </p:xfrm>
        <a:graphic>
          <a:graphicData uri="http://schemas.openxmlformats.org/drawingml/2006/chart">
            <c:chart xmlns:c="http://schemas.openxmlformats.org/drawingml/2006/chart" xmlns:r="http://schemas.openxmlformats.org/officeDocument/2006/relationships" r:id="rId4"/>
          </a:graphicData>
        </a:graphic>
      </p:graphicFrame>
      <p:sp>
        <p:nvSpPr>
          <p:cNvPr id="10" name="テキスト ボックス 9"/>
          <p:cNvSpPr txBox="1"/>
          <p:nvPr/>
        </p:nvSpPr>
        <p:spPr>
          <a:xfrm>
            <a:off x="9489504" y="6453336"/>
            <a:ext cx="418704" cy="369332"/>
          </a:xfrm>
          <a:prstGeom prst="rect">
            <a:avLst/>
          </a:prstGeom>
          <a:noFill/>
        </p:spPr>
        <p:txBody>
          <a:bodyPr wrap="none" rtlCol="0">
            <a:spAutoFit/>
          </a:bodyPr>
          <a:lstStyle/>
          <a:p>
            <a:r>
              <a:rPr lang="en-US" altLang="ja-JP" dirty="0"/>
              <a:t>19</a:t>
            </a:r>
            <a:endParaRPr kumimoji="1" lang="en-US" altLang="ja-JP" dirty="0" smtClean="0"/>
          </a:p>
        </p:txBody>
      </p:sp>
      <p:pic>
        <p:nvPicPr>
          <p:cNvPr id="2" name="図 1"/>
          <p:cNvPicPr>
            <a:picLocks noChangeAspect="1"/>
          </p:cNvPicPr>
          <p:nvPr/>
        </p:nvPicPr>
        <p:blipFill>
          <a:blip r:embed="rId5"/>
          <a:stretch>
            <a:fillRect/>
          </a:stretch>
        </p:blipFill>
        <p:spPr>
          <a:xfrm>
            <a:off x="4491240" y="3979379"/>
            <a:ext cx="5072374" cy="3043425"/>
          </a:xfrm>
          <a:prstGeom prst="rect">
            <a:avLst/>
          </a:prstGeom>
        </p:spPr>
      </p:pic>
    </p:spTree>
    <p:extLst>
      <p:ext uri="{BB962C8B-B14F-4D97-AF65-F5344CB8AC3E}">
        <p14:creationId xmlns:p14="http://schemas.microsoft.com/office/powerpoint/2010/main" val="1954376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88362" y="195590"/>
            <a:ext cx="10497286" cy="5825524"/>
            <a:chOff x="-87560" y="195590"/>
            <a:chExt cx="10497286" cy="5825524"/>
          </a:xfrm>
        </p:grpSpPr>
        <p:sp>
          <p:nvSpPr>
            <p:cNvPr id="4" name="テキスト ボックス 3"/>
            <p:cNvSpPr txBox="1"/>
            <p:nvPr/>
          </p:nvSpPr>
          <p:spPr>
            <a:xfrm>
              <a:off x="-87560" y="195590"/>
              <a:ext cx="5528734" cy="1815882"/>
            </a:xfrm>
            <a:prstGeom prst="rect">
              <a:avLst/>
            </a:prstGeom>
            <a:noFill/>
          </p:spPr>
          <p:txBody>
            <a:bodyPr wrap="square" rtlCol="0">
              <a:spAutoFit/>
            </a:bodyPr>
            <a:lstStyle/>
            <a:p>
              <a:r>
                <a:rPr lang="ja-JP" altLang="ja-JP" sz="1400" dirty="0">
                  <a:latin typeface="ＭＳ 明朝" panose="02020609040205080304" pitchFamily="17" charset="-128"/>
                  <a:ea typeface="ＭＳ 明朝" panose="02020609040205080304" pitchFamily="17" charset="-128"/>
                </a:rPr>
                <a:t>【質問</a:t>
              </a:r>
              <a:r>
                <a:rPr lang="ja-JP" altLang="ja-JP"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将来的</a:t>
              </a:r>
              <a:r>
                <a:rPr lang="ja-JP" altLang="ja-JP" sz="1400" dirty="0">
                  <a:latin typeface="ＭＳ 明朝" panose="02020609040205080304" pitchFamily="17" charset="-128"/>
                  <a:ea typeface="ＭＳ 明朝" panose="02020609040205080304" pitchFamily="17" charset="-128"/>
                </a:rPr>
                <a:t>に、お子様自身で医療的ケアを行える</a:t>
              </a:r>
              <a:r>
                <a:rPr lang="ja-JP" altLang="ja-JP" sz="1400" dirty="0" smtClean="0">
                  <a:latin typeface="ＭＳ 明朝" panose="02020609040205080304" pitchFamily="17" charset="-128"/>
                  <a:ea typeface="ＭＳ 明朝" panose="02020609040205080304" pitchFamily="17" charset="-128"/>
                </a:rPr>
                <a:t>よう</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な</a:t>
              </a:r>
              <a:r>
                <a:rPr lang="ja-JP" altLang="ja-JP" sz="1400" dirty="0">
                  <a:latin typeface="ＭＳ 明朝" panose="02020609040205080304" pitchFamily="17" charset="-128"/>
                  <a:ea typeface="ＭＳ 明朝" panose="02020609040205080304" pitchFamily="17" charset="-128"/>
                </a:rPr>
                <a:t>支援を望みますか。</a:t>
              </a: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a:t>
              </a:r>
              <a:r>
                <a:rPr lang="ja-JP" altLang="ja-JP" sz="1400" dirty="0" smtClean="0">
                  <a:latin typeface="ＭＳ 明朝" panose="02020609040205080304" pitchFamily="17" charset="-128"/>
                  <a:ea typeface="ＭＳ 明朝" panose="02020609040205080304" pitchFamily="17" charset="-128"/>
                </a:rPr>
                <a:t>将来的</a:t>
              </a:r>
              <a:r>
                <a:rPr lang="ja-JP" altLang="ja-JP" sz="1400" dirty="0">
                  <a:latin typeface="ＭＳ 明朝" panose="02020609040205080304" pitchFamily="17" charset="-128"/>
                  <a:ea typeface="ＭＳ 明朝" panose="02020609040205080304" pitchFamily="17" charset="-128"/>
                </a:rPr>
                <a:t>に自身で医療的ケアを行えるような</a:t>
              </a:r>
              <a:r>
                <a:rPr lang="ja-JP" altLang="ja-JP" sz="1400" dirty="0" smtClean="0">
                  <a:latin typeface="ＭＳ 明朝" panose="02020609040205080304" pitchFamily="17" charset="-128"/>
                  <a:ea typeface="ＭＳ 明朝" panose="02020609040205080304" pitchFamily="17" charset="-128"/>
                </a:rPr>
                <a:t>支援</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を</a:t>
              </a:r>
              <a:r>
                <a:rPr lang="ja-JP" altLang="ja-JP" sz="1400" dirty="0">
                  <a:latin typeface="ＭＳ 明朝" panose="02020609040205080304" pitchFamily="17" charset="-128"/>
                  <a:ea typeface="ＭＳ 明朝" panose="02020609040205080304" pitchFamily="17" charset="-128"/>
                </a:rPr>
                <a:t>望んでいる保護者が約７割。その他の声と</a:t>
              </a:r>
              <a:r>
                <a:rPr lang="ja-JP" altLang="ja-JP" sz="1400" dirty="0" smtClean="0">
                  <a:latin typeface="ＭＳ 明朝" panose="02020609040205080304" pitchFamily="17" charset="-128"/>
                  <a:ea typeface="ＭＳ 明朝" panose="02020609040205080304" pitchFamily="17" charset="-128"/>
                </a:rPr>
                <a:t>し</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て</a:t>
              </a:r>
              <a:r>
                <a:rPr lang="ja-JP" altLang="ja-JP" sz="1400" dirty="0">
                  <a:latin typeface="ＭＳ 明朝" panose="02020609040205080304" pitchFamily="17" charset="-128"/>
                  <a:ea typeface="ＭＳ 明朝" panose="02020609040205080304" pitchFamily="17" charset="-128"/>
                </a:rPr>
                <a:t>、「小学校では自身で吸引できるように</a:t>
              </a:r>
              <a:r>
                <a:rPr lang="ja-JP" altLang="ja-JP" sz="1400" dirty="0" err="1" smtClean="0">
                  <a:latin typeface="ＭＳ 明朝" panose="02020609040205080304" pitchFamily="17" charset="-128"/>
                  <a:ea typeface="ＭＳ 明朝" panose="02020609040205080304" pitchFamily="17" charset="-128"/>
                </a:rPr>
                <a:t>なっ</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ja-JP" sz="1400" dirty="0" err="1" smtClean="0">
                  <a:latin typeface="ＭＳ 明朝" panose="02020609040205080304" pitchFamily="17" charset="-128"/>
                  <a:ea typeface="ＭＳ 明朝" panose="02020609040205080304" pitchFamily="17" charset="-128"/>
                </a:rPr>
                <a:t>て</a:t>
              </a:r>
              <a:r>
                <a:rPr lang="ja-JP" altLang="ja-JP" sz="1400" dirty="0">
                  <a:latin typeface="ＭＳ 明朝" panose="02020609040205080304" pitchFamily="17" charset="-128"/>
                  <a:ea typeface="ＭＳ 明朝" panose="02020609040205080304" pitchFamily="17" charset="-128"/>
                </a:rPr>
                <a:t>もらいたい。</a:t>
              </a:r>
              <a:r>
                <a:rPr lang="ja-JP" altLang="ja-JP" sz="1400" dirty="0" smtClean="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子どものペースで自立</a:t>
              </a:r>
              <a:r>
                <a:rPr lang="ja-JP" altLang="ja-JP" sz="1400" dirty="0" smtClean="0">
                  <a:latin typeface="ＭＳ 明朝" panose="02020609040205080304" pitchFamily="17" charset="-128"/>
                  <a:ea typeface="ＭＳ 明朝" panose="02020609040205080304" pitchFamily="17" charset="-128"/>
                </a:rPr>
                <a:t>して</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いく</a:t>
              </a:r>
              <a:r>
                <a:rPr lang="ja-JP" altLang="ja-JP" sz="1400" dirty="0">
                  <a:latin typeface="ＭＳ 明朝" panose="02020609040205080304" pitchFamily="17" charset="-128"/>
                  <a:ea typeface="ＭＳ 明朝" panose="02020609040205080304" pitchFamily="17" charset="-128"/>
                </a:rPr>
                <a:t>ことが一番大切である。</a:t>
              </a:r>
              <a:r>
                <a:rPr lang="ja-JP" altLang="ja-JP" sz="1400" dirty="0" smtClean="0">
                  <a:latin typeface="ＭＳ 明朝" panose="02020609040205080304" pitchFamily="17" charset="-128"/>
                  <a:ea typeface="ＭＳ 明朝" panose="02020609040205080304" pitchFamily="17" charset="-128"/>
                </a:rPr>
                <a:t>」</a:t>
              </a:r>
              <a:r>
                <a:rPr lang="ja-JP" altLang="en-US" sz="1400" dirty="0" smtClean="0">
                  <a:latin typeface="ＭＳ 明朝" panose="02020609040205080304" pitchFamily="17" charset="-128"/>
                  <a:ea typeface="ＭＳ 明朝" panose="02020609040205080304" pitchFamily="17" charset="-128"/>
                </a:rPr>
                <a:t>など</a:t>
              </a:r>
              <a:endParaRPr lang="ja-JP" altLang="ja-JP" sz="1400" dirty="0">
                <a:latin typeface="ＭＳ 明朝" panose="02020609040205080304" pitchFamily="17" charset="-128"/>
                <a:ea typeface="ＭＳ 明朝" panose="02020609040205080304" pitchFamily="17" charset="-128"/>
              </a:endParaRPr>
            </a:p>
          </p:txBody>
        </p:sp>
        <p:sp>
          <p:nvSpPr>
            <p:cNvPr id="5" name="テキスト ボックス 4"/>
            <p:cNvSpPr txBox="1"/>
            <p:nvPr/>
          </p:nvSpPr>
          <p:spPr>
            <a:xfrm>
              <a:off x="4880992" y="195590"/>
              <a:ext cx="5528734" cy="5047536"/>
            </a:xfrm>
            <a:prstGeom prst="rect">
              <a:avLst/>
            </a:prstGeom>
            <a:noFill/>
          </p:spPr>
          <p:txBody>
            <a:bodyPr wrap="square" rtlCol="0">
              <a:spAutoFit/>
            </a:bodyPr>
            <a:lstStyle/>
            <a:p>
              <a:r>
                <a:rPr lang="ja-JP" altLang="ja-JP" sz="1400" dirty="0">
                  <a:latin typeface="ＭＳ 明朝" panose="02020609040205080304" pitchFamily="17" charset="-128"/>
                  <a:ea typeface="ＭＳ 明朝" panose="02020609040205080304" pitchFamily="17" charset="-128"/>
                </a:rPr>
                <a:t>【質問</a:t>
              </a:r>
              <a:r>
                <a:rPr lang="ja-JP" altLang="ja-JP"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就</a:t>
              </a:r>
              <a:r>
                <a:rPr lang="ja-JP" altLang="ja-JP" sz="1400" dirty="0">
                  <a:latin typeface="ＭＳ 明朝" panose="02020609040205080304" pitchFamily="17" charset="-128"/>
                  <a:ea typeface="ＭＳ 明朝" panose="02020609040205080304" pitchFamily="17" charset="-128"/>
                </a:rPr>
                <a:t>園・就学の際に望む支援はどのような</a:t>
              </a:r>
              <a:r>
                <a:rPr lang="ja-JP" altLang="ja-JP" sz="1400" dirty="0" err="1">
                  <a:latin typeface="ＭＳ 明朝" panose="02020609040205080304" pitchFamily="17" charset="-128"/>
                  <a:ea typeface="ＭＳ 明朝" panose="02020609040205080304" pitchFamily="17" charset="-128"/>
                </a:rPr>
                <a:t>ものが</a:t>
              </a:r>
              <a:r>
                <a:rPr lang="ja-JP" altLang="ja-JP" sz="1400" dirty="0" err="1" smtClean="0">
                  <a:latin typeface="ＭＳ 明朝" panose="02020609040205080304" pitchFamily="17" charset="-128"/>
                  <a:ea typeface="ＭＳ 明朝" panose="02020609040205080304" pitchFamily="17" charset="-128"/>
                </a:rPr>
                <a:t>あ</a:t>
              </a:r>
              <a:r>
                <a:rPr lang="ja-JP" altLang="en-US" sz="1400" dirty="0" smtClean="0">
                  <a:latin typeface="ＭＳ 明朝" panose="02020609040205080304" pitchFamily="17" charset="-128"/>
                  <a:ea typeface="ＭＳ 明朝" panose="02020609040205080304" pitchFamily="17" charset="-128"/>
                </a:rPr>
                <a:t>　　　</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り</a:t>
              </a:r>
              <a:r>
                <a:rPr lang="ja-JP" altLang="ja-JP" sz="1400" dirty="0">
                  <a:latin typeface="ＭＳ 明朝" panose="02020609040205080304" pitchFamily="17" charset="-128"/>
                  <a:ea typeface="ＭＳ 明朝" panose="02020609040205080304" pitchFamily="17" charset="-128"/>
                </a:rPr>
                <a:t>ますか（自由回答）</a:t>
              </a: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医療的ケア児の入園や就学にかかる相談先</a:t>
              </a:r>
              <a:r>
                <a:rPr lang="ja-JP" altLang="ja-JP" sz="1400" dirty="0" smtClean="0">
                  <a:latin typeface="ＭＳ 明朝" panose="02020609040205080304" pitchFamily="17" charset="-128"/>
                  <a:ea typeface="ＭＳ 明朝" panose="02020609040205080304" pitchFamily="17" charset="-128"/>
                </a:rPr>
                <a:t>や</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園</a:t>
              </a:r>
              <a:r>
                <a:rPr lang="ja-JP" altLang="ja-JP" sz="1400" dirty="0">
                  <a:latin typeface="ＭＳ 明朝" panose="02020609040205080304" pitchFamily="17" charset="-128"/>
                  <a:ea typeface="ＭＳ 明朝" panose="02020609040205080304" pitchFamily="17" charset="-128"/>
                </a:rPr>
                <a:t>・学校等において実施している支援内容の</a:t>
              </a:r>
              <a:r>
                <a:rPr lang="ja-JP" altLang="ja-JP" sz="1400" dirty="0" smtClean="0">
                  <a:latin typeface="ＭＳ 明朝" panose="02020609040205080304" pitchFamily="17" charset="-128"/>
                  <a:ea typeface="ＭＳ 明朝" panose="02020609040205080304" pitchFamily="17" charset="-128"/>
                </a:rPr>
                <a:t>周</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知</a:t>
              </a:r>
              <a:r>
                <a:rPr lang="ja-JP" altLang="ja-JP" sz="1400" dirty="0">
                  <a:latin typeface="ＭＳ 明朝" panose="02020609040205080304" pitchFamily="17" charset="-128"/>
                  <a:ea typeface="ＭＳ 明朝" panose="02020609040205080304" pitchFamily="17" charset="-128"/>
                </a:rPr>
                <a:t>の充実を求める意見が多い</a:t>
              </a:r>
              <a:r>
                <a:rPr lang="ja-JP" altLang="ja-JP"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endParaRPr lang="ja-JP" altLang="ja-JP" sz="1400" dirty="0">
                <a:latin typeface="ＭＳ 明朝" panose="02020609040205080304" pitchFamily="17" charset="-128"/>
                <a:ea typeface="ＭＳ 明朝" panose="02020609040205080304" pitchFamily="17" charset="-128"/>
              </a:endParaRPr>
            </a:p>
            <a:p>
              <a:r>
                <a:rPr lang="ja-JP" altLang="ja-JP" sz="1400" dirty="0">
                  <a:latin typeface="ＭＳ 明朝" panose="02020609040205080304" pitchFamily="17" charset="-128"/>
                  <a:ea typeface="ＭＳ 明朝" panose="02020609040205080304" pitchFamily="17" charset="-128"/>
                </a:rPr>
                <a:t>（主な意見）</a:t>
              </a:r>
            </a:p>
            <a:p>
              <a:r>
                <a:rPr lang="ja-JP" altLang="ja-JP" sz="1400" dirty="0">
                  <a:latin typeface="ＭＳ 明朝" panose="02020609040205080304" pitchFamily="17" charset="-128"/>
                  <a:ea typeface="ＭＳ 明朝" panose="02020609040205080304" pitchFamily="17" charset="-128"/>
                </a:rPr>
                <a:t>●小学校に進学した後のケアは誰がしてくれるの</a:t>
              </a:r>
              <a:r>
                <a:rPr lang="ja-JP" altLang="ja-JP" sz="1400" dirty="0" smtClean="0">
                  <a:latin typeface="ＭＳ 明朝" panose="02020609040205080304" pitchFamily="17" charset="-128"/>
                  <a:ea typeface="ＭＳ 明朝" panose="02020609040205080304" pitchFamily="17" charset="-128"/>
                </a:rPr>
                <a:t>か</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が</a:t>
              </a:r>
              <a:r>
                <a:rPr lang="ja-JP" altLang="ja-JP" sz="1400" dirty="0">
                  <a:latin typeface="ＭＳ 明朝" panose="02020609040205080304" pitchFamily="17" charset="-128"/>
                  <a:ea typeface="ＭＳ 明朝" panose="02020609040205080304" pitchFamily="17" charset="-128"/>
                </a:rPr>
                <a:t>分からなかった。</a:t>
              </a:r>
            </a:p>
            <a:p>
              <a:r>
                <a:rPr lang="ja-JP" altLang="ja-JP" sz="1400" dirty="0">
                  <a:latin typeface="ＭＳ 明朝" panose="02020609040205080304" pitchFamily="17" charset="-128"/>
                  <a:ea typeface="ＭＳ 明朝" panose="02020609040205080304" pitchFamily="17" charset="-128"/>
                </a:rPr>
                <a:t>●就学時にどのような進路があるのか分からない</a:t>
              </a:r>
              <a:r>
                <a:rPr lang="ja-JP" altLang="ja-JP"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就学</a:t>
              </a:r>
              <a:r>
                <a:rPr lang="ja-JP" altLang="ja-JP" sz="1400" dirty="0">
                  <a:latin typeface="ＭＳ 明朝" panose="02020609040205080304" pitchFamily="17" charset="-128"/>
                  <a:ea typeface="ＭＳ 明朝" panose="02020609040205080304" pitchFamily="17" charset="-128"/>
                </a:rPr>
                <a:t>に関する情報がなく不安。</a:t>
              </a:r>
            </a:p>
            <a:p>
              <a:r>
                <a:rPr lang="ja-JP" altLang="ja-JP" sz="1400" dirty="0">
                  <a:latin typeface="ＭＳ 明朝" panose="02020609040205080304" pitchFamily="17" charset="-128"/>
                  <a:ea typeface="ＭＳ 明朝" panose="02020609040205080304" pitchFamily="17" charset="-128"/>
                </a:rPr>
                <a:t>●いつから、どのように、どこに相談したらいい</a:t>
              </a:r>
              <a:r>
                <a:rPr lang="ja-JP" altLang="ja-JP" sz="1400" dirty="0" smtClean="0">
                  <a:latin typeface="ＭＳ 明朝" panose="02020609040205080304" pitchFamily="17" charset="-128"/>
                  <a:ea typeface="ＭＳ 明朝" panose="02020609040205080304" pitchFamily="17" charset="-128"/>
                </a:rPr>
                <a:t>の</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err="1" smtClean="0">
                  <a:latin typeface="ＭＳ 明朝" panose="02020609040205080304" pitchFamily="17" charset="-128"/>
                  <a:ea typeface="ＭＳ 明朝" panose="02020609040205080304" pitchFamily="17" charset="-128"/>
                </a:rPr>
                <a:t>か</a:t>
              </a:r>
              <a:r>
                <a:rPr lang="ja-JP" altLang="ja-JP" sz="1400" dirty="0">
                  <a:latin typeface="ＭＳ 明朝" panose="02020609040205080304" pitchFamily="17" charset="-128"/>
                  <a:ea typeface="ＭＳ 明朝" panose="02020609040205080304" pitchFamily="17" charset="-128"/>
                </a:rPr>
                <a:t>分からない。窓口を分かりやすくしてほしい。</a:t>
              </a:r>
            </a:p>
            <a:p>
              <a:r>
                <a:rPr lang="ja-JP" altLang="ja-JP" sz="1400" dirty="0">
                  <a:latin typeface="ＭＳ 明朝" panose="02020609040205080304" pitchFamily="17" charset="-128"/>
                  <a:ea typeface="ＭＳ 明朝" panose="02020609040205080304" pitchFamily="17" charset="-128"/>
                </a:rPr>
                <a:t>●医ケア児になった時点で就学等の情報を知って</a:t>
              </a:r>
              <a:r>
                <a:rPr lang="ja-JP" altLang="ja-JP" sz="1400" dirty="0" err="1" smtClean="0">
                  <a:latin typeface="ＭＳ 明朝" panose="02020609040205080304" pitchFamily="17" charset="-128"/>
                  <a:ea typeface="ＭＳ 明朝" panose="02020609040205080304" pitchFamily="17" charset="-128"/>
                </a:rPr>
                <a:t>い</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たら</a:t>
              </a:r>
              <a:r>
                <a:rPr lang="ja-JP" altLang="ja-JP" sz="1400" dirty="0">
                  <a:latin typeface="ＭＳ 明朝" panose="02020609040205080304" pitchFamily="17" charset="-128"/>
                  <a:ea typeface="ＭＳ 明朝" panose="02020609040205080304" pitchFamily="17" charset="-128"/>
                </a:rPr>
                <a:t>ここまで不安になることはなかった。</a:t>
              </a:r>
            </a:p>
            <a:p>
              <a:r>
                <a:rPr lang="ja-JP" altLang="ja-JP" sz="1400" dirty="0">
                  <a:latin typeface="ＭＳ 明朝" panose="02020609040205080304" pitchFamily="17" charset="-128"/>
                  <a:ea typeface="ＭＳ 明朝" panose="02020609040205080304" pitchFamily="17" charset="-128"/>
                </a:rPr>
                <a:t>●下の学年の子との交流もできるとうれしい。</a:t>
              </a:r>
            </a:p>
            <a:p>
              <a:r>
                <a:rPr lang="ja-JP" altLang="ja-JP" sz="1400" dirty="0">
                  <a:latin typeface="ＭＳ 明朝" panose="02020609040205080304" pitchFamily="17" charset="-128"/>
                  <a:ea typeface="ＭＳ 明朝" panose="02020609040205080304" pitchFamily="17" charset="-128"/>
                </a:rPr>
                <a:t>●学童での医ケア児の枠の基準をもう少し考えて</a:t>
              </a:r>
              <a:r>
                <a:rPr lang="ja-JP" altLang="ja-JP" sz="1400" dirty="0" err="1" smtClean="0">
                  <a:latin typeface="ＭＳ 明朝" panose="02020609040205080304" pitchFamily="17" charset="-128"/>
                  <a:ea typeface="ＭＳ 明朝" panose="02020609040205080304" pitchFamily="17" charset="-128"/>
                </a:rPr>
                <a:t>ほ</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しい</a:t>
              </a:r>
              <a:r>
                <a:rPr lang="ja-JP" altLang="ja-JP" sz="1400" dirty="0">
                  <a:latin typeface="ＭＳ 明朝" panose="02020609040205080304" pitchFamily="17" charset="-128"/>
                  <a:ea typeface="ＭＳ 明朝" panose="02020609040205080304" pitchFamily="17" charset="-128"/>
                </a:rPr>
                <a:t>。</a:t>
              </a:r>
            </a:p>
            <a:p>
              <a:r>
                <a:rPr lang="ja-JP" altLang="ja-JP" sz="1400" dirty="0">
                  <a:latin typeface="ＭＳ 明朝" panose="02020609040205080304" pitchFamily="17" charset="-128"/>
                  <a:ea typeface="ＭＳ 明朝" panose="02020609040205080304" pitchFamily="17" charset="-128"/>
                </a:rPr>
                <a:t>●学校の先生も医ケア児に対する理解を深めても</a:t>
              </a:r>
              <a:r>
                <a:rPr lang="ja-JP" altLang="ja-JP" sz="1400" dirty="0" err="1" smtClean="0">
                  <a:latin typeface="ＭＳ 明朝" panose="02020609040205080304" pitchFamily="17" charset="-128"/>
                  <a:ea typeface="ＭＳ 明朝" panose="02020609040205080304" pitchFamily="17" charset="-128"/>
                </a:rPr>
                <a:t>ら</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いたい</a:t>
              </a:r>
              <a:r>
                <a:rPr lang="ja-JP" altLang="ja-JP" sz="1400" dirty="0">
                  <a:latin typeface="ＭＳ 明朝" panose="02020609040205080304" pitchFamily="17" charset="-128"/>
                  <a:ea typeface="ＭＳ 明朝" panose="02020609040205080304" pitchFamily="17" charset="-128"/>
                </a:rPr>
                <a:t>。</a:t>
              </a:r>
            </a:p>
            <a:p>
              <a:r>
                <a:rPr lang="ja-JP" altLang="ja-JP" sz="1400" dirty="0" smtClean="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通っている保育園が、家から遠く、車で通園</a:t>
              </a:r>
              <a:r>
                <a:rPr lang="ja-JP" altLang="ja-JP" sz="1400" dirty="0" smtClean="0">
                  <a:latin typeface="ＭＳ 明朝" panose="02020609040205080304" pitchFamily="17" charset="-128"/>
                  <a:ea typeface="ＭＳ 明朝" panose="02020609040205080304" pitchFamily="17" charset="-128"/>
                </a:rPr>
                <a:t>する</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ja-JP" sz="1400" dirty="0" smtClean="0">
                  <a:latin typeface="ＭＳ 明朝" panose="02020609040205080304" pitchFamily="17" charset="-128"/>
                  <a:ea typeface="ＭＳ 明朝" panose="02020609040205080304" pitchFamily="17" charset="-128"/>
                </a:rPr>
                <a:t>こと</a:t>
              </a:r>
              <a:r>
                <a:rPr lang="ja-JP" altLang="ja-JP" sz="1400" dirty="0">
                  <a:latin typeface="ＭＳ 明朝" panose="02020609040205080304" pitchFamily="17" charset="-128"/>
                  <a:ea typeface="ＭＳ 明朝" panose="02020609040205080304" pitchFamily="17" charset="-128"/>
                </a:rPr>
                <a:t>が多く負担である。</a:t>
              </a:r>
            </a:p>
          </p:txBody>
        </p:sp>
        <p:graphicFrame>
          <p:nvGraphicFramePr>
            <p:cNvPr id="6" name="グラフ 5"/>
            <p:cNvGraphicFramePr/>
            <p:nvPr>
              <p:extLst>
                <p:ext uri="{D42A27DB-BD31-4B8C-83A1-F6EECF244321}">
                  <p14:modId xmlns:p14="http://schemas.microsoft.com/office/powerpoint/2010/main" val="3109269916"/>
                </p:ext>
              </p:extLst>
            </p:nvPr>
          </p:nvGraphicFramePr>
          <p:xfrm>
            <a:off x="134700" y="2708920"/>
            <a:ext cx="4781080" cy="3312194"/>
          </p:xfrm>
          <a:graphic>
            <a:graphicData uri="http://schemas.openxmlformats.org/drawingml/2006/chart">
              <c:chart xmlns:c="http://schemas.openxmlformats.org/drawingml/2006/chart" xmlns:r="http://schemas.openxmlformats.org/officeDocument/2006/relationships" r:id="rId2"/>
            </a:graphicData>
          </a:graphic>
        </p:graphicFrame>
      </p:grpSp>
      <p:sp>
        <p:nvSpPr>
          <p:cNvPr id="7" name="テキスト ボックス 6"/>
          <p:cNvSpPr txBox="1"/>
          <p:nvPr/>
        </p:nvSpPr>
        <p:spPr>
          <a:xfrm>
            <a:off x="9489504" y="6453336"/>
            <a:ext cx="418704" cy="369332"/>
          </a:xfrm>
          <a:prstGeom prst="rect">
            <a:avLst/>
          </a:prstGeom>
          <a:noFill/>
        </p:spPr>
        <p:txBody>
          <a:bodyPr wrap="none" rtlCol="0">
            <a:spAutoFit/>
          </a:bodyPr>
          <a:lstStyle/>
          <a:p>
            <a:r>
              <a:rPr lang="en-US" altLang="ja-JP" dirty="0"/>
              <a:t>20</a:t>
            </a:r>
            <a:endParaRPr kumimoji="1" lang="en-US" altLang="ja-JP" dirty="0" smtClean="0"/>
          </a:p>
        </p:txBody>
      </p:sp>
    </p:spTree>
    <p:extLst>
      <p:ext uri="{BB962C8B-B14F-4D97-AF65-F5344CB8AC3E}">
        <p14:creationId xmlns:p14="http://schemas.microsoft.com/office/powerpoint/2010/main" val="239462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0168" y="24867"/>
            <a:ext cx="8915400" cy="1143000"/>
          </a:xfrm>
        </p:spPr>
        <p:txBody>
          <a:bodyPr>
            <a:normAutofit/>
          </a:bodyPr>
          <a:lstStyle/>
          <a:p>
            <a:pPr algn="l"/>
            <a:r>
              <a:rPr lang="ja-JP" altLang="en-US" sz="3600" dirty="0"/>
              <a:t>１　支援方針策定の</a:t>
            </a:r>
            <a:r>
              <a:rPr lang="ja-JP" altLang="en-US" sz="3600" dirty="0" smtClean="0"/>
              <a:t>趣旨</a:t>
            </a:r>
            <a:endParaRPr lang="ja-JP" altLang="en-US" sz="3600" dirty="0"/>
          </a:p>
        </p:txBody>
      </p:sp>
      <p:pic>
        <p:nvPicPr>
          <p:cNvPr id="4" name="デザイン"/>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88900" y="404664"/>
            <a:ext cx="6464300" cy="4525963"/>
          </a:xfrm>
        </p:spPr>
      </p:pic>
      <p:sp>
        <p:nvSpPr>
          <p:cNvPr id="3" name="テキスト ボックス 2"/>
          <p:cNvSpPr txBox="1"/>
          <p:nvPr/>
        </p:nvSpPr>
        <p:spPr>
          <a:xfrm>
            <a:off x="776536" y="1167867"/>
            <a:ext cx="8712968" cy="5724644"/>
          </a:xfrm>
          <a:prstGeom prst="rect">
            <a:avLst/>
          </a:prstGeom>
          <a:noFill/>
        </p:spPr>
        <p:txBody>
          <a:bodyPr wrap="square" rtlCol="0">
            <a:spAutoFit/>
          </a:bodyPr>
          <a:lstStyle/>
          <a:p>
            <a:r>
              <a:rPr lang="ja-JP" altLang="en-US" sz="1600" dirty="0"/>
              <a:t>　</a:t>
            </a:r>
            <a:r>
              <a:rPr lang="ja-JP" altLang="en-US" sz="1400" dirty="0" smtClean="0">
                <a:latin typeface="ＭＳ 明朝" panose="02020609040205080304" pitchFamily="17" charset="-128"/>
                <a:ea typeface="ＭＳ 明朝" panose="02020609040205080304" pitchFamily="17" charset="-128"/>
              </a:rPr>
              <a:t>医療</a:t>
            </a:r>
            <a:r>
              <a:rPr lang="ja-JP" altLang="en-US" sz="1400" dirty="0">
                <a:latin typeface="ＭＳ 明朝" panose="02020609040205080304" pitchFamily="17" charset="-128"/>
                <a:ea typeface="ＭＳ 明朝" panose="02020609040205080304" pitchFamily="17" charset="-128"/>
              </a:rPr>
              <a:t>技術の進歩等を背景として、喀痰吸引や経管栄養等の医療的ケアが日常的に必要な</a:t>
            </a:r>
            <a:r>
              <a:rPr lang="ja-JP" altLang="en-US" sz="1400" dirty="0" smtClean="0">
                <a:latin typeface="ＭＳ 明朝" panose="02020609040205080304" pitchFamily="17" charset="-128"/>
                <a:ea typeface="ＭＳ 明朝" panose="02020609040205080304" pitchFamily="17" charset="-128"/>
              </a:rPr>
              <a:t>子どもたち</a:t>
            </a:r>
            <a:r>
              <a:rPr lang="ja-JP" altLang="en-US" sz="1400" dirty="0">
                <a:latin typeface="ＭＳ 明朝" panose="02020609040205080304" pitchFamily="17" charset="-128"/>
                <a:ea typeface="ＭＳ 明朝" panose="02020609040205080304" pitchFamily="17" charset="-128"/>
              </a:rPr>
              <a:t>（以下「医療的ケア児」という。）が年々増加傾向にあります。また、医療的ケア児が、保育園</a:t>
            </a:r>
            <a:r>
              <a:rPr lang="ja-JP" altLang="en-US" sz="1400" dirty="0" smtClean="0">
                <a:latin typeface="ＭＳ 明朝" panose="02020609040205080304" pitchFamily="17" charset="-128"/>
                <a:ea typeface="ＭＳ 明朝" panose="02020609040205080304" pitchFamily="17" charset="-128"/>
              </a:rPr>
              <a:t>、幼稚園</a:t>
            </a:r>
            <a:r>
              <a:rPr lang="ja-JP" altLang="en-US" sz="1400" dirty="0">
                <a:latin typeface="ＭＳ 明朝" panose="02020609040205080304" pitchFamily="17" charset="-128"/>
                <a:ea typeface="ＭＳ 明朝" panose="02020609040205080304" pitchFamily="17" charset="-128"/>
              </a:rPr>
              <a:t>、学校等に通えるようになるなど、取り巻く環境が変わりつつあります。</a:t>
            </a:r>
          </a:p>
          <a:p>
            <a:r>
              <a:rPr lang="ja-JP" altLang="en-US" sz="1400" dirty="0">
                <a:latin typeface="ＭＳ 明朝" panose="02020609040205080304" pitchFamily="17" charset="-128"/>
                <a:ea typeface="ＭＳ 明朝" panose="02020609040205080304" pitchFamily="17" charset="-128"/>
              </a:rPr>
              <a:t>　このような状況の中で、平成</a:t>
            </a:r>
            <a:r>
              <a:rPr lang="en-US" altLang="ja-JP" sz="1400" dirty="0">
                <a:latin typeface="ＭＳ 明朝" panose="02020609040205080304" pitchFamily="17" charset="-128"/>
                <a:ea typeface="ＭＳ 明朝" panose="02020609040205080304" pitchFamily="17" charset="-128"/>
              </a:rPr>
              <a:t>24</a:t>
            </a:r>
            <a:r>
              <a:rPr lang="ja-JP" altLang="en-US" sz="1400" dirty="0">
                <a:latin typeface="ＭＳ 明朝" panose="02020609040205080304" pitchFamily="17" charset="-128"/>
                <a:ea typeface="ＭＳ 明朝" panose="02020609040205080304" pitchFamily="17" charset="-128"/>
              </a:rPr>
              <a:t>年４月からは、「社会福祉士及び介護福祉士法の一部を改正</a:t>
            </a:r>
            <a:r>
              <a:rPr lang="ja-JP" altLang="en-US" sz="1400" dirty="0" smtClean="0">
                <a:latin typeface="ＭＳ 明朝" panose="02020609040205080304" pitchFamily="17" charset="-128"/>
                <a:ea typeface="ＭＳ 明朝" panose="02020609040205080304" pitchFamily="17" charset="-128"/>
              </a:rPr>
              <a:t>する法律</a:t>
            </a:r>
            <a:r>
              <a:rPr lang="ja-JP" altLang="en-US" sz="1400" dirty="0">
                <a:latin typeface="ＭＳ 明朝" panose="02020609040205080304" pitchFamily="17" charset="-128"/>
                <a:ea typeface="ＭＳ 明朝" panose="02020609040205080304" pitchFamily="17" charset="-128"/>
              </a:rPr>
              <a:t>」が施行され、学校の教職員等についても、特定の医療的ケア（以下「特定行為」という。）を</a:t>
            </a:r>
            <a:r>
              <a:rPr lang="ja-JP" altLang="en-US" sz="1400" dirty="0" smtClean="0">
                <a:latin typeface="ＭＳ 明朝" panose="02020609040205080304" pitchFamily="17" charset="-128"/>
                <a:ea typeface="ＭＳ 明朝" panose="02020609040205080304" pitchFamily="17" charset="-128"/>
              </a:rPr>
              <a:t>制度上実施</a:t>
            </a:r>
            <a:r>
              <a:rPr lang="ja-JP" altLang="en-US" sz="1400" dirty="0">
                <a:latin typeface="ＭＳ 明朝" panose="02020609040205080304" pitchFamily="17" charset="-128"/>
                <a:ea typeface="ＭＳ 明朝" panose="02020609040205080304" pitchFamily="17" charset="-128"/>
              </a:rPr>
              <a:t>することができるようになりました。また、平成</a:t>
            </a:r>
            <a:r>
              <a:rPr lang="en-US" altLang="ja-JP" sz="1400" dirty="0">
                <a:latin typeface="ＭＳ 明朝" panose="02020609040205080304" pitchFamily="17" charset="-128"/>
                <a:ea typeface="ＭＳ 明朝" panose="02020609040205080304" pitchFamily="17" charset="-128"/>
              </a:rPr>
              <a:t>28</a:t>
            </a:r>
            <a:r>
              <a:rPr lang="ja-JP" altLang="en-US" sz="1400" dirty="0">
                <a:latin typeface="ＭＳ 明朝" panose="02020609040205080304" pitchFamily="17" charset="-128"/>
                <a:ea typeface="ＭＳ 明朝" panose="02020609040205080304" pitchFamily="17" charset="-128"/>
              </a:rPr>
              <a:t>年６月には、「児童福祉法」が改正され、「</a:t>
            </a:r>
            <a:r>
              <a:rPr lang="ja-JP" altLang="en-US" sz="1400" dirty="0" smtClean="0">
                <a:latin typeface="ＭＳ 明朝" panose="02020609040205080304" pitchFamily="17" charset="-128"/>
                <a:ea typeface="ＭＳ 明朝" panose="02020609040205080304" pitchFamily="17" charset="-128"/>
              </a:rPr>
              <a:t>学校に</a:t>
            </a:r>
            <a:r>
              <a:rPr lang="ja-JP" altLang="en-US" sz="1400" dirty="0">
                <a:latin typeface="ＭＳ 明朝" panose="02020609040205080304" pitchFamily="17" charset="-128"/>
                <a:ea typeface="ＭＳ 明朝" panose="02020609040205080304" pitchFamily="17" charset="-128"/>
              </a:rPr>
              <a:t>おいて医療的ケア児は安全に、かつ安心して学ぶことができるよう、医療的ケアを実施する学校</a:t>
            </a:r>
            <a:r>
              <a:rPr lang="ja-JP" altLang="en-US" sz="1400" dirty="0" smtClean="0">
                <a:latin typeface="ＭＳ 明朝" panose="02020609040205080304" pitchFamily="17" charset="-128"/>
                <a:ea typeface="ＭＳ 明朝" panose="02020609040205080304" pitchFamily="17" charset="-128"/>
              </a:rPr>
              <a:t>看護師</a:t>
            </a:r>
            <a:r>
              <a:rPr lang="ja-JP" altLang="en-US" sz="1400" dirty="0">
                <a:latin typeface="ＭＳ 明朝" panose="02020609040205080304" pitchFamily="17" charset="-128"/>
                <a:ea typeface="ＭＳ 明朝" panose="02020609040205080304" pitchFamily="17" charset="-128"/>
              </a:rPr>
              <a:t>等の配置又は活用を計画的に進めるとともに、学校看護師等を中心に教員等が連携協力</a:t>
            </a:r>
            <a:r>
              <a:rPr lang="ja-JP" altLang="en-US" sz="1400" dirty="0" smtClean="0">
                <a:latin typeface="ＭＳ 明朝" panose="02020609040205080304" pitchFamily="17" charset="-128"/>
                <a:ea typeface="ＭＳ 明朝" panose="02020609040205080304" pitchFamily="17" charset="-128"/>
              </a:rPr>
              <a:t>して医療的</a:t>
            </a:r>
            <a:r>
              <a:rPr lang="ja-JP" altLang="en-US" sz="1400" dirty="0">
                <a:latin typeface="ＭＳ 明朝" panose="02020609040205080304" pitchFamily="17" charset="-128"/>
                <a:ea typeface="ＭＳ 明朝" panose="02020609040205080304" pitchFamily="17" charset="-128"/>
              </a:rPr>
              <a:t>ケアに対応するなどの体制整備に努めていただきたくようお願いする。」と示されました</a:t>
            </a:r>
            <a:r>
              <a:rPr lang="ja-JP" altLang="en-US"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令和</a:t>
            </a:r>
            <a:r>
              <a:rPr lang="ja-JP" altLang="en-US" sz="1400" dirty="0">
                <a:latin typeface="ＭＳ 明朝" panose="02020609040205080304" pitchFamily="17" charset="-128"/>
                <a:ea typeface="ＭＳ 明朝" panose="02020609040205080304" pitchFamily="17" charset="-128"/>
              </a:rPr>
              <a:t>３年９月には「医療的ケア児及びその家族に対する支援に関する法律」（以下「医療的</a:t>
            </a:r>
            <a:r>
              <a:rPr lang="ja-JP" altLang="en-US" sz="1400" dirty="0" smtClean="0">
                <a:latin typeface="ＭＳ 明朝" panose="02020609040205080304" pitchFamily="17" charset="-128"/>
                <a:ea typeface="ＭＳ 明朝" panose="02020609040205080304" pitchFamily="17" charset="-128"/>
              </a:rPr>
              <a:t>ケア児支援法</a:t>
            </a:r>
            <a:r>
              <a:rPr lang="ja-JP" altLang="en-US" sz="1400" dirty="0">
                <a:latin typeface="ＭＳ 明朝" panose="02020609040205080304" pitchFamily="17" charset="-128"/>
                <a:ea typeface="ＭＳ 明朝" panose="02020609040205080304" pitchFamily="17" charset="-128"/>
              </a:rPr>
              <a:t>」という。）が施行され、地方自治体や保育所の設置者及び学校の設置者に医療的ケア児</a:t>
            </a:r>
            <a:r>
              <a:rPr lang="ja-JP" altLang="en-US" sz="1400" dirty="0" smtClean="0">
                <a:latin typeface="ＭＳ 明朝" panose="02020609040205080304" pitchFamily="17" charset="-128"/>
                <a:ea typeface="ＭＳ 明朝" panose="02020609040205080304" pitchFamily="17" charset="-128"/>
              </a:rPr>
              <a:t>の健やか</a:t>
            </a:r>
            <a:r>
              <a:rPr lang="ja-JP" altLang="en-US" sz="1400" dirty="0">
                <a:latin typeface="ＭＳ 明朝" panose="02020609040205080304" pitchFamily="17" charset="-128"/>
                <a:ea typeface="ＭＳ 明朝" panose="02020609040205080304" pitchFamily="17" charset="-128"/>
              </a:rPr>
              <a:t>な成長を図るとともにその家族の離職の防止に資する支援を実施する責務がある旨</a:t>
            </a:r>
            <a:r>
              <a:rPr lang="ja-JP" altLang="en-US" sz="1400" dirty="0" smtClean="0">
                <a:latin typeface="ＭＳ 明朝" panose="02020609040205080304" pitchFamily="17" charset="-128"/>
                <a:ea typeface="ＭＳ 明朝" panose="02020609040205080304" pitchFamily="17" charset="-128"/>
              </a:rPr>
              <a:t>明記されました。加えて令和５年４月には「こども基本法」が施行され、こどもの心身の状況等にかかわらず、将来にわたって幸福な生活を送ることができる社会の実現を目指し子どもの施策を総合的に推進する旨示されました。</a:t>
            </a:r>
            <a:endParaRPr lang="en-US" altLang="ja-JP" sz="1400" dirty="0" smtClean="0">
              <a:latin typeface="ＭＳ 明朝" panose="02020609040205080304" pitchFamily="17" charset="-128"/>
              <a:ea typeface="ＭＳ 明朝" panose="02020609040205080304" pitchFamily="17" charset="-128"/>
            </a:endParaRPr>
          </a:p>
          <a:p>
            <a:endParaRPr lang="en-US" altLang="ja-JP" sz="1400" dirty="0" smtClean="0">
              <a:solidFill>
                <a:srgbClr val="FF0000"/>
              </a:solidFill>
              <a:latin typeface="ＭＳ 明朝" panose="02020609040205080304" pitchFamily="17" charset="-128"/>
              <a:ea typeface="ＭＳ 明朝" panose="02020609040205080304" pitchFamily="17" charset="-128"/>
            </a:endParaRPr>
          </a:p>
          <a:p>
            <a:r>
              <a:rPr lang="ja-JP" altLang="en-US" sz="1400" dirty="0">
                <a:solidFill>
                  <a:srgbClr val="FF0000"/>
                </a:solidFill>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区は、国に先駆けて平成</a:t>
            </a:r>
            <a:r>
              <a:rPr lang="en-US" altLang="ja-JP" sz="1400" dirty="0">
                <a:latin typeface="ＭＳ 明朝" panose="02020609040205080304" pitchFamily="17" charset="-128"/>
                <a:ea typeface="ＭＳ 明朝" panose="02020609040205080304" pitchFamily="17" charset="-128"/>
              </a:rPr>
              <a:t>27</a:t>
            </a:r>
            <a:r>
              <a:rPr lang="ja-JP" altLang="en-US" sz="1400" dirty="0">
                <a:latin typeface="ＭＳ 明朝" panose="02020609040205080304" pitchFamily="17" charset="-128"/>
                <a:ea typeface="ＭＳ 明朝" panose="02020609040205080304" pitchFamily="17" charset="-128"/>
              </a:rPr>
              <a:t>年に区立小学校、学童クラブにおいて「たんの吸引」を必要とする児童の受入れ</a:t>
            </a:r>
            <a:r>
              <a:rPr lang="ja-JP" altLang="en-US" sz="1400" dirty="0" smtClean="0">
                <a:latin typeface="ＭＳ 明朝" panose="02020609040205080304" pitchFamily="17" charset="-128"/>
                <a:ea typeface="ＭＳ 明朝" panose="02020609040205080304" pitchFamily="17" charset="-128"/>
              </a:rPr>
              <a:t>を開始</a:t>
            </a:r>
            <a:r>
              <a:rPr lang="ja-JP" altLang="en-US" sz="1400" dirty="0">
                <a:latin typeface="ＭＳ 明朝" panose="02020609040205080304" pitchFamily="17" charset="-128"/>
                <a:ea typeface="ＭＳ 明朝" panose="02020609040205080304" pitchFamily="17" charset="-128"/>
              </a:rPr>
              <a:t>し、保育所等に拡大してきました。「みどりの風吹くまちビジョン」「アクションプラン」に基づき</a:t>
            </a:r>
            <a:r>
              <a:rPr lang="ja-JP" altLang="en-US" sz="1400" dirty="0" smtClean="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障害者計画・第六期障害者福祉計画・第二期障害児福祉計画」「練馬区立小中学校・保育園</a:t>
            </a:r>
            <a:r>
              <a:rPr lang="ja-JP" altLang="en-US" sz="1400" dirty="0" smtClean="0">
                <a:latin typeface="ＭＳ 明朝" panose="02020609040205080304" pitchFamily="17" charset="-128"/>
                <a:ea typeface="ＭＳ 明朝" panose="02020609040205080304" pitchFamily="17" charset="-128"/>
              </a:rPr>
              <a:t>・幼稚園</a:t>
            </a:r>
            <a:r>
              <a:rPr lang="ja-JP" altLang="en-US" sz="1400" dirty="0">
                <a:latin typeface="ＭＳ 明朝" panose="02020609040205080304" pitchFamily="17" charset="-128"/>
                <a:ea typeface="ＭＳ 明朝" panose="02020609040205080304" pitchFamily="17" charset="-128"/>
              </a:rPr>
              <a:t>などにおける障害児等支援方針」を定め、重症心身障害児在宅レスパイト事業、</a:t>
            </a:r>
            <a:r>
              <a:rPr lang="ja-JP" altLang="en-US" sz="1400" dirty="0" smtClean="0">
                <a:latin typeface="ＭＳ 明朝" panose="02020609040205080304" pitchFamily="17" charset="-128"/>
                <a:ea typeface="ＭＳ 明朝" panose="02020609040205080304" pitchFamily="17" charset="-128"/>
              </a:rPr>
              <a:t>医療型ショートステイ、訪問看護</a:t>
            </a:r>
            <a:r>
              <a:rPr lang="ja-JP" altLang="en-US" sz="1400" dirty="0">
                <a:latin typeface="ＭＳ 明朝" panose="02020609040205080304" pitchFamily="17" charset="-128"/>
                <a:ea typeface="ＭＳ 明朝" panose="02020609040205080304" pitchFamily="17" charset="-128"/>
              </a:rPr>
              <a:t>ステーションとの連携事業の実施など、医療的ケア児の受入れ支援の</a:t>
            </a:r>
            <a:r>
              <a:rPr lang="ja-JP" altLang="en-US" sz="1400" dirty="0" smtClean="0">
                <a:latin typeface="ＭＳ 明朝" panose="02020609040205080304" pitchFamily="17" charset="-128"/>
                <a:ea typeface="ＭＳ 明朝" panose="02020609040205080304" pitchFamily="17" charset="-128"/>
              </a:rPr>
              <a:t>充実を</a:t>
            </a:r>
            <a:r>
              <a:rPr lang="ja-JP" altLang="en-US" sz="1400" dirty="0">
                <a:latin typeface="ＭＳ 明朝" panose="02020609040205080304" pitchFamily="17" charset="-128"/>
                <a:ea typeface="ＭＳ 明朝" panose="02020609040205080304" pitchFamily="17" charset="-128"/>
              </a:rPr>
              <a:t>図ってきました</a:t>
            </a:r>
            <a:r>
              <a:rPr lang="ja-JP" altLang="en-US"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endParaRPr lang="ja-JP" altLang="en-US" sz="14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今後も医療的ケア児の増加が予想されています。医療的ケア児への支援を更に充実するため</a:t>
            </a:r>
            <a:r>
              <a:rPr lang="ja-JP" altLang="en-US" sz="1400" dirty="0" smtClean="0">
                <a:latin typeface="ＭＳ 明朝" panose="02020609040205080304" pitchFamily="17" charset="-128"/>
                <a:ea typeface="ＭＳ 明朝" panose="02020609040205080304" pitchFamily="17" charset="-128"/>
              </a:rPr>
              <a:t>、医療的</a:t>
            </a:r>
            <a:r>
              <a:rPr lang="ja-JP" altLang="en-US" sz="1400" dirty="0">
                <a:latin typeface="ＭＳ 明朝" panose="02020609040205080304" pitchFamily="17" charset="-128"/>
                <a:ea typeface="ＭＳ 明朝" panose="02020609040205080304" pitchFamily="17" charset="-128"/>
              </a:rPr>
              <a:t>ケア児支援法の趣旨や保護者からの声を踏まえ</a:t>
            </a:r>
            <a:r>
              <a:rPr lang="ja-JP" altLang="en-US" sz="1400" dirty="0" smtClean="0">
                <a:latin typeface="ＭＳ 明朝" panose="02020609040205080304" pitchFamily="17" charset="-128"/>
                <a:ea typeface="ＭＳ 明朝" panose="02020609040205080304" pitchFamily="17" charset="-128"/>
              </a:rPr>
              <a:t>、これまでの方針を改訂し、乳幼児期</a:t>
            </a:r>
            <a:r>
              <a:rPr lang="ja-JP" altLang="en-US" sz="1400" dirty="0">
                <a:latin typeface="ＭＳ 明朝" panose="02020609040205080304" pitchFamily="17" charset="-128"/>
                <a:ea typeface="ＭＳ 明朝" panose="02020609040205080304" pitchFamily="17" charset="-128"/>
              </a:rPr>
              <a:t>、学齢期にあたる保育所や学校</a:t>
            </a:r>
            <a:r>
              <a:rPr lang="ja-JP" altLang="en-US" sz="1400" dirty="0" smtClean="0">
                <a:latin typeface="ＭＳ 明朝" panose="02020609040205080304" pitchFamily="17" charset="-128"/>
                <a:ea typeface="ＭＳ 明朝" panose="02020609040205080304" pitchFamily="17" charset="-128"/>
              </a:rPr>
              <a:t>等に</a:t>
            </a:r>
            <a:r>
              <a:rPr lang="ja-JP" altLang="en-US" sz="1400" dirty="0">
                <a:latin typeface="ＭＳ 明朝" panose="02020609040205080304" pitchFamily="17" charset="-128"/>
                <a:ea typeface="ＭＳ 明朝" panose="02020609040205080304" pitchFamily="17" charset="-128"/>
              </a:rPr>
              <a:t>おける医療的ケア児への支援の方向性を示す方針を策定します。</a:t>
            </a:r>
          </a:p>
        </p:txBody>
      </p:sp>
      <p:sp>
        <p:nvSpPr>
          <p:cNvPr id="5" name="テキスト ボックス 4"/>
          <p:cNvSpPr txBox="1"/>
          <p:nvPr/>
        </p:nvSpPr>
        <p:spPr>
          <a:xfrm>
            <a:off x="9489504" y="6453336"/>
            <a:ext cx="301686" cy="369332"/>
          </a:xfrm>
          <a:prstGeom prst="rect">
            <a:avLst/>
          </a:prstGeom>
          <a:noFill/>
        </p:spPr>
        <p:txBody>
          <a:bodyPr wrap="none" rtlCol="0">
            <a:spAutoFit/>
          </a:bodyPr>
          <a:lstStyle/>
          <a:p>
            <a:r>
              <a:rPr kumimoji="1" lang="en-US" altLang="ja-JP" dirty="0" smtClean="0"/>
              <a:t>1</a:t>
            </a:r>
          </a:p>
        </p:txBody>
      </p:sp>
    </p:spTree>
    <p:extLst>
      <p:ext uri="{BB962C8B-B14F-4D97-AF65-F5344CB8AC3E}">
        <p14:creationId xmlns:p14="http://schemas.microsoft.com/office/powerpoint/2010/main" val="2465561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46510" y="692696"/>
            <a:ext cx="9131026" cy="5909310"/>
          </a:xfrm>
          <a:prstGeom prst="rect">
            <a:avLst/>
          </a:prstGeom>
          <a:noFill/>
        </p:spPr>
        <p:txBody>
          <a:bodyPr wrap="none" rtlCol="0">
            <a:spAutoFit/>
          </a:bodyPr>
          <a:lstStyle/>
          <a:p>
            <a:r>
              <a:rPr lang="ja-JP" altLang="en-US" dirty="0" smtClean="0"/>
              <a:t>≪医療的ケア児に関する主</a:t>
            </a:r>
            <a:r>
              <a:rPr lang="ja-JP" altLang="en-US" dirty="0"/>
              <a:t>な取組≫</a:t>
            </a:r>
          </a:p>
          <a:p>
            <a:endParaRPr lang="ja-JP" altLang="en-US" dirty="0"/>
          </a:p>
          <a:p>
            <a:r>
              <a:rPr lang="ja-JP" altLang="en-US" dirty="0"/>
              <a:t>　　</a:t>
            </a:r>
            <a:r>
              <a:rPr lang="ja-JP" altLang="en-US" dirty="0" smtClean="0"/>
              <a:t>　</a:t>
            </a:r>
            <a:r>
              <a:rPr lang="en-US" altLang="ja-JP" dirty="0" smtClean="0">
                <a:latin typeface="ＭＳ 明朝" panose="02020609040205080304" pitchFamily="17" charset="-128"/>
                <a:ea typeface="ＭＳ 明朝" panose="02020609040205080304" pitchFamily="17" charset="-128"/>
              </a:rPr>
              <a:t>H27</a:t>
            </a:r>
            <a:r>
              <a:rPr lang="ja-JP" altLang="en-US" dirty="0">
                <a:latin typeface="ＭＳ 明朝" panose="02020609040205080304" pitchFamily="17" charset="-128"/>
                <a:ea typeface="ＭＳ 明朝" panose="02020609040205080304" pitchFamily="17" charset="-128"/>
              </a:rPr>
              <a:t>　</a:t>
            </a:r>
            <a:r>
              <a:rPr lang="ja-JP" altLang="en-US" dirty="0">
                <a:solidFill>
                  <a:srgbClr val="FF0000"/>
                </a:solidFill>
                <a:latin typeface="ＭＳ 明朝" panose="02020609040205080304" pitchFamily="17" charset="-128"/>
                <a:ea typeface="ＭＳ 明朝" panose="02020609040205080304" pitchFamily="17" charset="-128"/>
              </a:rPr>
              <a:t>区立小学校・学童クラブに</a:t>
            </a:r>
            <a:r>
              <a:rPr lang="ja-JP" altLang="en-US" dirty="0" smtClean="0">
                <a:solidFill>
                  <a:srgbClr val="FF0000"/>
                </a:solidFill>
                <a:latin typeface="ＭＳ 明朝" panose="02020609040205080304" pitchFamily="17" charset="-128"/>
                <a:ea typeface="ＭＳ 明朝" panose="02020609040205080304" pitchFamily="17" charset="-128"/>
              </a:rPr>
              <a:t>おける医療的ケア児の</a:t>
            </a:r>
            <a:r>
              <a:rPr lang="ja-JP" altLang="en-US" dirty="0">
                <a:solidFill>
                  <a:srgbClr val="FF0000"/>
                </a:solidFill>
                <a:latin typeface="ＭＳ 明朝" panose="02020609040205080304" pitchFamily="17" charset="-128"/>
                <a:ea typeface="ＭＳ 明朝" panose="02020609040205080304" pitchFamily="17" charset="-128"/>
              </a:rPr>
              <a:t>受入れ開始</a:t>
            </a:r>
          </a:p>
          <a:p>
            <a:r>
              <a:rPr lang="ja-JP" altLang="en-US" dirty="0">
                <a:solidFill>
                  <a:srgbClr val="FF0000"/>
                </a:solidFill>
                <a:latin typeface="ＭＳ 明朝" panose="02020609040205080304" pitchFamily="17" charset="-128"/>
                <a:ea typeface="ＭＳ 明朝" panose="02020609040205080304" pitchFamily="17" charset="-128"/>
              </a:rPr>
              <a:t>　　　　 </a:t>
            </a:r>
            <a:r>
              <a:rPr lang="ja-JP" altLang="en-US" dirty="0" smtClean="0">
                <a:solidFill>
                  <a:srgbClr val="FF0000"/>
                </a:solidFill>
                <a:latin typeface="ＭＳ 明朝" panose="02020609040205080304" pitchFamily="17" charset="-128"/>
                <a:ea typeface="ＭＳ 明朝" panose="02020609040205080304" pitchFamily="17" charset="-128"/>
              </a:rPr>
              <a:t>重症</a:t>
            </a:r>
            <a:r>
              <a:rPr lang="ja-JP" altLang="en-US" dirty="0">
                <a:solidFill>
                  <a:srgbClr val="FF0000"/>
                </a:solidFill>
                <a:latin typeface="ＭＳ 明朝" panose="02020609040205080304" pitchFamily="17" charset="-128"/>
                <a:ea typeface="ＭＳ 明朝" panose="02020609040205080304" pitchFamily="17" charset="-128"/>
              </a:rPr>
              <a:t>心身障害児（者）在宅レスパイト事業開始</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H28</a:t>
            </a:r>
            <a:r>
              <a:rPr lang="ja-JP" altLang="en-US" dirty="0">
                <a:latin typeface="ＭＳ 明朝" panose="02020609040205080304" pitchFamily="17" charset="-128"/>
                <a:ea typeface="ＭＳ 明朝" panose="02020609040205080304" pitchFamily="17" charset="-128"/>
              </a:rPr>
              <a:t>　児童福祉法改正により、「医療的ケア」が法に明記</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H29</a:t>
            </a:r>
            <a:r>
              <a:rPr lang="ja-JP" altLang="en-US" dirty="0">
                <a:latin typeface="ＭＳ 明朝" panose="02020609040205080304" pitchFamily="17" charset="-128"/>
                <a:ea typeface="ＭＳ 明朝" panose="02020609040205080304" pitchFamily="17" charset="-128"/>
              </a:rPr>
              <a:t>　</a:t>
            </a:r>
            <a:r>
              <a:rPr lang="ja-JP" altLang="en-US" dirty="0">
                <a:solidFill>
                  <a:srgbClr val="FF0000"/>
                </a:solidFill>
                <a:latin typeface="ＭＳ 明朝" panose="02020609040205080304" pitchFamily="17" charset="-128"/>
                <a:ea typeface="ＭＳ 明朝" panose="02020609040205080304" pitchFamily="17" charset="-128"/>
              </a:rPr>
              <a:t>区立小中学校・保育園・幼稚園などにおける障害児等支援方針策定</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H30</a:t>
            </a:r>
            <a:r>
              <a:rPr lang="ja-JP" altLang="en-US" dirty="0">
                <a:latin typeface="ＭＳ 明朝" panose="02020609040205080304" pitchFamily="17" charset="-128"/>
                <a:ea typeface="ＭＳ 明朝" panose="02020609040205080304" pitchFamily="17" charset="-128"/>
              </a:rPr>
              <a:t>　</a:t>
            </a:r>
            <a:r>
              <a:rPr lang="ja-JP" altLang="en-US" dirty="0" smtClean="0">
                <a:solidFill>
                  <a:srgbClr val="0070C0"/>
                </a:solidFill>
                <a:latin typeface="ＭＳ 明朝" panose="02020609040205080304" pitchFamily="17" charset="-128"/>
                <a:ea typeface="ＭＳ 明朝" panose="02020609040205080304" pitchFamily="17" charset="-128"/>
              </a:rPr>
              <a:t>東京</a:t>
            </a:r>
            <a:r>
              <a:rPr lang="ja-JP" altLang="en-US" dirty="0">
                <a:solidFill>
                  <a:srgbClr val="0070C0"/>
                </a:solidFill>
                <a:latin typeface="ＭＳ 明朝" panose="02020609040205080304" pitchFamily="17" charset="-128"/>
                <a:ea typeface="ＭＳ 明朝" panose="02020609040205080304" pitchFamily="17" charset="-128"/>
              </a:rPr>
              <a:t>都</a:t>
            </a:r>
            <a:r>
              <a:rPr lang="ja-JP" altLang="en-US" dirty="0" smtClean="0">
                <a:solidFill>
                  <a:srgbClr val="0070C0"/>
                </a:solidFill>
                <a:latin typeface="ＭＳ 明朝" panose="02020609040205080304" pitchFamily="17" charset="-128"/>
                <a:ea typeface="ＭＳ 明朝" panose="02020609040205080304" pitchFamily="17" charset="-128"/>
              </a:rPr>
              <a:t>医療的</a:t>
            </a:r>
            <a:r>
              <a:rPr lang="ja-JP" altLang="en-US" dirty="0">
                <a:solidFill>
                  <a:srgbClr val="0070C0"/>
                </a:solidFill>
                <a:latin typeface="ＭＳ 明朝" panose="02020609040205080304" pitchFamily="17" charset="-128"/>
                <a:ea typeface="ＭＳ 明朝" panose="02020609040205080304" pitchFamily="17" charset="-128"/>
              </a:rPr>
              <a:t>ケア児コーディネーター養成研修開始</a:t>
            </a:r>
          </a:p>
          <a:p>
            <a:r>
              <a:rPr lang="ja-JP" altLang="en-US" dirty="0">
                <a:latin typeface="ＭＳ 明朝" panose="02020609040205080304" pitchFamily="17" charset="-128"/>
                <a:ea typeface="ＭＳ 明朝" panose="02020609040205080304" pitchFamily="17" charset="-128"/>
              </a:rPr>
              <a:t>　　　　</a:t>
            </a:r>
            <a:r>
              <a:rPr lang="ja-JP" altLang="en-US" dirty="0">
                <a:solidFill>
                  <a:srgbClr val="FF0000"/>
                </a:solidFill>
                <a:latin typeface="ＭＳ 明朝" panose="02020609040205080304" pitchFamily="17" charset="-128"/>
                <a:ea typeface="ＭＳ 明朝" panose="02020609040205080304" pitchFamily="17" charset="-128"/>
              </a:rPr>
              <a:t> </a:t>
            </a:r>
            <a:r>
              <a:rPr lang="ja-JP" altLang="en-US" dirty="0" smtClean="0">
                <a:solidFill>
                  <a:srgbClr val="FF0000"/>
                </a:solidFill>
                <a:latin typeface="ＭＳ 明朝" panose="02020609040205080304" pitchFamily="17" charset="-128"/>
                <a:ea typeface="ＭＳ 明朝" panose="02020609040205080304" pitchFamily="17" charset="-128"/>
              </a:rPr>
              <a:t>練馬区</a:t>
            </a:r>
            <a:r>
              <a:rPr lang="ja-JP" altLang="en-US" dirty="0">
                <a:solidFill>
                  <a:srgbClr val="FF0000"/>
                </a:solidFill>
                <a:latin typeface="ＭＳ 明朝" panose="02020609040205080304" pitchFamily="17" charset="-128"/>
                <a:ea typeface="ＭＳ 明朝" panose="02020609040205080304" pitchFamily="17" charset="-128"/>
              </a:rPr>
              <a:t>医療的ケア児等支援連携会議　設置</a:t>
            </a:r>
          </a:p>
          <a:p>
            <a:r>
              <a:rPr lang="ja-JP" altLang="en-US" dirty="0">
                <a:solidFill>
                  <a:srgbClr val="FF0000"/>
                </a:solidFill>
                <a:latin typeface="ＭＳ 明朝" panose="02020609040205080304" pitchFamily="17" charset="-128"/>
                <a:ea typeface="ＭＳ 明朝" panose="02020609040205080304" pitchFamily="17" charset="-128"/>
              </a:rPr>
              <a:t>　　　　 </a:t>
            </a:r>
            <a:r>
              <a:rPr lang="ja-JP" altLang="en-US" dirty="0" smtClean="0">
                <a:solidFill>
                  <a:srgbClr val="FF0000"/>
                </a:solidFill>
                <a:latin typeface="ＭＳ 明朝" panose="02020609040205080304" pitchFamily="17" charset="-128"/>
                <a:ea typeface="ＭＳ 明朝" panose="02020609040205080304" pitchFamily="17" charset="-128"/>
              </a:rPr>
              <a:t>障害児</a:t>
            </a:r>
            <a:r>
              <a:rPr lang="ja-JP" altLang="en-US" dirty="0">
                <a:solidFill>
                  <a:srgbClr val="FF0000"/>
                </a:solidFill>
                <a:latin typeface="ＭＳ 明朝" panose="02020609040205080304" pitchFamily="17" charset="-128"/>
                <a:ea typeface="ＭＳ 明朝" panose="02020609040205080304" pitchFamily="17" charset="-128"/>
              </a:rPr>
              <a:t>保育園ヘレン中村橋　開設</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R</a:t>
            </a:r>
            <a:r>
              <a:rPr lang="ja-JP" altLang="en-US" dirty="0">
                <a:latin typeface="ＭＳ 明朝" panose="02020609040205080304" pitchFamily="17" charset="-128"/>
                <a:ea typeface="ＭＳ 明朝" panose="02020609040205080304" pitchFamily="17" charset="-128"/>
              </a:rPr>
              <a:t>１　</a:t>
            </a:r>
            <a:r>
              <a:rPr lang="ja-JP" altLang="en-US" dirty="0">
                <a:solidFill>
                  <a:srgbClr val="FF0000"/>
                </a:solidFill>
                <a:latin typeface="ＭＳ 明朝" panose="02020609040205080304" pitchFamily="17" charset="-128"/>
                <a:ea typeface="ＭＳ 明朝" panose="02020609040205080304" pitchFamily="17" charset="-128"/>
              </a:rPr>
              <a:t>訪問看護ステーションによるモデル事業開始（導尿）</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R</a:t>
            </a:r>
            <a:r>
              <a:rPr lang="ja-JP" altLang="en-US" dirty="0">
                <a:latin typeface="ＭＳ 明朝" panose="02020609040205080304" pitchFamily="17" charset="-128"/>
                <a:ea typeface="ＭＳ 明朝" panose="02020609040205080304" pitchFamily="17" charset="-128"/>
              </a:rPr>
              <a:t>２　</a:t>
            </a:r>
            <a:r>
              <a:rPr lang="ja-JP" altLang="en-US" dirty="0" smtClean="0">
                <a:solidFill>
                  <a:srgbClr val="FF0000"/>
                </a:solidFill>
                <a:latin typeface="ＭＳ 明朝" panose="02020609040205080304" pitchFamily="17" charset="-128"/>
                <a:ea typeface="ＭＳ 明朝" panose="02020609040205080304" pitchFamily="17" charset="-128"/>
              </a:rPr>
              <a:t>第六期</a:t>
            </a:r>
            <a:r>
              <a:rPr lang="ja-JP" altLang="en-US" dirty="0">
                <a:solidFill>
                  <a:srgbClr val="FF0000"/>
                </a:solidFill>
                <a:latin typeface="ＭＳ 明朝" panose="02020609040205080304" pitchFamily="17" charset="-128"/>
                <a:ea typeface="ＭＳ 明朝" panose="02020609040205080304" pitchFamily="17" charset="-128"/>
              </a:rPr>
              <a:t>障害福祉計画及び</a:t>
            </a:r>
            <a:r>
              <a:rPr lang="ja-JP" altLang="en-US" dirty="0" smtClean="0">
                <a:solidFill>
                  <a:srgbClr val="FF0000"/>
                </a:solidFill>
                <a:latin typeface="ＭＳ 明朝" panose="02020609040205080304" pitchFamily="17" charset="-128"/>
                <a:ea typeface="ＭＳ 明朝" panose="02020609040205080304" pitchFamily="17" charset="-128"/>
              </a:rPr>
              <a:t>第二期</a:t>
            </a:r>
            <a:r>
              <a:rPr lang="ja-JP" altLang="en-US" dirty="0">
                <a:solidFill>
                  <a:srgbClr val="FF0000"/>
                </a:solidFill>
                <a:latin typeface="ＭＳ 明朝" panose="02020609040205080304" pitchFamily="17" charset="-128"/>
                <a:ea typeface="ＭＳ 明朝" panose="02020609040205080304" pitchFamily="17" charset="-128"/>
              </a:rPr>
              <a:t>障害児福祉計画策定</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R</a:t>
            </a:r>
            <a:r>
              <a:rPr lang="ja-JP" altLang="en-US" dirty="0">
                <a:latin typeface="ＭＳ 明朝" panose="02020609040205080304" pitchFamily="17" charset="-128"/>
                <a:ea typeface="ＭＳ 明朝" panose="02020609040205080304" pitchFamily="17" charset="-128"/>
              </a:rPr>
              <a:t>３　医療的ケア児及びその家族に対する支援法施行</a:t>
            </a:r>
          </a:p>
          <a:p>
            <a:r>
              <a:rPr lang="ja-JP" altLang="en-US" dirty="0">
                <a:latin typeface="ＭＳ 明朝" panose="02020609040205080304" pitchFamily="17" charset="-128"/>
                <a:ea typeface="ＭＳ 明朝" panose="02020609040205080304" pitchFamily="17" charset="-128"/>
              </a:rPr>
              <a:t>　　　　 </a:t>
            </a:r>
            <a:r>
              <a:rPr lang="ja-JP" altLang="en-US" dirty="0" smtClean="0">
                <a:solidFill>
                  <a:srgbClr val="FF0000"/>
                </a:solidFill>
                <a:latin typeface="ＭＳ 明朝" panose="02020609040205080304" pitchFamily="17" charset="-128"/>
                <a:ea typeface="ＭＳ 明朝" panose="02020609040205080304" pitchFamily="17" charset="-128"/>
              </a:rPr>
              <a:t>障害者</a:t>
            </a:r>
            <a:r>
              <a:rPr lang="ja-JP" altLang="en-US" dirty="0">
                <a:solidFill>
                  <a:srgbClr val="FF0000"/>
                </a:solidFill>
                <a:latin typeface="ＭＳ 明朝" panose="02020609040205080304" pitchFamily="17" charset="-128"/>
                <a:ea typeface="ＭＳ 明朝" panose="02020609040205080304" pitchFamily="17" charset="-128"/>
              </a:rPr>
              <a:t>計画・第六期障害福祉計画・第二期障害児福祉計画策定</a:t>
            </a:r>
          </a:p>
          <a:p>
            <a:r>
              <a:rPr lang="ja-JP" altLang="en-US" dirty="0">
                <a:latin typeface="ＭＳ 明朝" panose="02020609040205080304" pitchFamily="17" charset="-128"/>
                <a:ea typeface="ＭＳ 明朝" panose="02020609040205080304" pitchFamily="17" charset="-128"/>
              </a:rPr>
              <a:t>　　　　</a:t>
            </a:r>
            <a:r>
              <a:rPr lang="ja-JP" altLang="en-US" dirty="0" smtClean="0">
                <a:latin typeface="ＭＳ 明朝" panose="02020609040205080304" pitchFamily="17" charset="-128"/>
                <a:ea typeface="ＭＳ 明朝" panose="02020609040205080304" pitchFamily="17" charset="-128"/>
              </a:rPr>
              <a:t>   </a:t>
            </a:r>
            <a:r>
              <a:rPr lang="ja-JP" altLang="en-US" dirty="0">
                <a:latin typeface="ＭＳ 明朝" panose="02020609040205080304" pitchFamily="17" charset="-128"/>
                <a:ea typeface="ＭＳ 明朝" panose="02020609040205080304" pitchFamily="17" charset="-128"/>
              </a:rPr>
              <a:t>☞医療的ケア児等コーディネーターの配置を計画的に明記</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R</a:t>
            </a:r>
            <a:r>
              <a:rPr lang="ja-JP" altLang="en-US" dirty="0">
                <a:latin typeface="ＭＳ 明朝" panose="02020609040205080304" pitchFamily="17" charset="-128"/>
                <a:ea typeface="ＭＳ 明朝" panose="02020609040205080304" pitchFamily="17" charset="-128"/>
              </a:rPr>
              <a:t>４　</a:t>
            </a:r>
            <a:r>
              <a:rPr lang="ja-JP" altLang="en-US" dirty="0">
                <a:solidFill>
                  <a:srgbClr val="0070C0"/>
                </a:solidFill>
                <a:latin typeface="ＭＳ 明朝" panose="02020609040205080304" pitchFamily="17" charset="-128"/>
                <a:ea typeface="ＭＳ 明朝" panose="02020609040205080304" pitchFamily="17" charset="-128"/>
              </a:rPr>
              <a:t>東京都医療的ケア児支援センター開設（都立大塚病院）</a:t>
            </a:r>
          </a:p>
          <a:p>
            <a:r>
              <a:rPr lang="ja-JP" altLang="en-US" dirty="0">
                <a:latin typeface="ＭＳ 明朝" panose="02020609040205080304" pitchFamily="17" charset="-128"/>
                <a:ea typeface="ＭＳ 明朝" panose="02020609040205080304" pitchFamily="17" charset="-128"/>
              </a:rPr>
              <a:t>　　　　 </a:t>
            </a:r>
            <a:r>
              <a:rPr lang="ja-JP" altLang="en-US" dirty="0" smtClean="0">
                <a:solidFill>
                  <a:srgbClr val="FF0000"/>
                </a:solidFill>
                <a:latin typeface="ＭＳ 明朝" panose="02020609040205080304" pitchFamily="17" charset="-128"/>
                <a:ea typeface="ＭＳ 明朝" panose="02020609040205080304" pitchFamily="17" charset="-128"/>
              </a:rPr>
              <a:t>医療的</a:t>
            </a:r>
            <a:r>
              <a:rPr lang="ja-JP" altLang="en-US" dirty="0">
                <a:solidFill>
                  <a:srgbClr val="FF0000"/>
                </a:solidFill>
                <a:latin typeface="ＭＳ 明朝" panose="02020609040205080304" pitchFamily="17" charset="-128"/>
                <a:ea typeface="ＭＳ 明朝" panose="02020609040205080304" pitchFamily="17" charset="-128"/>
              </a:rPr>
              <a:t>ケアに対応した障害児ショートステイを開始</a:t>
            </a:r>
          </a:p>
          <a:p>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R</a:t>
            </a:r>
            <a:r>
              <a:rPr lang="ja-JP" altLang="en-US" dirty="0">
                <a:latin typeface="ＭＳ 明朝" panose="02020609040205080304" pitchFamily="17" charset="-128"/>
                <a:ea typeface="ＭＳ 明朝" panose="02020609040205080304" pitchFamily="17" charset="-128"/>
              </a:rPr>
              <a:t>５　</a:t>
            </a:r>
            <a:r>
              <a:rPr lang="ja-JP" altLang="en-US" dirty="0" smtClean="0">
                <a:latin typeface="ＭＳ 明朝" panose="02020609040205080304" pitchFamily="17" charset="-128"/>
                <a:ea typeface="ＭＳ 明朝" panose="02020609040205080304" pitchFamily="17" charset="-128"/>
              </a:rPr>
              <a:t>こども基本法施行</a:t>
            </a:r>
            <a:endParaRPr lang="en-US" altLang="ja-JP" dirty="0" smtClean="0">
              <a:latin typeface="ＭＳ 明朝" panose="02020609040205080304" pitchFamily="17" charset="-128"/>
              <a:ea typeface="ＭＳ 明朝" panose="02020609040205080304" pitchFamily="17" charset="-128"/>
            </a:endParaRPr>
          </a:p>
          <a:p>
            <a:r>
              <a:rPr lang="en-US" altLang="ja-JP" dirty="0">
                <a:solidFill>
                  <a:srgbClr val="FF0000"/>
                </a:solidFill>
                <a:latin typeface="ＭＳ 明朝" panose="02020609040205080304" pitchFamily="17" charset="-128"/>
                <a:ea typeface="ＭＳ 明朝" panose="02020609040205080304" pitchFamily="17" charset="-128"/>
              </a:rPr>
              <a:t> </a:t>
            </a:r>
            <a:r>
              <a:rPr lang="en-US" altLang="ja-JP" dirty="0" smtClean="0">
                <a:solidFill>
                  <a:srgbClr val="FF0000"/>
                </a:solidFill>
                <a:latin typeface="ＭＳ 明朝" panose="02020609040205080304" pitchFamily="17" charset="-128"/>
                <a:ea typeface="ＭＳ 明朝" panose="02020609040205080304" pitchFamily="17" charset="-128"/>
              </a:rPr>
              <a:t>        </a:t>
            </a:r>
            <a:r>
              <a:rPr lang="ja-JP" altLang="en-US" dirty="0" smtClean="0">
                <a:solidFill>
                  <a:srgbClr val="FF0000"/>
                </a:solidFill>
                <a:latin typeface="ＭＳ 明朝" panose="02020609040205080304" pitchFamily="17" charset="-128"/>
                <a:ea typeface="ＭＳ 明朝" panose="02020609040205080304" pitchFamily="17" charset="-128"/>
              </a:rPr>
              <a:t>医療的</a:t>
            </a:r>
            <a:r>
              <a:rPr lang="ja-JP" altLang="en-US" dirty="0">
                <a:solidFill>
                  <a:srgbClr val="FF0000"/>
                </a:solidFill>
                <a:latin typeface="ＭＳ 明朝" panose="02020609040205080304" pitchFamily="17" charset="-128"/>
                <a:ea typeface="ＭＳ 明朝" panose="02020609040205080304" pitchFamily="17" charset="-128"/>
              </a:rPr>
              <a:t>ケア児の相談窓口開設（こども発達支援センター）</a:t>
            </a:r>
          </a:p>
          <a:p>
            <a:r>
              <a:rPr lang="ja-JP" altLang="en-US" dirty="0"/>
              <a:t>　</a:t>
            </a:r>
          </a:p>
          <a:p>
            <a:endParaRPr lang="ja-JP" altLang="en-US" dirty="0"/>
          </a:p>
          <a:p>
            <a:r>
              <a:rPr lang="ja-JP" altLang="en-US" dirty="0"/>
              <a:t>　　　　　　　　　　　　　　　　　　　　　　　　　黒字：国の動き　</a:t>
            </a:r>
            <a:r>
              <a:rPr lang="ja-JP" altLang="en-US" dirty="0">
                <a:solidFill>
                  <a:srgbClr val="0070C0"/>
                </a:solidFill>
              </a:rPr>
              <a:t>青字：都の動き</a:t>
            </a:r>
            <a:r>
              <a:rPr lang="ja-JP" altLang="en-US" dirty="0"/>
              <a:t>　</a:t>
            </a:r>
            <a:r>
              <a:rPr lang="ja-JP" altLang="en-US" dirty="0">
                <a:solidFill>
                  <a:srgbClr val="FF0000"/>
                </a:solidFill>
              </a:rPr>
              <a:t>赤字：区の取組</a:t>
            </a:r>
            <a:r>
              <a:rPr lang="ja-JP" altLang="en-US" dirty="0"/>
              <a:t>　　 </a:t>
            </a:r>
            <a:endParaRPr kumimoji="1" lang="ja-JP" altLang="en-US" dirty="0"/>
          </a:p>
        </p:txBody>
      </p:sp>
      <p:sp>
        <p:nvSpPr>
          <p:cNvPr id="3" name="テキスト ボックス 2"/>
          <p:cNvSpPr txBox="1"/>
          <p:nvPr/>
        </p:nvSpPr>
        <p:spPr>
          <a:xfrm>
            <a:off x="9489504" y="6453336"/>
            <a:ext cx="301686" cy="369332"/>
          </a:xfrm>
          <a:prstGeom prst="rect">
            <a:avLst/>
          </a:prstGeom>
          <a:noFill/>
        </p:spPr>
        <p:txBody>
          <a:bodyPr wrap="none" rtlCol="0">
            <a:spAutoFit/>
          </a:bodyPr>
          <a:lstStyle/>
          <a:p>
            <a:r>
              <a:rPr lang="en-US" altLang="ja-JP" dirty="0" smtClean="0"/>
              <a:t>2</a:t>
            </a:r>
          </a:p>
        </p:txBody>
      </p:sp>
    </p:spTree>
    <p:extLst>
      <p:ext uri="{BB962C8B-B14F-4D97-AF65-F5344CB8AC3E}">
        <p14:creationId xmlns:p14="http://schemas.microsoft.com/office/powerpoint/2010/main" val="3595965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0168" y="24867"/>
            <a:ext cx="8915400" cy="1143000"/>
          </a:xfrm>
        </p:spPr>
        <p:txBody>
          <a:bodyPr>
            <a:normAutofit/>
          </a:bodyPr>
          <a:lstStyle/>
          <a:p>
            <a:pPr algn="l"/>
            <a:r>
              <a:rPr lang="ja-JP" altLang="en-US" sz="3600" dirty="0"/>
              <a:t>２</a:t>
            </a:r>
            <a:r>
              <a:rPr lang="ja-JP" altLang="en-US" sz="3600" dirty="0" smtClean="0"/>
              <a:t>　本方針の位置づけ</a:t>
            </a:r>
            <a:endParaRPr lang="ja-JP" altLang="en-US" sz="3600" dirty="0"/>
          </a:p>
        </p:txBody>
      </p:sp>
      <p:pic>
        <p:nvPicPr>
          <p:cNvPr id="4" name="デザイン"/>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88900" y="404664"/>
            <a:ext cx="6464300" cy="4525963"/>
          </a:xfrm>
        </p:spPr>
      </p:pic>
      <p:sp>
        <p:nvSpPr>
          <p:cNvPr id="3" name="テキスト ボックス 2"/>
          <p:cNvSpPr txBox="1"/>
          <p:nvPr/>
        </p:nvSpPr>
        <p:spPr>
          <a:xfrm>
            <a:off x="488504" y="1167867"/>
            <a:ext cx="4104456" cy="307777"/>
          </a:xfrm>
          <a:prstGeom prst="rect">
            <a:avLst/>
          </a:prstGeom>
          <a:noFill/>
        </p:spPr>
        <p:txBody>
          <a:bodyPr wrap="square" rtlCol="0">
            <a:spAutoFit/>
          </a:bodyPr>
          <a:lstStyle/>
          <a:p>
            <a:r>
              <a:rPr lang="ja-JP" altLang="en-US" sz="1400" dirty="0"/>
              <a:t>　</a:t>
            </a:r>
          </a:p>
        </p:txBody>
      </p:sp>
      <p:sp>
        <p:nvSpPr>
          <p:cNvPr id="5" name="テキスト ボックス 4"/>
          <p:cNvSpPr txBox="1"/>
          <p:nvPr/>
        </p:nvSpPr>
        <p:spPr>
          <a:xfrm>
            <a:off x="416496" y="1463644"/>
            <a:ext cx="4608512" cy="4062651"/>
          </a:xfrm>
          <a:prstGeom prst="rect">
            <a:avLst/>
          </a:prstGeom>
          <a:noFill/>
        </p:spPr>
        <p:txBody>
          <a:bodyPr wrap="square" rtlCol="0">
            <a:spAutoFit/>
          </a:bodyPr>
          <a:lstStyle/>
          <a:p>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本方針</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は、</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「みどり</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の風吹くまちビジョン、アクションプラン」</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、教育</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子育て分野の施策に関する基本的な計画である「練馬区教育・子育て大綱」及び「練馬区教育振興基本計画」に定める目標や施策を踏まえ、医療的ケア児に対する支援の基本的な考え方と方向性を示すとともに、保育園、小中学校等に在籍する医療的ケア</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児</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に対し、安全かつ適切に医療的ケアを行うことにより、園・学校生活の充実を図ることを目的として策定するものです。</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　本方針の策定にあたっては、教育委員会だけでなく、福祉部や健康部の取組も記載し、区としての医療的ケア児への支援の現状、今後の方向性も記載することとします。</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grpSp>
        <p:nvGrpSpPr>
          <p:cNvPr id="6" name="グループ化 5"/>
          <p:cNvGrpSpPr/>
          <p:nvPr/>
        </p:nvGrpSpPr>
        <p:grpSpPr>
          <a:xfrm>
            <a:off x="4880992" y="1547664"/>
            <a:ext cx="4896544" cy="4905672"/>
            <a:chOff x="6638181" y="982460"/>
            <a:chExt cx="5073923" cy="4773667"/>
          </a:xfrm>
        </p:grpSpPr>
        <p:sp>
          <p:nvSpPr>
            <p:cNvPr id="7" name="角丸四角形 6"/>
            <p:cNvSpPr/>
            <p:nvPr/>
          </p:nvSpPr>
          <p:spPr>
            <a:xfrm>
              <a:off x="7670028" y="1099717"/>
              <a:ext cx="1642213" cy="387556"/>
            </a:xfrm>
            <a:prstGeom prst="roundRect">
              <a:avLst>
                <a:gd name="adj" fmla="val 5839"/>
              </a:avLst>
            </a:prstGeom>
            <a:solidFill>
              <a:srgbClr val="B4DE86"/>
            </a:solidFill>
            <a:ln w="25400" cap="flat" cmpd="sng" algn="ctr">
              <a:solidFill>
                <a:srgbClr val="215968"/>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800" b="1" kern="1200" dirty="0">
                  <a:solidFill>
                    <a:srgbClr val="002060"/>
                  </a:solidFill>
                  <a:effectLst/>
                  <a:latin typeface="ＭＳ Ｐゴシック" panose="020B0600070205080204" pitchFamily="50" charset="-128"/>
                  <a:ea typeface="メイリオ" panose="020B0604030504040204" pitchFamily="50" charset="-128"/>
                </a:rPr>
                <a:t>みどりの風吹くまちビジョン</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600"/>
                </a:lnSpc>
                <a:spcAft>
                  <a:spcPts val="0"/>
                </a:spcAft>
              </a:pPr>
              <a:r>
                <a:rPr lang="ja-JP" sz="800" b="1" kern="100" dirty="0">
                  <a:solidFill>
                    <a:srgbClr val="0D0D0D"/>
                  </a:solidFill>
                  <a:effectLst/>
                  <a:latin typeface="ＭＳ Ｐゴシック" panose="020B0600070205080204" pitchFamily="50" charset="-128"/>
                  <a:ea typeface="メイリオ" panose="020B0604030504040204" pitchFamily="50" charset="-128"/>
                  <a:cs typeface="Times New Roman" panose="02020603050405020304" pitchFamily="18" charset="0"/>
                </a:rPr>
                <a:t>（基本計画）</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角丸四角形 7"/>
            <p:cNvSpPr/>
            <p:nvPr/>
          </p:nvSpPr>
          <p:spPr>
            <a:xfrm>
              <a:off x="7651960" y="1603970"/>
              <a:ext cx="1678347" cy="388685"/>
            </a:xfrm>
            <a:prstGeom prst="roundRect">
              <a:avLst>
                <a:gd name="adj" fmla="val 5839"/>
              </a:avLst>
            </a:prstGeom>
            <a:solidFill>
              <a:srgbClr val="B4DE86"/>
            </a:solidFill>
            <a:ln w="25400" cap="flat" cmpd="sng" algn="ctr">
              <a:solidFill>
                <a:srgbClr val="215968"/>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800" b="1" kern="1200" dirty="0">
                  <a:solidFill>
                    <a:srgbClr val="002060"/>
                  </a:solidFill>
                  <a:effectLst/>
                  <a:latin typeface="ＭＳ Ｐゴシック" panose="020B0600070205080204" pitchFamily="50" charset="-128"/>
                  <a:ea typeface="メイリオ" panose="020B0604030504040204" pitchFamily="50" charset="-128"/>
                </a:rPr>
                <a:t>アクションプラン</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600"/>
                </a:lnSpc>
                <a:spcAft>
                  <a:spcPts val="0"/>
                </a:spcAft>
              </a:pPr>
              <a:r>
                <a:rPr lang="ja-JP" sz="800" b="1" kern="100" dirty="0">
                  <a:solidFill>
                    <a:srgbClr val="0D0D0D"/>
                  </a:solidFill>
                  <a:effectLst/>
                  <a:latin typeface="ＭＳ Ｐゴシック" panose="020B0600070205080204" pitchFamily="50" charset="-128"/>
                  <a:ea typeface="メイリオ" panose="020B0604030504040204" pitchFamily="50" charset="-128"/>
                  <a:cs typeface="Times New Roman" panose="02020603050405020304" pitchFamily="18" charset="0"/>
                </a:rPr>
                <a:t>（戦略計画・年度別取組計画）</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9" name="角丸四角形 8"/>
            <p:cNvSpPr/>
            <p:nvPr/>
          </p:nvSpPr>
          <p:spPr>
            <a:xfrm>
              <a:off x="7569574" y="1032312"/>
              <a:ext cx="1843188" cy="1050207"/>
            </a:xfrm>
            <a:prstGeom prst="roundRect">
              <a:avLst>
                <a:gd name="adj" fmla="val 4044"/>
              </a:avLst>
            </a:prstGeom>
            <a:noFill/>
            <a:ln w="25400" cap="flat" cmpd="sng" algn="ctr">
              <a:solidFill>
                <a:schemeClr val="accent3">
                  <a:lumMod val="75000"/>
                </a:schemeClr>
              </a:solidFill>
              <a:prstDash val="sysDot"/>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10" name="角丸四角形 9"/>
            <p:cNvSpPr/>
            <p:nvPr/>
          </p:nvSpPr>
          <p:spPr>
            <a:xfrm>
              <a:off x="9686979" y="982460"/>
              <a:ext cx="378460" cy="1332067"/>
            </a:xfrm>
            <a:prstGeom prst="roundRect">
              <a:avLst>
                <a:gd name="adj" fmla="val 5839"/>
              </a:avLst>
            </a:prstGeom>
            <a:solidFill>
              <a:schemeClr val="bg1"/>
            </a:solidFill>
            <a:ln w="25400" cap="flat" cmpd="sng" algn="ctr">
              <a:noFill/>
              <a:prstDash val="solid"/>
            </a:ln>
            <a:effectLst/>
          </p:spPr>
          <p:txBody>
            <a:bodyPr rot="0" spcFirstLastPara="0" vert="eaVert" wrap="square" lIns="0" tIns="45720" rIns="0" bIns="45720" numCol="1" spcCol="0" rtlCol="0" fromWordArt="0" anchor="ctr" anchorCtr="0" forceAA="0" compatLnSpc="1">
              <a:prstTxWarp prst="textNoShape">
                <a:avLst/>
              </a:prstTxWarp>
              <a:noAutofit/>
            </a:bodyPr>
            <a:lstStyle/>
            <a:p>
              <a:pPr algn="ctr">
                <a:lnSpc>
                  <a:spcPts val="1200"/>
                </a:lnSpc>
                <a:spcAft>
                  <a:spcPts val="0"/>
                </a:spcAft>
              </a:pPr>
              <a:r>
                <a:rPr lang="ja-JP" sz="800" dirty="0">
                  <a:effectLst/>
                  <a:latin typeface="ＭＳ Ｐゴシック" panose="020B0600070205080204" pitchFamily="50" charset="-128"/>
                  <a:ea typeface="メイリオ" panose="020B0604030504040204" pitchFamily="50" charset="-128"/>
                  <a:cs typeface="ＭＳ Ｐゴシック" panose="020B0600070205080204" pitchFamily="50" charset="-128"/>
                </a:rPr>
                <a:t>教育・子育て分野の施策の</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800" dirty="0">
                  <a:effectLst/>
                  <a:latin typeface="ＭＳ Ｐゴシック" panose="020B0600070205080204" pitchFamily="50" charset="-128"/>
                  <a:ea typeface="メイリオ" panose="020B0604030504040204" pitchFamily="50" charset="-128"/>
                  <a:cs typeface="ＭＳ Ｐゴシック" panose="020B0600070205080204" pitchFamily="50" charset="-128"/>
                </a:rPr>
                <a:t>方向性を体系的に整理</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1" name="右矢印 10"/>
            <p:cNvSpPr/>
            <p:nvPr/>
          </p:nvSpPr>
          <p:spPr>
            <a:xfrm>
              <a:off x="9428718" y="1498642"/>
              <a:ext cx="242228" cy="239027"/>
            </a:xfrm>
            <a:prstGeom prst="right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12" name="右矢印 11"/>
            <p:cNvSpPr/>
            <p:nvPr/>
          </p:nvSpPr>
          <p:spPr>
            <a:xfrm>
              <a:off x="10021119" y="1517031"/>
              <a:ext cx="229461" cy="220638"/>
            </a:xfrm>
            <a:prstGeom prst="right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13" name="角丸四角形 12"/>
            <p:cNvSpPr>
              <a:spLocks/>
            </p:cNvSpPr>
            <p:nvPr/>
          </p:nvSpPr>
          <p:spPr>
            <a:xfrm>
              <a:off x="10323611" y="1392800"/>
              <a:ext cx="1120011" cy="438432"/>
            </a:xfrm>
            <a:prstGeom prst="roundRect">
              <a:avLst>
                <a:gd name="adj" fmla="val 15041"/>
              </a:avLst>
            </a:prstGeom>
            <a:solidFill>
              <a:srgbClr val="E6EDF6"/>
            </a:solidFill>
            <a:ln w="28575">
              <a:solidFill>
                <a:srgbClr val="21596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0" rIns="0" bIns="0" numCol="1" spcCol="0" rtlCol="0" fromWordArt="0" anchor="ctr" anchorCtr="0" forceAA="0" compatLnSpc="1">
              <a:prstTxWarp prst="textNoShape">
                <a:avLst/>
              </a:prstTxWarp>
              <a:noAutofit/>
            </a:bodyPr>
            <a:lstStyle/>
            <a:p>
              <a:pPr algn="ctr">
                <a:lnSpc>
                  <a:spcPts val="1800"/>
                </a:lnSpc>
                <a:spcAft>
                  <a:spcPts val="0"/>
                </a:spcAft>
              </a:pPr>
              <a:r>
                <a:rPr lang="ja-JP" sz="800" b="1" kern="100" dirty="0">
                  <a:solidFill>
                    <a:srgbClr val="000000"/>
                  </a:solidFill>
                  <a:effectLst/>
                  <a:latin typeface="ＭＳ Ｐゴシック" panose="020B0600070205080204" pitchFamily="50" charset="-128"/>
                  <a:ea typeface="メイリオ" panose="020B0604030504040204" pitchFamily="50" charset="-128"/>
                  <a:cs typeface="Times New Roman" panose="02020603050405020304" pitchFamily="18" charset="0"/>
                </a:rPr>
                <a:t>練馬区</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800"/>
                </a:lnSpc>
                <a:spcAft>
                  <a:spcPts val="0"/>
                </a:spcAft>
              </a:pPr>
              <a:r>
                <a:rPr lang="ja-JP" sz="800" b="1" kern="100" dirty="0">
                  <a:solidFill>
                    <a:srgbClr val="000000"/>
                  </a:solidFill>
                  <a:effectLst/>
                  <a:latin typeface="ＭＳ Ｐゴシック" panose="020B0600070205080204" pitchFamily="50" charset="-128"/>
                  <a:ea typeface="メイリオ" panose="020B0604030504040204" pitchFamily="50" charset="-128"/>
                  <a:cs typeface="Times New Roman" panose="02020603050405020304" pitchFamily="18" charset="0"/>
                </a:rPr>
                <a:t>教育・子育て大綱</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 name="下矢印 13"/>
            <p:cNvSpPr/>
            <p:nvPr/>
          </p:nvSpPr>
          <p:spPr>
            <a:xfrm>
              <a:off x="10667210" y="1959257"/>
              <a:ext cx="215900" cy="313673"/>
            </a:xfrm>
            <a:prstGeom prst="down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15" name="角丸四角形 14"/>
            <p:cNvSpPr/>
            <p:nvPr/>
          </p:nvSpPr>
          <p:spPr>
            <a:xfrm>
              <a:off x="10056208" y="2338597"/>
              <a:ext cx="1442188" cy="472284"/>
            </a:xfrm>
            <a:prstGeom prst="roundRect">
              <a:avLst>
                <a:gd name="adj" fmla="val 11495"/>
              </a:avLst>
            </a:prstGeom>
            <a:solidFill>
              <a:srgbClr val="E6EDF6"/>
            </a:solidFill>
            <a:ln w="28575" cap="flat" cmpd="sng" algn="ctr">
              <a:solidFill>
                <a:srgbClr val="215968"/>
              </a:solidFill>
              <a:prstDash val="solid"/>
              <a:miter lim="800000"/>
            </a:ln>
            <a:effectLst/>
          </p:spPr>
          <p:style>
            <a:lnRef idx="0">
              <a:scrgbClr r="0" g="0" b="0"/>
            </a:lnRef>
            <a:fillRef idx="1001">
              <a:schemeClr val="dk2"/>
            </a:fillRef>
            <a:effectRef idx="0">
              <a:scrgbClr r="0" g="0" b="0"/>
            </a:effectRef>
            <a:fontRef idx="major"/>
          </p:style>
          <p:txBody>
            <a:bodyPr rot="0" spcFirstLastPara="0" vert="horz" wrap="square" lIns="91440" tIns="36000" rIns="36000" bIns="0" numCol="1" spcCol="0" rtlCol="0" fromWordArt="0" anchor="ctr" anchorCtr="0" forceAA="0" compatLnSpc="1">
              <a:prstTxWarp prst="textNoShape">
                <a:avLst/>
              </a:prstTxWarp>
              <a:noAutofit/>
            </a:bodyPr>
            <a:lstStyle/>
            <a:p>
              <a:pPr algn="ctr">
                <a:lnSpc>
                  <a:spcPts val="1500"/>
                </a:lnSpc>
                <a:spcAft>
                  <a:spcPts val="0"/>
                </a:spcAft>
              </a:pPr>
              <a:r>
                <a:rPr lang="ja-JP" sz="800" b="1" kern="100" dirty="0">
                  <a:solidFill>
                    <a:srgbClr val="000000"/>
                  </a:solidFill>
                  <a:effectLst/>
                  <a:latin typeface="ＭＳ Ｐゴシック" panose="020B0600070205080204" pitchFamily="50" charset="-128"/>
                  <a:ea typeface="メイリオ" panose="020B0604030504040204" pitchFamily="50" charset="-128"/>
                  <a:cs typeface="Times New Roman" panose="02020603050405020304" pitchFamily="18" charset="0"/>
                </a:rPr>
                <a:t>練馬区教育振興基本計画</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500"/>
                </a:lnSpc>
                <a:spcAft>
                  <a:spcPts val="0"/>
                </a:spcAft>
              </a:pPr>
              <a:r>
                <a:rPr lang="ja-JP" sz="800" b="1" kern="100" dirty="0">
                  <a:solidFill>
                    <a:srgbClr val="000000"/>
                  </a:solidFill>
                  <a:effectLst/>
                  <a:latin typeface="ＭＳ Ｐゴシック" panose="020B0600070205080204" pitchFamily="50" charset="-128"/>
                  <a:ea typeface="メイリオ" panose="020B0604030504040204" pitchFamily="50" charset="-128"/>
                  <a:cs typeface="Times New Roman" panose="02020603050405020304" pitchFamily="18" charset="0"/>
                </a:rPr>
                <a:t>（令和４年度～８年度）</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6" name="下矢印 15"/>
            <p:cNvSpPr/>
            <p:nvPr/>
          </p:nvSpPr>
          <p:spPr>
            <a:xfrm>
              <a:off x="10632651" y="2895296"/>
              <a:ext cx="250459" cy="566511"/>
            </a:xfrm>
            <a:prstGeom prst="down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17" name="角丸四角形 16"/>
            <p:cNvSpPr/>
            <p:nvPr/>
          </p:nvSpPr>
          <p:spPr>
            <a:xfrm>
              <a:off x="6638182" y="3531846"/>
              <a:ext cx="5073922" cy="1194670"/>
            </a:xfrm>
            <a:prstGeom prst="roundRect">
              <a:avLst>
                <a:gd name="adj" fmla="val 12624"/>
              </a:avLst>
            </a:prstGeom>
            <a:solidFill>
              <a:srgbClr val="FFFFB9"/>
            </a:solidFill>
            <a:ln w="38100" cap="flat" cmpd="sng" algn="ctr">
              <a:solidFill>
                <a:srgbClr val="FF5757"/>
              </a:solidFill>
              <a:prstDash val="solid"/>
              <a:miter lim="800000"/>
            </a:ln>
            <a:effectLst/>
          </p:spPr>
          <p:style>
            <a:lnRef idx="0">
              <a:scrgbClr r="0" g="0" b="0"/>
            </a:lnRef>
            <a:fillRef idx="1001">
              <a:schemeClr val="dk2"/>
            </a:fillRef>
            <a:effectRef idx="0">
              <a:scrgbClr r="0" g="0" b="0"/>
            </a:effectRef>
            <a:fontRef idx="major"/>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en-US" sz="1400" b="1" kern="100" dirty="0" smtClean="0">
                  <a:solidFill>
                    <a:srgbClr val="000000"/>
                  </a:solidFill>
                  <a:effectLst/>
                  <a:latin typeface="ＭＳ Ｐゴシック" panose="020B0600070205080204" pitchFamily="50" charset="-128"/>
                  <a:ea typeface="メイリオ" panose="020B0604030504040204" pitchFamily="50" charset="-128"/>
                  <a:cs typeface="Times New Roman" panose="02020603050405020304" pitchFamily="18" charset="0"/>
                </a:rPr>
                <a:t> </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8" name="角丸四角形 17"/>
            <p:cNvSpPr/>
            <p:nvPr/>
          </p:nvSpPr>
          <p:spPr>
            <a:xfrm>
              <a:off x="8831637" y="5085686"/>
              <a:ext cx="2179558" cy="670441"/>
            </a:xfrm>
            <a:prstGeom prst="roundRect">
              <a:avLst>
                <a:gd name="adj" fmla="val 11495"/>
              </a:avLst>
            </a:prstGeom>
            <a:solidFill>
              <a:srgbClr val="7030A0">
                <a:alpha val="19000"/>
              </a:srgbClr>
            </a:solidFill>
            <a:ln w="28575" cap="flat" cmpd="sng" algn="ctr">
              <a:solidFill>
                <a:srgbClr val="7030A0"/>
              </a:solidFill>
              <a:prstDash val="solid"/>
              <a:miter lim="800000"/>
            </a:ln>
            <a:effectLst/>
          </p:spPr>
          <p:style>
            <a:lnRef idx="0">
              <a:scrgbClr r="0" g="0" b="0"/>
            </a:lnRef>
            <a:fillRef idx="1001">
              <a:schemeClr val="dk2"/>
            </a:fillRef>
            <a:effectRef idx="0">
              <a:scrgbClr r="0" g="0" b="0"/>
            </a:effectRef>
            <a:fontRef idx="major"/>
          </p:style>
          <p:txBody>
            <a:bodyPr rot="0" spcFirstLastPara="0" vert="horz" wrap="square" lIns="91440" tIns="0" rIns="36000" bIns="0" numCol="1" spcCol="0" rtlCol="0" fromWordArt="0" anchor="ctr" anchorCtr="0" forceAA="0" compatLnSpc="1">
              <a:prstTxWarp prst="textNoShape">
                <a:avLst/>
              </a:prstTxWarp>
              <a:noAutofit/>
            </a:bodyPr>
            <a:lstStyle/>
            <a:p>
              <a:pPr>
                <a:lnSpc>
                  <a:spcPts val="1500"/>
                </a:lnSpc>
                <a:spcAft>
                  <a:spcPts val="0"/>
                </a:spcAft>
              </a:pPr>
              <a:r>
                <a:rPr lang="ja-JP" altLang="en-US"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rPr>
                <a:t>（国）医療的ケア児支援法</a:t>
              </a:r>
              <a:endParaRPr lang="en-US" altLang="ja-JP"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endParaRPr>
            </a:p>
            <a:p>
              <a:pPr>
                <a:lnSpc>
                  <a:spcPts val="1500"/>
                </a:lnSpc>
                <a:spcAft>
                  <a:spcPts val="0"/>
                </a:spcAft>
              </a:pPr>
              <a:r>
                <a:rPr lang="ja-JP" altLang="en-US"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rPr>
                <a:t>　　　こども基本法</a:t>
              </a:r>
              <a:endParaRPr lang="en-US" altLang="ja-JP"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endParaRPr>
            </a:p>
            <a:p>
              <a:pPr>
                <a:lnSpc>
                  <a:spcPts val="1500"/>
                </a:lnSpc>
                <a:spcAft>
                  <a:spcPts val="0"/>
                </a:spcAft>
              </a:pPr>
              <a:r>
                <a:rPr lang="ja-JP" altLang="en-US" sz="800" b="1" kern="100" dirty="0" smtClean="0">
                  <a:solidFill>
                    <a:srgbClr val="000000"/>
                  </a:solidFill>
                  <a:effectLst/>
                  <a:latin typeface="メイリオ" panose="020B0604030504040204" pitchFamily="50" charset="-128"/>
                  <a:ea typeface="ＭＳ Ｐゴシック" panose="020B0600070205080204" pitchFamily="50" charset="-128"/>
                  <a:cs typeface="Times New Roman" panose="02020603050405020304" pitchFamily="18" charset="0"/>
                </a:rPr>
                <a:t>（都）都立学校における医療的ケア実施方針</a:t>
              </a:r>
              <a:endParaRPr 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下矢印 18"/>
            <p:cNvSpPr/>
            <p:nvPr/>
          </p:nvSpPr>
          <p:spPr>
            <a:xfrm rot="10800000">
              <a:off x="9670946" y="4825924"/>
              <a:ext cx="230505" cy="204735"/>
            </a:xfrm>
            <a:prstGeom prst="down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20" name="楕円 19"/>
            <p:cNvSpPr/>
            <p:nvPr/>
          </p:nvSpPr>
          <p:spPr>
            <a:xfrm>
              <a:off x="9098588" y="4796554"/>
              <a:ext cx="462923" cy="261620"/>
            </a:xfrm>
            <a:prstGeom prst="ellipse">
              <a:avLst/>
            </a:prstGeom>
            <a:solidFill>
              <a:srgbClr val="FFFFE7"/>
            </a:solidFill>
            <a:ln w="9525" cap="flat" cmpd="sng" algn="ctr">
              <a:noFill/>
              <a:prstDash val="solid"/>
            </a:ln>
            <a:effectLst>
              <a:softEdge rad="25400"/>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参考</a:t>
              </a:r>
            </a:p>
          </p:txBody>
        </p:sp>
        <p:sp>
          <p:nvSpPr>
            <p:cNvPr id="21" name="楕円 20"/>
            <p:cNvSpPr/>
            <p:nvPr/>
          </p:nvSpPr>
          <p:spPr>
            <a:xfrm>
              <a:off x="8576135" y="2171004"/>
              <a:ext cx="899795" cy="261620"/>
            </a:xfrm>
            <a:prstGeom prst="ellipse">
              <a:avLst/>
            </a:prstGeom>
            <a:solidFill>
              <a:srgbClr val="FFFFE7"/>
            </a:solidFill>
            <a:ln w="9525" cap="flat" cmpd="sng" algn="ctr">
              <a:noFill/>
              <a:prstDash val="solid"/>
            </a:ln>
            <a:effectLst>
              <a:softEdge rad="25400"/>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rPr>
                <a:t>整合性</a:t>
              </a:r>
            </a:p>
          </p:txBody>
        </p:sp>
        <p:sp>
          <p:nvSpPr>
            <p:cNvPr id="22" name="上下矢印 21"/>
            <p:cNvSpPr/>
            <p:nvPr/>
          </p:nvSpPr>
          <p:spPr>
            <a:xfrm rot="18237242">
              <a:off x="9555294" y="2002877"/>
              <a:ext cx="215900" cy="657999"/>
            </a:xfrm>
            <a:prstGeom prst="upDown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23" name="テキスト ボックス 22"/>
            <p:cNvSpPr txBox="1"/>
            <p:nvPr/>
          </p:nvSpPr>
          <p:spPr>
            <a:xfrm>
              <a:off x="8767775" y="3772604"/>
              <a:ext cx="2858728" cy="688838"/>
            </a:xfrm>
            <a:prstGeom prst="rect">
              <a:avLst/>
            </a:prstGeom>
            <a:noFill/>
            <a:ln w="38100">
              <a:solidFill>
                <a:srgbClr val="FF33CC"/>
              </a:solidFill>
              <a:prstDash val="dash"/>
            </a:ln>
          </p:spPr>
          <p:txBody>
            <a:bodyPr wrap="square" rtlCol="0">
              <a:spAutoFit/>
            </a:bodyPr>
            <a:lstStyle/>
            <a:p>
              <a:pPr>
                <a:lnSpc>
                  <a:spcPts val="1200"/>
                </a:lnSpc>
                <a:spcAft>
                  <a:spcPts val="0"/>
                </a:spcAft>
              </a:pPr>
              <a:r>
                <a:rPr lang="ja-JP" altLang="en-US" sz="900" b="1" kern="100" dirty="0" smtClean="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練馬区　保育園・幼稚園・小中学校・</a:t>
              </a:r>
              <a:r>
                <a:rPr lang="ja-JP" altLang="en-US" sz="900" b="1" kern="100"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学童クラブに</a:t>
              </a:r>
              <a:r>
                <a:rPr lang="ja-JP" altLang="en-US" sz="900" b="1"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おける医療的</a:t>
              </a:r>
              <a:r>
                <a:rPr lang="ja-JP" altLang="en-US" sz="9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ケア児支援方針</a:t>
              </a:r>
              <a:r>
                <a:rPr lang="en-US" altLang="ja-JP" sz="9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900" b="1"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a:lnSpc>
                  <a:spcPts val="1200"/>
                </a:lnSpc>
                <a:spcAft>
                  <a:spcPts val="0"/>
                </a:spcAft>
              </a:pPr>
              <a:r>
                <a:rPr lang="ja-JP" altLang="ja-JP" sz="900" dirty="0" smtClean="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ja-JP" sz="900" dirty="0">
                  <a:latin typeface="メイリオ" panose="020B0604030504040204" pitchFamily="50" charset="-128"/>
                  <a:ea typeface="メイリオ" panose="020B0604030504040204" pitchFamily="50" charset="-128"/>
                </a:rPr>
                <a:t>医療的ケア児の園・学校生活の充実を図ること</a:t>
              </a:r>
              <a:r>
                <a:rPr lang="ja-JP" altLang="ja-JP" sz="900" dirty="0" smtClean="0">
                  <a:latin typeface="メイリオ" panose="020B0604030504040204" pitchFamily="50" charset="-128"/>
                  <a:ea typeface="メイリオ" panose="020B0604030504040204" pitchFamily="50" charset="-128"/>
                </a:rPr>
                <a:t>を目的</a:t>
              </a:r>
              <a:r>
                <a:rPr lang="ja-JP" altLang="ja-JP" sz="900" dirty="0">
                  <a:latin typeface="メイリオ" panose="020B0604030504040204" pitchFamily="50" charset="-128"/>
                  <a:ea typeface="メイリオ" panose="020B0604030504040204" pitchFamily="50" charset="-128"/>
                </a:rPr>
                <a:t>と</a:t>
              </a:r>
              <a:r>
                <a:rPr lang="ja-JP" altLang="ja-JP" sz="900" dirty="0" smtClean="0">
                  <a:latin typeface="メイリオ" panose="020B0604030504040204" pitchFamily="50" charset="-128"/>
                  <a:ea typeface="メイリオ" panose="020B0604030504040204" pitchFamily="50" charset="-128"/>
                </a:rPr>
                <a:t>して</a:t>
              </a:r>
              <a:r>
                <a:rPr lang="ja-JP" altLang="en-US" sz="900" dirty="0" smtClean="0">
                  <a:latin typeface="メイリオ" panose="020B0604030504040204" pitchFamily="50" charset="-128"/>
                  <a:ea typeface="メイリオ" panose="020B0604030504040204" pitchFamily="50" charset="-128"/>
                </a:rPr>
                <a:t>教育・子育て分野の方針を</a:t>
              </a:r>
              <a:r>
                <a:rPr lang="ja-JP" altLang="ja-JP" sz="900" dirty="0" smtClean="0">
                  <a:latin typeface="メイリオ" panose="020B0604030504040204" pitchFamily="50" charset="-128"/>
                  <a:ea typeface="メイリオ" panose="020B0604030504040204" pitchFamily="50" charset="-128"/>
                </a:rPr>
                <a:t>策定</a:t>
              </a:r>
              <a:endParaRPr lang="ja-JP" altLang="ja-JP" sz="900" dirty="0">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4" name="二等辺三角形 23"/>
            <p:cNvSpPr/>
            <p:nvPr/>
          </p:nvSpPr>
          <p:spPr>
            <a:xfrm rot="5400000">
              <a:off x="8344856" y="4005371"/>
              <a:ext cx="502285" cy="168275"/>
            </a:xfrm>
            <a:prstGeom prst="triangle">
              <a:avLst/>
            </a:prstGeom>
            <a:gradFill flip="none" rotWithShape="1">
              <a:gsLst>
                <a:gs pos="0">
                  <a:srgbClr val="FFC5C5"/>
                </a:gs>
                <a:gs pos="35000">
                  <a:srgbClr val="FF7171"/>
                </a:gs>
                <a:gs pos="60000">
                  <a:srgbClr val="FF5757"/>
                </a:gs>
                <a:gs pos="100000">
                  <a:srgbClr val="FF5757"/>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テキスト ボックス 24"/>
            <p:cNvSpPr txBox="1"/>
            <p:nvPr/>
          </p:nvSpPr>
          <p:spPr>
            <a:xfrm>
              <a:off x="6758239" y="3805616"/>
              <a:ext cx="1651303" cy="707886"/>
            </a:xfrm>
            <a:prstGeom prst="rect">
              <a:avLst/>
            </a:prstGeom>
            <a:noFill/>
            <a:ln w="19050">
              <a:solidFill>
                <a:srgbClr val="7030A0"/>
              </a:solidFill>
              <a:prstDash val="dash"/>
            </a:ln>
          </p:spPr>
          <p:txBody>
            <a:bodyPr wrap="square" rtlCol="0">
              <a:spAutoFit/>
            </a:bodyPr>
            <a:lstStyle/>
            <a:p>
              <a:pPr>
                <a:lnSpc>
                  <a:spcPts val="1200"/>
                </a:lnSpc>
                <a:spcAft>
                  <a:spcPts val="0"/>
                </a:spcAft>
              </a:pPr>
              <a:r>
                <a:rPr lang="ja-JP" altLang="en-US" sz="900" b="1" kern="100"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練馬区立小中学校・</a:t>
              </a:r>
              <a:r>
                <a:rPr lang="ja-JP" altLang="en-US" sz="900" b="1" kern="100" dirty="0" smtClean="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保育園</a:t>
              </a:r>
              <a:r>
                <a:rPr lang="ja-JP" altLang="en-US" sz="900" b="1" kern="100"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900" b="1" kern="100" dirty="0" smtClean="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幼稚園な</a:t>
              </a:r>
              <a:r>
                <a:rPr lang="ja-JP" altLang="en-US" sz="900" b="1" kern="100"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ど</a:t>
              </a:r>
              <a:r>
                <a:rPr lang="ja-JP" altLang="en-US" sz="900" b="1" kern="100" dirty="0" smtClean="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における障害児等支援方針（平成</a:t>
              </a:r>
              <a:r>
                <a:rPr lang="en-US" altLang="ja-JP" sz="900" b="1" kern="100" dirty="0" smtClean="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29</a:t>
              </a:r>
              <a:r>
                <a:rPr lang="ja-JP" altLang="en-US" sz="900" b="1" kern="100" dirty="0" smtClean="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年）</a:t>
              </a:r>
              <a:r>
                <a:rPr lang="en-US" altLang="ja-JP" sz="900" b="1" kern="100" dirty="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rPr>
                <a:t> </a:t>
              </a:r>
              <a:endParaRPr lang="ja-JP" altLang="ja-JP" sz="9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6" name="角丸四角形 25"/>
            <p:cNvSpPr/>
            <p:nvPr/>
          </p:nvSpPr>
          <p:spPr>
            <a:xfrm>
              <a:off x="7385724" y="2456858"/>
              <a:ext cx="2234510" cy="649362"/>
            </a:xfrm>
            <a:prstGeom prst="roundRect">
              <a:avLst>
                <a:gd name="adj" fmla="val 11495"/>
              </a:avLst>
            </a:prstGeom>
            <a:solidFill>
              <a:srgbClr val="ABFBA7">
                <a:alpha val="18824"/>
              </a:srgbClr>
            </a:solidFill>
            <a:ln w="28575" cap="flat" cmpd="sng" algn="ctr">
              <a:solidFill>
                <a:srgbClr val="00B050"/>
              </a:solidFill>
              <a:prstDash val="solid"/>
              <a:miter lim="800000"/>
            </a:ln>
            <a:effectLst/>
          </p:spPr>
          <p:style>
            <a:lnRef idx="0">
              <a:scrgbClr r="0" g="0" b="0"/>
            </a:lnRef>
            <a:fillRef idx="1001">
              <a:schemeClr val="dk2"/>
            </a:fillRef>
            <a:effectRef idx="0">
              <a:scrgbClr r="0" g="0" b="0"/>
            </a:effectRef>
            <a:fontRef idx="major"/>
          </p:style>
          <p:txBody>
            <a:bodyPr rot="0" spcFirstLastPara="0" vert="horz" wrap="square" lIns="91440" tIns="0" rIns="36000" bIns="0" numCol="1" spcCol="0" rtlCol="0" fromWordArt="0" anchor="ctr" anchorCtr="0" forceAA="0" compatLnSpc="1">
              <a:prstTxWarp prst="textNoShape">
                <a:avLst/>
              </a:prstTxWarp>
              <a:noAutofit/>
            </a:bodyPr>
            <a:lstStyle/>
            <a:p>
              <a:pPr algn="ctr">
                <a:lnSpc>
                  <a:spcPts val="1500"/>
                </a:lnSpc>
                <a:spcAft>
                  <a:spcPts val="0"/>
                </a:spcAft>
              </a:pPr>
              <a:r>
                <a:rPr lang="ja-JP" altLang="en-US"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rPr>
                <a:t>障害者計画（一部改訂）</a:t>
              </a:r>
              <a:endParaRPr lang="en-US" altLang="ja-JP"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endParaRPr>
            </a:p>
            <a:p>
              <a:pPr algn="ctr">
                <a:lnSpc>
                  <a:spcPts val="1500"/>
                </a:lnSpc>
                <a:spcAft>
                  <a:spcPts val="0"/>
                </a:spcAft>
              </a:pPr>
              <a:r>
                <a:rPr lang="ja-JP" altLang="en-US"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rPr>
                <a:t>第七期障害福祉計画・第三期障害児福祉計画</a:t>
              </a:r>
              <a:endParaRPr lang="en-US" altLang="ja-JP" sz="800" b="1" kern="100" dirty="0" smtClean="0">
                <a:solidFill>
                  <a:srgbClr val="000000"/>
                </a:solidFill>
                <a:latin typeface="メイリオ" panose="020B0604030504040204" pitchFamily="50" charset="-128"/>
                <a:ea typeface="ＭＳ Ｐゴシック" panose="020B0600070205080204" pitchFamily="50" charset="-128"/>
                <a:cs typeface="Times New Roman" panose="02020603050405020304" pitchFamily="18" charset="0"/>
              </a:endParaRPr>
            </a:p>
          </p:txBody>
        </p:sp>
        <p:sp>
          <p:nvSpPr>
            <p:cNvPr id="27" name="下矢印 26"/>
            <p:cNvSpPr/>
            <p:nvPr/>
          </p:nvSpPr>
          <p:spPr>
            <a:xfrm>
              <a:off x="9230788" y="3159458"/>
              <a:ext cx="230505" cy="314313"/>
            </a:xfrm>
            <a:prstGeom prst="down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28" name="楕円 27"/>
            <p:cNvSpPr/>
            <p:nvPr/>
          </p:nvSpPr>
          <p:spPr>
            <a:xfrm>
              <a:off x="9458493" y="3145051"/>
              <a:ext cx="462923" cy="261620"/>
            </a:xfrm>
            <a:prstGeom prst="ellipse">
              <a:avLst/>
            </a:prstGeom>
            <a:solidFill>
              <a:srgbClr val="FFFFE7"/>
            </a:solidFill>
            <a:ln w="9525" cap="flat" cmpd="sng" algn="ctr">
              <a:noFill/>
              <a:prstDash val="solid"/>
            </a:ln>
            <a:effectLst>
              <a:softEdge rad="25400"/>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altLang="en-US" sz="800" kern="100" dirty="0">
                  <a:latin typeface="メイリオ" panose="020B0604030504040204" pitchFamily="50" charset="-128"/>
                  <a:ea typeface="メイリオ" panose="020B0604030504040204" pitchFamily="50" charset="-128"/>
                  <a:cs typeface="Times New Roman" panose="02020603050405020304" pitchFamily="18" charset="0"/>
                </a:rPr>
                <a:t>連携</a:t>
              </a: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9" name="上下矢印 28"/>
            <p:cNvSpPr/>
            <p:nvPr/>
          </p:nvSpPr>
          <p:spPr>
            <a:xfrm>
              <a:off x="8387726" y="2124986"/>
              <a:ext cx="215900" cy="307638"/>
            </a:xfrm>
            <a:prstGeom prst="upDownArrow">
              <a:avLst/>
            </a:prstGeom>
            <a:solidFill>
              <a:srgbClr val="215968"/>
            </a:solidFill>
            <a:ln w="9525" cap="flat" cmpd="sng" algn="ctr">
              <a:no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30" name="テキスト ボックス 29"/>
            <p:cNvSpPr txBox="1"/>
            <p:nvPr/>
          </p:nvSpPr>
          <p:spPr>
            <a:xfrm>
              <a:off x="6638181" y="3593935"/>
              <a:ext cx="663468" cy="246221"/>
            </a:xfrm>
            <a:prstGeom prst="rect">
              <a:avLst/>
            </a:prstGeom>
            <a:noFill/>
            <a:ln w="19050">
              <a:noFill/>
              <a:prstDash val="dash"/>
            </a:ln>
          </p:spPr>
          <p:txBody>
            <a:bodyPr wrap="square" rtlCol="0">
              <a:spAutoFit/>
            </a:bodyPr>
            <a:lstStyle/>
            <a:p>
              <a:pPr>
                <a:lnSpc>
                  <a:spcPts val="1200"/>
                </a:lnSpc>
                <a:spcAft>
                  <a:spcPts val="0"/>
                </a:spcAft>
              </a:pPr>
              <a:r>
                <a:rPr lang="en-US" altLang="ja-JP" sz="800" b="1" dirty="0" smtClean="0">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en-US" sz="800" b="1" dirty="0" smtClean="0">
                  <a:latin typeface="メイリオ" panose="020B0604030504040204" pitchFamily="50" charset="-128"/>
                  <a:ea typeface="メイリオ" panose="020B0604030504040204" pitchFamily="50" charset="-128"/>
                  <a:cs typeface="ＭＳ Ｐゴシック" panose="020B0600070205080204" pitchFamily="50" charset="-128"/>
                </a:rPr>
                <a:t>現行</a:t>
              </a:r>
              <a:r>
                <a:rPr lang="en-US" altLang="ja-JP" sz="800" b="1" dirty="0" smtClean="0">
                  <a:latin typeface="メイリオ" panose="020B0604030504040204" pitchFamily="50" charset="-128"/>
                  <a:ea typeface="メイリオ" panose="020B0604030504040204" pitchFamily="50" charset="-128"/>
                  <a:cs typeface="ＭＳ Ｐゴシック" panose="020B0600070205080204" pitchFamily="50" charset="-128"/>
                </a:rPr>
                <a:t>】</a:t>
              </a:r>
              <a:endParaRPr lang="ja-JP" altLang="ja-JP" sz="800" b="1" dirty="0">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31" name="テキスト ボックス 30"/>
            <p:cNvSpPr txBox="1"/>
            <p:nvPr/>
          </p:nvSpPr>
          <p:spPr>
            <a:xfrm>
              <a:off x="8686978" y="3542088"/>
              <a:ext cx="1234438" cy="246221"/>
            </a:xfrm>
            <a:prstGeom prst="rect">
              <a:avLst/>
            </a:prstGeom>
            <a:noFill/>
            <a:ln w="19050">
              <a:noFill/>
              <a:prstDash val="dash"/>
            </a:ln>
          </p:spPr>
          <p:txBody>
            <a:bodyPr wrap="square" rtlCol="0">
              <a:spAutoFit/>
            </a:bodyPr>
            <a:lstStyle/>
            <a:p>
              <a:pPr>
                <a:lnSpc>
                  <a:spcPts val="1200"/>
                </a:lnSpc>
                <a:spcAft>
                  <a:spcPts val="0"/>
                </a:spcAft>
              </a:pPr>
              <a:r>
                <a:rPr lang="en-US" altLang="ja-JP" sz="800" b="1" dirty="0" smtClean="0">
                  <a:solidFill>
                    <a:srgbClr val="FF33CC"/>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en-US" sz="800" b="1" dirty="0" smtClean="0">
                  <a:solidFill>
                    <a:srgbClr val="FF33CC"/>
                  </a:solidFill>
                  <a:latin typeface="メイリオ" panose="020B0604030504040204" pitchFamily="50" charset="-128"/>
                  <a:ea typeface="メイリオ" panose="020B0604030504040204" pitchFamily="50" charset="-128"/>
                  <a:cs typeface="ＭＳ Ｐゴシック" panose="020B0600070205080204" pitchFamily="50" charset="-128"/>
                </a:rPr>
                <a:t>新たな支援方針</a:t>
              </a:r>
              <a:r>
                <a:rPr lang="en-US" altLang="ja-JP" sz="800" b="1" dirty="0" smtClean="0">
                  <a:solidFill>
                    <a:srgbClr val="FF33CC"/>
                  </a:solidFill>
                  <a:latin typeface="メイリオ" panose="020B0604030504040204" pitchFamily="50" charset="-128"/>
                  <a:ea typeface="メイリオ" panose="020B0604030504040204" pitchFamily="50" charset="-128"/>
                  <a:cs typeface="ＭＳ Ｐゴシック" panose="020B0600070205080204" pitchFamily="50" charset="-128"/>
                </a:rPr>
                <a:t>】</a:t>
              </a:r>
              <a:endParaRPr lang="ja-JP" altLang="ja-JP" sz="800" b="1" dirty="0">
                <a:solidFill>
                  <a:srgbClr val="FF33CC"/>
                </a:solidFill>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sp>
        <p:nvSpPr>
          <p:cNvPr id="32" name="テキスト ボックス 31"/>
          <p:cNvSpPr txBox="1"/>
          <p:nvPr/>
        </p:nvSpPr>
        <p:spPr>
          <a:xfrm>
            <a:off x="9489504" y="6453336"/>
            <a:ext cx="301686" cy="369332"/>
          </a:xfrm>
          <a:prstGeom prst="rect">
            <a:avLst/>
          </a:prstGeom>
          <a:noFill/>
        </p:spPr>
        <p:txBody>
          <a:bodyPr wrap="none" rtlCol="0">
            <a:spAutoFit/>
          </a:bodyPr>
          <a:lstStyle/>
          <a:p>
            <a:r>
              <a:rPr lang="en-US" altLang="ja-JP" dirty="0"/>
              <a:t>3</a:t>
            </a:r>
            <a:endParaRPr kumimoji="1" lang="en-US" altLang="ja-JP" dirty="0" smtClean="0"/>
          </a:p>
        </p:txBody>
      </p:sp>
    </p:spTree>
    <p:extLst>
      <p:ext uri="{BB962C8B-B14F-4D97-AF65-F5344CB8AC3E}">
        <p14:creationId xmlns:p14="http://schemas.microsoft.com/office/powerpoint/2010/main" val="2420937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0168" y="24867"/>
            <a:ext cx="8915400" cy="1143000"/>
          </a:xfrm>
        </p:spPr>
        <p:txBody>
          <a:bodyPr>
            <a:normAutofit/>
          </a:bodyPr>
          <a:lstStyle/>
          <a:p>
            <a:pPr algn="l"/>
            <a:r>
              <a:rPr lang="en-US" altLang="ja-JP" sz="3600" dirty="0" smtClean="0"/>
              <a:t>Ⅰ</a:t>
            </a:r>
            <a:r>
              <a:rPr lang="ja-JP" altLang="en-US" sz="3600" dirty="0" smtClean="0"/>
              <a:t>　医療的ケア児の現状と区の支援</a:t>
            </a:r>
            <a:endParaRPr lang="ja-JP" altLang="en-US" sz="3600" dirty="0"/>
          </a:p>
        </p:txBody>
      </p:sp>
      <p:pic>
        <p:nvPicPr>
          <p:cNvPr id="4" name="デザイン"/>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88900" y="404664"/>
            <a:ext cx="8188998" cy="4525963"/>
          </a:xfrm>
        </p:spPr>
      </p:pic>
      <p:sp>
        <p:nvSpPr>
          <p:cNvPr id="3" name="テキスト ボックス 2"/>
          <p:cNvSpPr txBox="1"/>
          <p:nvPr/>
        </p:nvSpPr>
        <p:spPr>
          <a:xfrm>
            <a:off x="488504" y="1167867"/>
            <a:ext cx="4104456" cy="307777"/>
          </a:xfrm>
          <a:prstGeom prst="rect">
            <a:avLst/>
          </a:prstGeom>
          <a:noFill/>
        </p:spPr>
        <p:txBody>
          <a:bodyPr wrap="square" rtlCol="0">
            <a:spAutoFit/>
          </a:bodyPr>
          <a:lstStyle/>
          <a:p>
            <a:r>
              <a:rPr lang="ja-JP" altLang="en-US" sz="1400" dirty="0"/>
              <a:t>　</a:t>
            </a:r>
          </a:p>
        </p:txBody>
      </p:sp>
      <p:sp>
        <p:nvSpPr>
          <p:cNvPr id="5" name="テキスト ボックス 4"/>
          <p:cNvSpPr txBox="1"/>
          <p:nvPr/>
        </p:nvSpPr>
        <p:spPr>
          <a:xfrm>
            <a:off x="416496" y="1463644"/>
            <a:ext cx="4608512" cy="3570208"/>
          </a:xfrm>
          <a:prstGeom prst="rect">
            <a:avLst/>
          </a:prstGeom>
          <a:noFill/>
        </p:spPr>
        <p:txBody>
          <a:bodyPr wrap="square" rtlCol="0">
            <a:spAutoFit/>
          </a:bodyPr>
          <a:lstStyle/>
          <a:p>
            <a:r>
              <a:rPr lang="ja-JP" altLang="en-US"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　医療的ケア児の現状</a:t>
            </a:r>
            <a:endParaRPr lang="en-US" altLang="ja-JP"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ケア児支援法においては、医療的ケア児を「日常生活及び社会生活を営むために恒常的に医療的ケアを受けることが不可欠である児童」と規定しています。</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indent="152400"/>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国の調査によると、令和</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３</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年の全国の医療的ケア児は約２万人となっており、</a:t>
            </a: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15</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年前に比べ約２倍となっています。また、都内の医療的ケア児は、人口１万人あたり、</a:t>
            </a: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10.2</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人と推計されており、これを令和</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５</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年の練馬区の人口で換算すると、区における医療的ケア児は約</a:t>
            </a:r>
            <a:r>
              <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rPr>
              <a:t>110</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人と推計しています。</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（図１）</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34" name="正方形/長方形 33"/>
          <p:cNvSpPr/>
          <p:nvPr/>
        </p:nvSpPr>
        <p:spPr>
          <a:xfrm>
            <a:off x="4948462" y="1888293"/>
            <a:ext cx="5117106" cy="338554"/>
          </a:xfrm>
          <a:prstGeom prst="rect">
            <a:avLst/>
          </a:prstGeom>
        </p:spPr>
        <p:txBody>
          <a:bodyPr wrap="none">
            <a:spAutoFit/>
          </a:bodyPr>
          <a:lstStyle/>
          <a:p>
            <a:r>
              <a:rPr lang="ja-JP" altLang="en-US" sz="1600" dirty="0" smtClean="0">
                <a:cs typeface="Times New Roman" panose="02020603050405020304" pitchFamily="18" charset="0"/>
              </a:rPr>
              <a:t>（図１）≪全国の</a:t>
            </a:r>
            <a:r>
              <a:rPr lang="ja-JP" altLang="ja-JP" sz="1600" dirty="0" smtClean="0">
                <a:cs typeface="Times New Roman" panose="02020603050405020304" pitchFamily="18" charset="0"/>
              </a:rPr>
              <a:t>医療的</a:t>
            </a:r>
            <a:r>
              <a:rPr lang="ja-JP" altLang="ja-JP" sz="1600" dirty="0">
                <a:cs typeface="Times New Roman" panose="02020603050405020304" pitchFamily="18" charset="0"/>
              </a:rPr>
              <a:t>ケア児の人数の</a:t>
            </a:r>
            <a:r>
              <a:rPr lang="ja-JP" altLang="ja-JP" sz="1600" dirty="0" smtClean="0">
                <a:cs typeface="Times New Roman" panose="02020603050405020304" pitchFamily="18" charset="0"/>
              </a:rPr>
              <a:t>推移</a:t>
            </a:r>
            <a:r>
              <a:rPr lang="ja-JP" altLang="en-US" sz="1600" dirty="0" smtClean="0">
                <a:cs typeface="Times New Roman" panose="02020603050405020304" pitchFamily="18" charset="0"/>
              </a:rPr>
              <a:t>（</a:t>
            </a:r>
            <a:r>
              <a:rPr lang="en-US" altLang="ja-JP" sz="1600" dirty="0" smtClean="0">
                <a:cs typeface="Times New Roman" panose="02020603050405020304" pitchFamily="18" charset="0"/>
              </a:rPr>
              <a:t>0</a:t>
            </a:r>
            <a:r>
              <a:rPr lang="ja-JP" altLang="en-US" sz="1600" dirty="0" smtClean="0">
                <a:cs typeface="Times New Roman" panose="02020603050405020304" pitchFamily="18" charset="0"/>
              </a:rPr>
              <a:t>～</a:t>
            </a:r>
            <a:r>
              <a:rPr lang="en-US" altLang="ja-JP" sz="1600" dirty="0" smtClean="0">
                <a:cs typeface="Times New Roman" panose="02020603050405020304" pitchFamily="18" charset="0"/>
              </a:rPr>
              <a:t>19</a:t>
            </a:r>
            <a:r>
              <a:rPr lang="ja-JP" altLang="en-US" sz="1600" dirty="0" smtClean="0">
                <a:cs typeface="Times New Roman" panose="02020603050405020304" pitchFamily="18" charset="0"/>
              </a:rPr>
              <a:t>歳）≫</a:t>
            </a:r>
            <a:endParaRPr lang="ja-JP" altLang="en-US" sz="1600" dirty="0"/>
          </a:p>
        </p:txBody>
      </p:sp>
      <p:sp>
        <p:nvSpPr>
          <p:cNvPr id="36" name="テキスト ボックス 35"/>
          <p:cNvSpPr txBox="1"/>
          <p:nvPr/>
        </p:nvSpPr>
        <p:spPr>
          <a:xfrm>
            <a:off x="464869" y="5282732"/>
            <a:ext cx="4560139" cy="830997"/>
          </a:xfrm>
          <a:prstGeom prst="rect">
            <a:avLst/>
          </a:prstGeom>
          <a:noFill/>
          <a:ln w="19050" cmpd="thickThin">
            <a:solidFill>
              <a:srgbClr val="00B050"/>
            </a:solidFill>
          </a:ln>
        </p:spPr>
        <p:txBody>
          <a:bodyPr wrap="square" rtlCol="0">
            <a:spAutoFit/>
          </a:bodyPr>
          <a:lstStyle/>
          <a:p>
            <a:r>
              <a:rPr kumimoji="1" lang="en-US" altLang="ja-JP" sz="1600" dirty="0" smtClean="0">
                <a:latin typeface="ＭＳ Ｐゴシック" panose="020B0600070205080204" pitchFamily="50" charset="-128"/>
                <a:ea typeface="ＭＳ Ｐゴシック" panose="020B0600070205080204" pitchFamily="50" charset="-128"/>
              </a:rPr>
              <a:t>【</a:t>
            </a:r>
            <a:r>
              <a:rPr kumimoji="1" lang="ja-JP" altLang="en-US" sz="1600" dirty="0" smtClean="0">
                <a:latin typeface="ＭＳ Ｐゴシック" panose="020B0600070205080204" pitchFamily="50" charset="-128"/>
                <a:ea typeface="ＭＳ Ｐゴシック" panose="020B0600070205080204" pitchFamily="50" charset="-128"/>
              </a:rPr>
              <a:t>区における医療的ケア児（推計）</a:t>
            </a:r>
            <a:r>
              <a:rPr kumimoji="1" lang="en-US" altLang="ja-JP" sz="1600" dirty="0" smtClean="0">
                <a:latin typeface="ＭＳ Ｐゴシック" panose="020B0600070205080204" pitchFamily="50" charset="-128"/>
                <a:ea typeface="ＭＳ Ｐゴシック" panose="020B0600070205080204" pitchFamily="50" charset="-128"/>
              </a:rPr>
              <a:t>】</a:t>
            </a:r>
          </a:p>
          <a:p>
            <a:r>
              <a:rPr lang="ja-JP" altLang="en-US" sz="1600" dirty="0" smtClean="0">
                <a:latin typeface="ＭＳ Ｐゴシック" panose="020B0600070205080204" pitchFamily="50" charset="-128"/>
                <a:ea typeface="ＭＳ Ｐゴシック" panose="020B0600070205080204" pitchFamily="50" charset="-128"/>
              </a:rPr>
              <a:t>Ｒ</a:t>
            </a:r>
            <a:r>
              <a:rPr lang="en-US" altLang="ja-JP" sz="1600" dirty="0" smtClean="0">
                <a:latin typeface="ＭＳ Ｐゴシック" panose="020B0600070205080204" pitchFamily="50" charset="-128"/>
                <a:ea typeface="ＭＳ Ｐゴシック" panose="020B0600070205080204" pitchFamily="50" charset="-128"/>
              </a:rPr>
              <a:t>5.4.1</a:t>
            </a:r>
            <a:r>
              <a:rPr lang="ja-JP" altLang="en-US" sz="1600" dirty="0" smtClean="0">
                <a:latin typeface="ＭＳ Ｐゴシック" panose="020B0600070205080204" pitchFamily="50" charset="-128"/>
                <a:ea typeface="ＭＳ Ｐゴシック" panose="020B0600070205080204" pitchFamily="50" charset="-128"/>
              </a:rPr>
              <a:t>現在　区の２０歳未満の人口　→</a:t>
            </a:r>
            <a:r>
              <a:rPr lang="en-US" altLang="ja-JP" sz="1600" dirty="0">
                <a:latin typeface="ＭＳ Ｐゴシック" panose="020B0600070205080204" pitchFamily="50" charset="-128"/>
                <a:ea typeface="ＭＳ Ｐゴシック" panose="020B0600070205080204" pitchFamily="50" charset="-128"/>
              </a:rPr>
              <a:t>109,294</a:t>
            </a:r>
            <a:r>
              <a:rPr lang="ja-JP" altLang="en-US" sz="1600" dirty="0" smtClean="0">
                <a:latin typeface="ＭＳ Ｐゴシック" panose="020B0600070205080204" pitchFamily="50" charset="-128"/>
                <a:ea typeface="ＭＳ Ｐゴシック" panose="020B0600070205080204" pitchFamily="50" charset="-128"/>
              </a:rPr>
              <a:t>人</a:t>
            </a:r>
            <a:endParaRPr lang="en-US" altLang="ja-JP" sz="1600" dirty="0" smtClean="0">
              <a:latin typeface="ＭＳ Ｐゴシック" panose="020B0600070205080204" pitchFamily="50" charset="-128"/>
              <a:ea typeface="ＭＳ Ｐゴシック" panose="020B0600070205080204" pitchFamily="50" charset="-128"/>
            </a:endParaRPr>
          </a:p>
          <a:p>
            <a:r>
              <a:rPr lang="en-US" altLang="ja-JP" sz="1600" dirty="0" smtClean="0">
                <a:latin typeface="ＭＳ Ｐゴシック" panose="020B0600070205080204" pitchFamily="50" charset="-128"/>
                <a:ea typeface="ＭＳ Ｐゴシック" panose="020B0600070205080204" pitchFamily="50" charset="-128"/>
              </a:rPr>
              <a:t>10.</a:t>
            </a:r>
            <a:r>
              <a:rPr lang="en-US" altLang="ja-JP" sz="1600" dirty="0">
                <a:latin typeface="ＭＳ Ｐゴシック" panose="020B0600070205080204" pitchFamily="50" charset="-128"/>
                <a:ea typeface="ＭＳ Ｐゴシック" panose="020B0600070205080204" pitchFamily="50" charset="-128"/>
              </a:rPr>
              <a:t>9</a:t>
            </a:r>
            <a:r>
              <a:rPr lang="ja-JP" altLang="en-US" sz="1600" dirty="0" smtClean="0">
                <a:latin typeface="ＭＳ Ｐゴシック" panose="020B0600070205080204" pitchFamily="50" charset="-128"/>
                <a:ea typeface="ＭＳ Ｐゴシック" panose="020B0600070205080204" pitchFamily="50" charset="-128"/>
              </a:rPr>
              <a:t>（万人）</a:t>
            </a:r>
            <a:r>
              <a:rPr lang="en-US" altLang="ja-JP" sz="1600" dirty="0" smtClean="0">
                <a:latin typeface="ＭＳ Ｐゴシック" panose="020B0600070205080204" pitchFamily="50" charset="-128"/>
                <a:ea typeface="ＭＳ Ｐゴシック" panose="020B0600070205080204" pitchFamily="50" charset="-128"/>
              </a:rPr>
              <a:t>×10.2</a:t>
            </a:r>
            <a:r>
              <a:rPr lang="ja-JP" altLang="en-US" sz="1600" dirty="0" smtClean="0">
                <a:latin typeface="ＭＳ Ｐゴシック" panose="020B0600070205080204" pitchFamily="50" charset="-128"/>
                <a:ea typeface="ＭＳ Ｐゴシック" panose="020B0600070205080204" pitchFamily="50" charset="-128"/>
              </a:rPr>
              <a:t>＝</a:t>
            </a:r>
            <a:r>
              <a:rPr lang="en-US" altLang="ja-JP" sz="1600" b="1" dirty="0" smtClean="0">
                <a:latin typeface="ＭＳ Ｐゴシック" panose="020B0600070205080204" pitchFamily="50" charset="-128"/>
                <a:ea typeface="ＭＳ Ｐゴシック" panose="020B0600070205080204" pitchFamily="50" charset="-128"/>
              </a:rPr>
              <a:t>111</a:t>
            </a:r>
            <a:r>
              <a:rPr lang="ja-JP" altLang="en-US" sz="1600" b="1" dirty="0" smtClean="0">
                <a:latin typeface="ＭＳ Ｐゴシック" panose="020B0600070205080204" pitchFamily="50" charset="-128"/>
                <a:ea typeface="ＭＳ Ｐゴシック" panose="020B0600070205080204" pitchFamily="50" charset="-128"/>
              </a:rPr>
              <a:t>人</a:t>
            </a:r>
            <a:endParaRPr lang="en-US" altLang="ja-JP" sz="1600" b="1" dirty="0" smtClean="0">
              <a:latin typeface="ＭＳ Ｐゴシック" panose="020B0600070205080204" pitchFamily="50" charset="-128"/>
              <a:ea typeface="ＭＳ Ｐゴシック" panose="020B0600070205080204" pitchFamily="50" charset="-128"/>
            </a:endParaRPr>
          </a:p>
        </p:txBody>
      </p:sp>
      <p:graphicFrame>
        <p:nvGraphicFramePr>
          <p:cNvPr id="39" name="グラフ 38"/>
          <p:cNvGraphicFramePr>
            <a:graphicFrameLocks/>
          </p:cNvGraphicFramePr>
          <p:nvPr>
            <p:extLst>
              <p:ext uri="{D42A27DB-BD31-4B8C-83A1-F6EECF244321}">
                <p14:modId xmlns:p14="http://schemas.microsoft.com/office/powerpoint/2010/main" val="3134867761"/>
              </p:ext>
            </p:extLst>
          </p:nvPr>
        </p:nvGraphicFramePr>
        <p:xfrm>
          <a:off x="5025008" y="2636912"/>
          <a:ext cx="4880992" cy="2585447"/>
        </p:xfrm>
        <a:graphic>
          <a:graphicData uri="http://schemas.openxmlformats.org/drawingml/2006/chart">
            <c:chart xmlns:c="http://schemas.openxmlformats.org/drawingml/2006/chart" xmlns:r="http://schemas.openxmlformats.org/officeDocument/2006/relationships" r:id="rId3"/>
          </a:graphicData>
        </a:graphic>
      </p:graphicFrame>
      <p:cxnSp>
        <p:nvCxnSpPr>
          <p:cNvPr id="40" name="直線矢印コネクタ 39"/>
          <p:cNvCxnSpPr/>
          <p:nvPr/>
        </p:nvCxnSpPr>
        <p:spPr>
          <a:xfrm flipV="1">
            <a:off x="5611941" y="3968998"/>
            <a:ext cx="4000865" cy="707808"/>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1" name="楕円 40"/>
          <p:cNvSpPr/>
          <p:nvPr/>
        </p:nvSpPr>
        <p:spPr>
          <a:xfrm>
            <a:off x="7218745" y="4021870"/>
            <a:ext cx="1654975" cy="58721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dirty="0" smtClean="0"/>
              <a:t>約２倍</a:t>
            </a:r>
            <a:endParaRPr kumimoji="1" lang="ja-JP" altLang="en-US" sz="1600" dirty="0"/>
          </a:p>
        </p:txBody>
      </p:sp>
      <p:sp>
        <p:nvSpPr>
          <p:cNvPr id="42" name="テキスト ボックス 41"/>
          <p:cNvSpPr txBox="1"/>
          <p:nvPr/>
        </p:nvSpPr>
        <p:spPr>
          <a:xfrm>
            <a:off x="8477898" y="5275231"/>
            <a:ext cx="1812384" cy="261610"/>
          </a:xfrm>
          <a:prstGeom prst="rect">
            <a:avLst/>
          </a:prstGeom>
          <a:noFill/>
        </p:spPr>
        <p:txBody>
          <a:bodyPr wrap="square" rtlCol="0">
            <a:spAutoFit/>
          </a:bodyPr>
          <a:lstStyle/>
          <a:p>
            <a:r>
              <a:rPr lang="ja-JP" altLang="en-US" sz="1100" dirty="0" smtClean="0">
                <a:latin typeface="ＭＳ 明朝" panose="02020609040205080304" pitchFamily="17" charset="-128"/>
                <a:ea typeface="ＭＳ 明朝" panose="02020609040205080304" pitchFamily="17" charset="-128"/>
              </a:rPr>
              <a:t>出典：厚生労働省</a:t>
            </a:r>
            <a:endParaRPr kumimoji="1" lang="ja-JP" altLang="en-US" sz="1100" dirty="0">
              <a:latin typeface="ＭＳ 明朝" panose="02020609040205080304" pitchFamily="17" charset="-128"/>
              <a:ea typeface="ＭＳ 明朝" panose="02020609040205080304" pitchFamily="17" charset="-128"/>
            </a:endParaRPr>
          </a:p>
        </p:txBody>
      </p:sp>
      <p:sp>
        <p:nvSpPr>
          <p:cNvPr id="13" name="テキスト ボックス 12"/>
          <p:cNvSpPr txBox="1"/>
          <p:nvPr/>
        </p:nvSpPr>
        <p:spPr>
          <a:xfrm>
            <a:off x="9489504" y="6453336"/>
            <a:ext cx="301686" cy="369332"/>
          </a:xfrm>
          <a:prstGeom prst="rect">
            <a:avLst/>
          </a:prstGeom>
          <a:noFill/>
        </p:spPr>
        <p:txBody>
          <a:bodyPr wrap="none" rtlCol="0">
            <a:spAutoFit/>
          </a:bodyPr>
          <a:lstStyle/>
          <a:p>
            <a:r>
              <a:rPr lang="en-US" altLang="ja-JP" dirty="0" smtClean="0"/>
              <a:t>4</a:t>
            </a:r>
          </a:p>
        </p:txBody>
      </p:sp>
    </p:spTree>
    <p:extLst>
      <p:ext uri="{BB962C8B-B14F-4D97-AF65-F5344CB8AC3E}">
        <p14:creationId xmlns:p14="http://schemas.microsoft.com/office/powerpoint/2010/main" val="2239043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6496" y="332656"/>
            <a:ext cx="9577064" cy="2092881"/>
          </a:xfrm>
          <a:prstGeom prst="rect">
            <a:avLst/>
          </a:prstGeom>
          <a:noFill/>
        </p:spPr>
        <p:txBody>
          <a:bodyPr wrap="square" rtlCol="0">
            <a:spAutoFit/>
          </a:bodyPr>
          <a:lstStyle/>
          <a:p>
            <a:r>
              <a:rPr lang="ja-JP" altLang="en-US"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　医療的ケア児の状況と区のかかわり</a:t>
            </a:r>
            <a:endParaRPr lang="en-US" altLang="ja-JP" sz="16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ケア児となる要因は、出生時の疾病のほか、後天的な病気など様々です。そのため</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医療的</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ケア児の態様は、障害がある児童、医療的ケアを適切に</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行えば</a:t>
            </a: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通常の生活がおくれる</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児童</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と</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状況も様々です。</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（図２）</a:t>
            </a:r>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grpSp>
        <p:nvGrpSpPr>
          <p:cNvPr id="4" name="グループ化 3"/>
          <p:cNvGrpSpPr/>
          <p:nvPr/>
        </p:nvGrpSpPr>
        <p:grpSpPr>
          <a:xfrm>
            <a:off x="1740548" y="1916832"/>
            <a:ext cx="6352895" cy="3575666"/>
            <a:chOff x="5331787" y="1511489"/>
            <a:chExt cx="6352895" cy="3575666"/>
          </a:xfrm>
        </p:grpSpPr>
        <p:pic>
          <p:nvPicPr>
            <p:cNvPr id="5" name="図 4"/>
            <p:cNvPicPr>
              <a:picLocks noChangeAspect="1"/>
            </p:cNvPicPr>
            <p:nvPr/>
          </p:nvPicPr>
          <p:blipFill>
            <a:blip r:embed="rId2"/>
            <a:stretch>
              <a:fillRect/>
            </a:stretch>
          </p:blipFill>
          <p:spPr>
            <a:xfrm>
              <a:off x="5333024" y="1567149"/>
              <a:ext cx="6293982" cy="3520006"/>
            </a:xfrm>
            <a:prstGeom prst="rect">
              <a:avLst/>
            </a:prstGeom>
          </p:spPr>
        </p:pic>
        <p:sp>
          <p:nvSpPr>
            <p:cNvPr id="8" name="テキスト ボックス 7"/>
            <p:cNvSpPr txBox="1"/>
            <p:nvPr/>
          </p:nvSpPr>
          <p:spPr>
            <a:xfrm>
              <a:off x="10296464" y="1763922"/>
              <a:ext cx="415498" cy="369332"/>
            </a:xfrm>
            <a:prstGeom prst="rect">
              <a:avLst/>
            </a:prstGeom>
            <a:noFill/>
          </p:spPr>
          <p:txBody>
            <a:bodyPr wrap="none" rtlCol="0">
              <a:spAutoFit/>
            </a:bodyPr>
            <a:lstStyle/>
            <a:p>
              <a:r>
                <a:rPr kumimoji="1" lang="ja-JP" altLang="en-US" b="1" dirty="0" smtClean="0"/>
                <a:t>ア</a:t>
              </a:r>
              <a:endParaRPr kumimoji="1" lang="ja-JP" altLang="en-US" b="1" dirty="0"/>
            </a:p>
          </p:txBody>
        </p:sp>
        <p:sp>
          <p:nvSpPr>
            <p:cNvPr id="9" name="テキスト ボックス 8"/>
            <p:cNvSpPr txBox="1"/>
            <p:nvPr/>
          </p:nvSpPr>
          <p:spPr>
            <a:xfrm>
              <a:off x="8506188" y="2963210"/>
              <a:ext cx="415498" cy="369332"/>
            </a:xfrm>
            <a:prstGeom prst="rect">
              <a:avLst/>
            </a:prstGeom>
            <a:noFill/>
          </p:spPr>
          <p:txBody>
            <a:bodyPr wrap="none" rtlCol="0">
              <a:spAutoFit/>
            </a:bodyPr>
            <a:lstStyle/>
            <a:p>
              <a:r>
                <a:rPr kumimoji="1" lang="ja-JP" altLang="en-US" b="1" dirty="0" smtClean="0"/>
                <a:t>イ</a:t>
              </a:r>
              <a:endParaRPr kumimoji="1" lang="en-US" altLang="ja-JP" b="1" dirty="0" smtClean="0"/>
            </a:p>
          </p:txBody>
        </p:sp>
        <p:sp>
          <p:nvSpPr>
            <p:cNvPr id="10" name="テキスト ボックス 9"/>
            <p:cNvSpPr txBox="1"/>
            <p:nvPr/>
          </p:nvSpPr>
          <p:spPr>
            <a:xfrm>
              <a:off x="8513591" y="3888067"/>
              <a:ext cx="415498" cy="369332"/>
            </a:xfrm>
            <a:prstGeom prst="rect">
              <a:avLst/>
            </a:prstGeom>
            <a:noFill/>
          </p:spPr>
          <p:txBody>
            <a:bodyPr wrap="none" rtlCol="0">
              <a:spAutoFit/>
            </a:bodyPr>
            <a:lstStyle/>
            <a:p>
              <a:r>
                <a:rPr kumimoji="1" lang="ja-JP" altLang="en-US" b="1" dirty="0" smtClean="0"/>
                <a:t>ウ</a:t>
              </a:r>
              <a:endParaRPr kumimoji="1" lang="ja-JP" altLang="en-US" b="1" dirty="0"/>
            </a:p>
          </p:txBody>
        </p:sp>
        <p:sp>
          <p:nvSpPr>
            <p:cNvPr id="11" name="テキスト ボックス 10"/>
            <p:cNvSpPr txBox="1"/>
            <p:nvPr/>
          </p:nvSpPr>
          <p:spPr>
            <a:xfrm>
              <a:off x="7088719" y="2963210"/>
              <a:ext cx="415498" cy="369332"/>
            </a:xfrm>
            <a:prstGeom prst="rect">
              <a:avLst/>
            </a:prstGeom>
            <a:noFill/>
          </p:spPr>
          <p:txBody>
            <a:bodyPr wrap="none" rtlCol="0">
              <a:spAutoFit/>
            </a:bodyPr>
            <a:lstStyle/>
            <a:p>
              <a:r>
                <a:rPr kumimoji="1" lang="ja-JP" altLang="en-US" b="1" dirty="0" smtClean="0"/>
                <a:t>エ</a:t>
              </a:r>
              <a:endParaRPr kumimoji="1" lang="ja-JP" altLang="en-US" b="1" dirty="0"/>
            </a:p>
          </p:txBody>
        </p:sp>
        <p:sp>
          <p:nvSpPr>
            <p:cNvPr id="12" name="テキスト ボックス 11"/>
            <p:cNvSpPr txBox="1"/>
            <p:nvPr/>
          </p:nvSpPr>
          <p:spPr>
            <a:xfrm>
              <a:off x="7060368" y="3888067"/>
              <a:ext cx="415498" cy="369332"/>
            </a:xfrm>
            <a:prstGeom prst="rect">
              <a:avLst/>
            </a:prstGeom>
            <a:noFill/>
          </p:spPr>
          <p:txBody>
            <a:bodyPr wrap="none" rtlCol="0">
              <a:spAutoFit/>
            </a:bodyPr>
            <a:lstStyle/>
            <a:p>
              <a:r>
                <a:rPr kumimoji="1" lang="ja-JP" altLang="en-US" b="1" dirty="0" smtClean="0"/>
                <a:t>オ</a:t>
              </a:r>
              <a:endParaRPr kumimoji="1" lang="ja-JP" altLang="en-US" b="1" dirty="0"/>
            </a:p>
          </p:txBody>
        </p:sp>
        <p:sp>
          <p:nvSpPr>
            <p:cNvPr id="13" name="楕円 12"/>
            <p:cNvSpPr/>
            <p:nvPr/>
          </p:nvSpPr>
          <p:spPr>
            <a:xfrm>
              <a:off x="5331787" y="1511489"/>
              <a:ext cx="163424" cy="11132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p:cNvSpPr/>
            <p:nvPr/>
          </p:nvSpPr>
          <p:spPr>
            <a:xfrm rot="2989808">
              <a:off x="11507729" y="1562125"/>
              <a:ext cx="163424" cy="11132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p:cNvSpPr/>
            <p:nvPr/>
          </p:nvSpPr>
          <p:spPr>
            <a:xfrm>
              <a:off x="11521258" y="4975835"/>
              <a:ext cx="163424" cy="11132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5654998" y="1868358"/>
              <a:ext cx="1635617" cy="4112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dirty="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肢体不自由児</a:t>
              </a:r>
              <a:endParaRPr kumimoji="1" lang="ja-JP" altLang="en-US" sz="1400" dirty="0"/>
            </a:p>
          </p:txBody>
        </p:sp>
        <p:sp>
          <p:nvSpPr>
            <p:cNvPr id="17" name="正方形/長方形 16"/>
            <p:cNvSpPr/>
            <p:nvPr/>
          </p:nvSpPr>
          <p:spPr>
            <a:xfrm>
              <a:off x="9686404" y="4377317"/>
              <a:ext cx="1635617" cy="3896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知的障害児</a:t>
              </a:r>
              <a:endParaRPr kumimoji="1" lang="ja-JP" altLang="en-US" sz="1400" dirty="0"/>
            </a:p>
          </p:txBody>
        </p:sp>
        <p:sp>
          <p:nvSpPr>
            <p:cNvPr id="18" name="正方形/長方形 17"/>
            <p:cNvSpPr/>
            <p:nvPr/>
          </p:nvSpPr>
          <p:spPr>
            <a:xfrm>
              <a:off x="9546620" y="3128966"/>
              <a:ext cx="1893193" cy="4256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知的・</a:t>
              </a:r>
              <a:r>
                <a:rPr lang="ja-JP" altLang="ja-JP" sz="1400" dirty="0" smtClean="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肢体</a:t>
              </a:r>
              <a:r>
                <a:rPr lang="ja-JP" altLang="ja-JP" sz="1400" dirty="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不自由児</a:t>
              </a:r>
              <a:endParaRPr kumimoji="1" lang="ja-JP" altLang="en-US" sz="1400" dirty="0"/>
            </a:p>
          </p:txBody>
        </p:sp>
        <p:sp>
          <p:nvSpPr>
            <p:cNvPr id="19" name="テキスト ボックス 18"/>
            <p:cNvSpPr txBox="1"/>
            <p:nvPr/>
          </p:nvSpPr>
          <p:spPr>
            <a:xfrm>
              <a:off x="5495211" y="4259132"/>
              <a:ext cx="2339102" cy="800219"/>
            </a:xfrm>
            <a:prstGeom prst="rect">
              <a:avLst/>
            </a:prstGeom>
            <a:noFill/>
          </p:spPr>
          <p:txBody>
            <a:bodyPr wrap="none" rtlCol="0">
              <a:spAutoFit/>
            </a:bodyPr>
            <a:lstStyle/>
            <a:p>
              <a:r>
                <a:rPr lang="ja-JP" altLang="ja-JP" sz="1400" dirty="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医療的ケアの実施に</a:t>
              </a:r>
              <a:r>
                <a:rPr lang="ja-JP" altLang="ja-JP" sz="1400" dirty="0" smtClean="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より</a:t>
              </a:r>
              <a:endParaRPr lang="en-US" altLang="ja-JP" sz="1400" dirty="0" smtClean="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endParaRPr>
            </a:p>
            <a:p>
              <a:r>
                <a:rPr lang="ja-JP" altLang="en-US" sz="1400" dirty="0" smtClean="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通常の生活がおくれる</a:t>
              </a:r>
              <a:r>
                <a:rPr lang="ja-JP" altLang="ja-JP" sz="1400" dirty="0" smtClean="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児童</a:t>
              </a:r>
              <a:endParaRPr lang="ja-JP"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endParaRPr kumimoji="1" lang="ja-JP" altLang="en-US" dirty="0"/>
            </a:p>
          </p:txBody>
        </p:sp>
        <p:sp>
          <p:nvSpPr>
            <p:cNvPr id="20" name="正方形/長方形 19"/>
            <p:cNvSpPr/>
            <p:nvPr/>
          </p:nvSpPr>
          <p:spPr>
            <a:xfrm>
              <a:off x="9858583" y="2133254"/>
              <a:ext cx="1635617" cy="3751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明朝" panose="02020609040205080304" pitchFamily="17" charset="-128"/>
                  <a:ea typeface="ＭＳ 明朝" panose="02020609040205080304" pitchFamily="17" charset="-128"/>
                </a:rPr>
                <a:t>重症心身障害児</a:t>
              </a:r>
              <a:endParaRPr kumimoji="1" lang="ja-JP" altLang="en-US" sz="1400" dirty="0">
                <a:solidFill>
                  <a:schemeClr val="tx1"/>
                </a:solidFill>
                <a:latin typeface="ＭＳ 明朝" panose="02020609040205080304" pitchFamily="17" charset="-128"/>
                <a:ea typeface="ＭＳ 明朝" panose="02020609040205080304" pitchFamily="17" charset="-128"/>
              </a:endParaRPr>
            </a:p>
          </p:txBody>
        </p:sp>
      </p:grpSp>
      <p:sp>
        <p:nvSpPr>
          <p:cNvPr id="21" name="正方形/長方形 20"/>
          <p:cNvSpPr/>
          <p:nvPr/>
        </p:nvSpPr>
        <p:spPr>
          <a:xfrm>
            <a:off x="2873364" y="5689271"/>
            <a:ext cx="4083169" cy="338554"/>
          </a:xfrm>
          <a:prstGeom prst="rect">
            <a:avLst/>
          </a:prstGeom>
        </p:spPr>
        <p:txBody>
          <a:bodyPr wrap="none">
            <a:spAutoFit/>
          </a:bodyPr>
          <a:lstStyle/>
          <a:p>
            <a:pPr algn="ctr">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（図２）</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医療的ケア児の態様イメージ≫</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2" name="テキスト ボックス 21"/>
          <p:cNvSpPr txBox="1"/>
          <p:nvPr/>
        </p:nvSpPr>
        <p:spPr>
          <a:xfrm>
            <a:off x="9489504" y="6453336"/>
            <a:ext cx="301686" cy="369332"/>
          </a:xfrm>
          <a:prstGeom prst="rect">
            <a:avLst/>
          </a:prstGeom>
          <a:noFill/>
        </p:spPr>
        <p:txBody>
          <a:bodyPr wrap="none" rtlCol="0">
            <a:spAutoFit/>
          </a:bodyPr>
          <a:lstStyle/>
          <a:p>
            <a:r>
              <a:rPr lang="en-US" altLang="ja-JP" dirty="0"/>
              <a:t>5</a:t>
            </a:r>
            <a:endParaRPr kumimoji="1" lang="en-US" altLang="ja-JP" dirty="0" smtClean="0"/>
          </a:p>
        </p:txBody>
      </p:sp>
    </p:spTree>
    <p:extLst>
      <p:ext uri="{BB962C8B-B14F-4D97-AF65-F5344CB8AC3E}">
        <p14:creationId xmlns:p14="http://schemas.microsoft.com/office/powerpoint/2010/main" val="1546457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618367716"/>
              </p:ext>
            </p:extLst>
          </p:nvPr>
        </p:nvGraphicFramePr>
        <p:xfrm>
          <a:off x="632519" y="1258101"/>
          <a:ext cx="9217025" cy="5206388"/>
        </p:xfrm>
        <a:graphic>
          <a:graphicData uri="http://schemas.openxmlformats.org/drawingml/2006/table">
            <a:tbl>
              <a:tblPr/>
              <a:tblGrid>
                <a:gridCol w="2203379">
                  <a:extLst>
                    <a:ext uri="{9D8B030D-6E8A-4147-A177-3AD203B41FA5}">
                      <a16:colId xmlns:a16="http://schemas.microsoft.com/office/drawing/2014/main" val="4108685207"/>
                    </a:ext>
                  </a:extLst>
                </a:gridCol>
                <a:gridCol w="936539">
                  <a:extLst>
                    <a:ext uri="{9D8B030D-6E8A-4147-A177-3AD203B41FA5}">
                      <a16:colId xmlns:a16="http://schemas.microsoft.com/office/drawing/2014/main" val="4184663409"/>
                    </a:ext>
                  </a:extLst>
                </a:gridCol>
                <a:gridCol w="1468594">
                  <a:extLst>
                    <a:ext uri="{9D8B030D-6E8A-4147-A177-3AD203B41FA5}">
                      <a16:colId xmlns:a16="http://schemas.microsoft.com/office/drawing/2014/main" val="2712096110"/>
                    </a:ext>
                  </a:extLst>
                </a:gridCol>
                <a:gridCol w="1857653">
                  <a:extLst>
                    <a:ext uri="{9D8B030D-6E8A-4147-A177-3AD203B41FA5}">
                      <a16:colId xmlns:a16="http://schemas.microsoft.com/office/drawing/2014/main" val="4189894976"/>
                    </a:ext>
                  </a:extLst>
                </a:gridCol>
                <a:gridCol w="1479547">
                  <a:extLst>
                    <a:ext uri="{9D8B030D-6E8A-4147-A177-3AD203B41FA5}">
                      <a16:colId xmlns:a16="http://schemas.microsoft.com/office/drawing/2014/main" val="3661056904"/>
                    </a:ext>
                  </a:extLst>
                </a:gridCol>
                <a:gridCol w="1271313">
                  <a:extLst>
                    <a:ext uri="{9D8B030D-6E8A-4147-A177-3AD203B41FA5}">
                      <a16:colId xmlns:a16="http://schemas.microsoft.com/office/drawing/2014/main" val="3226216955"/>
                    </a:ext>
                  </a:extLst>
                </a:gridCol>
              </a:tblGrid>
              <a:tr h="398351">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出生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乳幼児期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学齢期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青年期</a:t>
                      </a: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a:t>
                      </a: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a:t>
                      </a: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18</a:t>
                      </a: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3642068"/>
                  </a:ext>
                </a:extLst>
              </a:tr>
              <a:tr h="497941">
                <a:tc rowSpan="3">
                  <a:txBody>
                    <a:bodyPr/>
                    <a:lstStyle/>
                    <a:p>
                      <a:pPr algn="l" fontAlgn="t"/>
                      <a: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t>　　 </a:t>
                      </a:r>
                      <a:b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ja-JP" altLang="en-US" sz="500" b="1"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endParaRPr lang="en-US" altLang="ja-JP" sz="5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500" b="1"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2000" b="1" i="0" u="none" strike="noStrike" dirty="0" smtClean="0">
                          <a:solidFill>
                            <a:srgbClr val="000000"/>
                          </a:solidFill>
                          <a:effectLst/>
                          <a:latin typeface="ＭＳ ゴシック" panose="020B0609070205080204" pitchFamily="49" charset="-128"/>
                          <a:ea typeface="ＭＳ ゴシック" panose="020B0609070205080204" pitchFamily="49" charset="-128"/>
                        </a:rPr>
                        <a:t>Ａ</a:t>
                      </a: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医療的ケアの支援だけ</a:t>
                      </a:r>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で</a:t>
                      </a:r>
                      <a:endParaRPr lang="en-US" altLang="ja-JP" sz="11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　保育</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園</a:t>
                      </a:r>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・学校</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等での生活</a:t>
                      </a:r>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が</a:t>
                      </a:r>
                      <a:endParaRPr lang="en-US" altLang="ja-JP" sz="11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　可能</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な</a:t>
                      </a:r>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医療的ケア児</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          </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主な生活の場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zh-TW" altLang="en-US" sz="1100" b="0" i="0" u="none" strike="noStrike">
                          <a:solidFill>
                            <a:srgbClr val="000000"/>
                          </a:solidFill>
                          <a:effectLst/>
                          <a:latin typeface="ＭＳ 明朝" panose="02020609040205080304" pitchFamily="17" charset="-128"/>
                          <a:ea typeface="ＭＳ 明朝" panose="02020609040205080304" pitchFamily="17" charset="-128"/>
                        </a:rPr>
                        <a:t>保育園、幼稚園</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小中学校、学童クラブ</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高校等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448124651"/>
                  </a:ext>
                </a:extLst>
              </a:tr>
              <a:tr h="469040">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必要な支援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保育園、小中学校等での医療的ケアへの支援</a:t>
                      </a:r>
                      <a:br>
                        <a:rPr lang="ja-JP" altLang="en-US" sz="1000" b="0" i="0" u="none" strike="noStrike">
                          <a:solidFill>
                            <a:srgbClr val="000000"/>
                          </a:solidFill>
                          <a:effectLst/>
                          <a:latin typeface="ＭＳ 明朝" panose="02020609040205080304" pitchFamily="17" charset="-128"/>
                          <a:ea typeface="ＭＳ 明朝" panose="02020609040205080304" pitchFamily="17" charset="-128"/>
                        </a:rPr>
                      </a:b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放課後の居場所提供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87123441"/>
                  </a:ext>
                </a:extLst>
              </a:tr>
              <a:tr h="517535">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区の対応</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7713454"/>
                  </a:ext>
                </a:extLst>
              </a:tr>
              <a:tr h="497941">
                <a:tc rowSpan="3">
                  <a:txBody>
                    <a:bodyPr/>
                    <a:lstStyle/>
                    <a:p>
                      <a:pPr algn="l" fontAlgn="t"/>
                      <a: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t>　　 </a:t>
                      </a:r>
                      <a:b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t>                    　</a:t>
                      </a:r>
                      <a:endParaRPr lang="en-US" altLang="ja-JP" sz="5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500" b="1"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2000" b="1" i="0" u="none" strike="noStrike" dirty="0" smtClean="0">
                          <a:solidFill>
                            <a:srgbClr val="000000"/>
                          </a:solidFill>
                          <a:effectLst/>
                          <a:latin typeface="ＭＳ ゴシック" panose="020B0609070205080204" pitchFamily="49" charset="-128"/>
                          <a:ea typeface="ＭＳ ゴシック" panose="020B0609070205080204" pitchFamily="49" charset="-128"/>
                        </a:rPr>
                        <a:t>Ｂ</a:t>
                      </a:r>
                      <a:r>
                        <a:rPr lang="ja-JP" altLang="en-US" sz="500" b="1"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2000" b="1"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保育園・学校等で受入可能</a:t>
                      </a:r>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な</a:t>
                      </a:r>
                      <a:endParaRPr lang="en-US" altLang="ja-JP" sz="11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　知的障害</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等のある</a:t>
                      </a:r>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医療的</a:t>
                      </a:r>
                      <a:endParaRPr lang="en-US" altLang="ja-JP" sz="11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　ケア児</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          </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主な生活の場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zh-TW" altLang="en-US" sz="1100" b="0" i="0" u="none" strike="noStrike">
                          <a:solidFill>
                            <a:srgbClr val="000000"/>
                          </a:solidFill>
                          <a:effectLst/>
                          <a:latin typeface="ＭＳ 明朝" panose="02020609040205080304" pitchFamily="17" charset="-128"/>
                          <a:ea typeface="ＭＳ 明朝" panose="02020609040205080304" pitchFamily="17" charset="-128"/>
                        </a:rPr>
                        <a:t>保育園、幼稚園</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小中学校、学童クラブ</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高校等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20696303"/>
                  </a:ext>
                </a:extLst>
              </a:tr>
              <a:tr h="501646">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必要な支援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明朝" panose="02020609040205080304" pitchFamily="17" charset="-128"/>
                          <a:ea typeface="ＭＳ 明朝" panose="02020609040205080304" pitchFamily="17" charset="-128"/>
                        </a:rPr>
                        <a:t>　　在宅</a:t>
                      </a: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時の相談支援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保育園、小中学校等での医療的ケアへの支援</a:t>
                      </a:r>
                      <a:br>
                        <a:rPr lang="ja-JP" altLang="en-US" sz="1000" b="0" i="0" u="none" strike="noStrike">
                          <a:solidFill>
                            <a:srgbClr val="000000"/>
                          </a:solidFill>
                          <a:effectLst/>
                          <a:latin typeface="ＭＳ 明朝" panose="02020609040205080304" pitchFamily="17" charset="-128"/>
                          <a:ea typeface="ＭＳ 明朝" panose="02020609040205080304" pitchFamily="17" charset="-128"/>
                        </a:rPr>
                      </a:b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放課後の居場所提供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39105479"/>
                  </a:ext>
                </a:extLst>
              </a:tr>
              <a:tr h="728605">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区の対応</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6533828"/>
                  </a:ext>
                </a:extLst>
              </a:tr>
              <a:tr h="352637">
                <a:tc rowSpan="3">
                  <a:txBody>
                    <a:bodyPr/>
                    <a:lstStyle/>
                    <a:p>
                      <a:pPr algn="l" fontAlgn="t"/>
                      <a: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t>　　</a:t>
                      </a:r>
                      <a:b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t>                 </a:t>
                      </a:r>
                      <a:endParaRPr lang="en-US" altLang="ja-JP" sz="5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500" b="1"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5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Ｃ</a:t>
                      </a:r>
                      <a:r>
                        <a:rPr lang="ja-JP" alt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9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9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（特別支援学校等に通う</a:t>
                      </a:r>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手厚い</a:t>
                      </a:r>
                      <a:endParaRPr lang="en-US" altLang="ja-JP" sz="1100" b="1"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t"/>
                      <a:r>
                        <a:rPr lang="ja-JP" altLang="en-US" sz="1100" b="1" i="0" u="none" strike="noStrike" dirty="0" smtClean="0">
                          <a:solidFill>
                            <a:srgbClr val="000000"/>
                          </a:solidFill>
                          <a:effectLst/>
                          <a:latin typeface="ＭＳ ゴシック" panose="020B0609070205080204" pitchFamily="49" charset="-128"/>
                          <a:ea typeface="ＭＳ ゴシック" panose="020B0609070205080204" pitchFamily="49" charset="-128"/>
                        </a:rPr>
                        <a:t>　支援が</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必要な医療的ケア児）</a:t>
                      </a: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
                      </a:r>
                      <a:b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b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主な生活の場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在宅医療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zh-CN" altLang="en-US" sz="1100" b="0" i="0" u="none" strike="noStrike" dirty="0">
                          <a:solidFill>
                            <a:srgbClr val="000000"/>
                          </a:solidFill>
                          <a:effectLst/>
                          <a:latin typeface="ＭＳ 明朝" panose="02020609040205080304" pitchFamily="17" charset="-128"/>
                          <a:ea typeface="ＭＳ 明朝" panose="02020609040205080304" pitchFamily="17" charset="-128"/>
                        </a:rPr>
                        <a:t>特別支援</a:t>
                      </a:r>
                      <a:r>
                        <a:rPr lang="zh-CN"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学校</a:t>
                      </a:r>
                      <a:endParaRPr lang="en-US" altLang="zh-CN" sz="1100" b="0" i="0" u="none" strike="noStrike" dirty="0" smtClean="0">
                        <a:solidFill>
                          <a:srgbClr val="000000"/>
                        </a:solidFill>
                        <a:effectLst/>
                        <a:latin typeface="ＭＳ 明朝" panose="02020609040205080304" pitchFamily="17" charset="-128"/>
                        <a:ea typeface="ＭＳ 明朝" panose="02020609040205080304" pitchFamily="17" charset="-128"/>
                      </a:endParaRPr>
                    </a:p>
                    <a:p>
                      <a:pPr algn="ctr" fontAlgn="ctr"/>
                      <a:r>
                        <a:rPr lang="zh-CN"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a:t>
                      </a:r>
                      <a:r>
                        <a:rPr lang="zh-CN" altLang="en-US" sz="1100" b="0" i="0" u="none" strike="noStrike" dirty="0">
                          <a:solidFill>
                            <a:srgbClr val="000000"/>
                          </a:solidFill>
                          <a:effectLst/>
                          <a:latin typeface="ＭＳ 明朝" panose="02020609040205080304" pitchFamily="17" charset="-128"/>
                          <a:ea typeface="ＭＳ 明朝" panose="02020609040205080304" pitchFamily="17" charset="-128"/>
                        </a:rPr>
                        <a:t>小中学部）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特別支援</a:t>
                      </a: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学校</a:t>
                      </a:r>
                      <a:endPar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endParaRPr>
                    </a:p>
                    <a:p>
                      <a:pPr algn="ctr" fontAlgn="ct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a:t>
                      </a: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高等部）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59330308"/>
                  </a:ext>
                </a:extLst>
              </a:tr>
              <a:tr h="320579">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必要な支援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明朝" panose="02020609040205080304" pitchFamily="17" charset="-128"/>
                          <a:ea typeface="ＭＳ 明朝" panose="02020609040205080304" pitchFamily="17" charset="-128"/>
                        </a:rPr>
                        <a:t>　　在宅</a:t>
                      </a:r>
                      <a:r>
                        <a:rPr lang="ja-JP" altLang="en-US" sz="1000" b="0" i="0" u="none" strike="noStrike" dirty="0">
                          <a:solidFill>
                            <a:srgbClr val="000000"/>
                          </a:solidFill>
                          <a:effectLst/>
                          <a:latin typeface="ＭＳ 明朝" panose="02020609040205080304" pitchFamily="17" charset="-128"/>
                          <a:ea typeface="ＭＳ 明朝" panose="02020609040205080304" pitchFamily="17" charset="-128"/>
                        </a:rPr>
                        <a:t>時の相談支援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相談支援、家族負担軽減のための支援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教育の機会の提供</a:t>
                      </a:r>
                      <a:br>
                        <a:rPr lang="ja-JP" altLang="en-US" sz="1000" b="0" i="0" u="none" strike="noStrike">
                          <a:solidFill>
                            <a:srgbClr val="000000"/>
                          </a:solidFill>
                          <a:effectLst/>
                          <a:latin typeface="ＭＳ 明朝" panose="02020609040205080304" pitchFamily="17" charset="-128"/>
                          <a:ea typeface="ＭＳ 明朝" panose="02020609040205080304" pitchFamily="17" charset="-128"/>
                        </a:rPr>
                      </a:br>
                      <a:r>
                        <a:rPr lang="ja-JP" altLang="en-US" sz="1000" b="0" i="0" u="none" strike="noStrike">
                          <a:solidFill>
                            <a:srgbClr val="000000"/>
                          </a:solidFill>
                          <a:effectLst/>
                          <a:latin typeface="ＭＳ 明朝" panose="02020609040205080304" pitchFamily="17" charset="-128"/>
                          <a:ea typeface="ＭＳ 明朝" panose="02020609040205080304" pitchFamily="17" charset="-128"/>
                        </a:rPr>
                        <a:t>放課後の居場所提供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23770107"/>
                  </a:ext>
                </a:extLst>
              </a:tr>
              <a:tr h="922113">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区の対応</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明朝" panose="02020609040205080304" pitchFamily="17" charset="-128"/>
                          <a:ea typeface="ＭＳ 明朝" panose="02020609040205080304" pitchFamily="17" charset="-128"/>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9187443"/>
                  </a:ext>
                </a:extLst>
              </a:tr>
            </a:tbl>
          </a:graphicData>
        </a:graphic>
      </p:graphicFrame>
      <p:sp>
        <p:nvSpPr>
          <p:cNvPr id="3" name="テキスト ボックス 2"/>
          <p:cNvSpPr txBox="1"/>
          <p:nvPr/>
        </p:nvSpPr>
        <p:spPr>
          <a:xfrm>
            <a:off x="344488" y="260648"/>
            <a:ext cx="9577064" cy="1354217"/>
          </a:xfrm>
          <a:prstGeom prst="rect">
            <a:avLst/>
          </a:prstGeom>
          <a:noFill/>
        </p:spPr>
        <p:txBody>
          <a:bodyPr wrap="square" rtlCol="0">
            <a:spAutoFit/>
          </a:bodyPr>
          <a:lstStyle/>
          <a:p>
            <a:pPr algn="just">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区では、保健、福祉、教育・子育ての各分野で、状況に応じた支援を実施しており、医療的</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ケア児</a:t>
            </a:r>
            <a:endParaRPr lang="en-US" altLang="ja-JP" sz="16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は</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様々な福祉サービス等を利用しながら、成長していきます</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en-US" sz="16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図３）</a:t>
            </a:r>
            <a:endPar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endParaRPr>
          </a:p>
          <a:p>
            <a:endParaRPr lang="en-US" altLang="ja-JP" sz="1600" kern="100" dirty="0">
              <a:latin typeface="游明朝" panose="02020400000000000000" pitchFamily="18" charset="-128"/>
              <a:ea typeface="ＭＳ 明朝" panose="02020609040205080304" pitchFamily="17" charset="-128"/>
              <a:cs typeface="Times New Roman" panose="02020603050405020304" pitchFamily="18" charset="0"/>
            </a:endParaRPr>
          </a:p>
          <a:p>
            <a:pPr algn="just">
              <a:spcAft>
                <a:spcPts val="0"/>
              </a:spcAft>
            </a:pP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26" name="正方形/長方形 25"/>
          <p:cNvSpPr/>
          <p:nvPr/>
        </p:nvSpPr>
        <p:spPr>
          <a:xfrm>
            <a:off x="992560" y="6525344"/>
            <a:ext cx="7572777" cy="338554"/>
          </a:xfrm>
          <a:prstGeom prst="rect">
            <a:avLst/>
          </a:prstGeom>
        </p:spPr>
        <p:txBody>
          <a:bodyPr wrap="square">
            <a:spAutoFit/>
          </a:bodyPr>
          <a:lstStyle/>
          <a:p>
            <a:pPr algn="ctr">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（図３）</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医療的ケア児の状態・成長段階に伴う区の支援イメージ≫</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39" name="グループ化 38"/>
          <p:cNvGrpSpPr/>
          <p:nvPr/>
        </p:nvGrpSpPr>
        <p:grpSpPr>
          <a:xfrm>
            <a:off x="5132879" y="911194"/>
            <a:ext cx="4485212" cy="294970"/>
            <a:chOff x="0" y="0"/>
            <a:chExt cx="5105168" cy="206845"/>
          </a:xfrm>
        </p:grpSpPr>
        <p:sp>
          <p:nvSpPr>
            <p:cNvPr id="40" name="角丸四角形 39"/>
            <p:cNvSpPr/>
            <p:nvPr/>
          </p:nvSpPr>
          <p:spPr>
            <a:xfrm>
              <a:off x="0" y="0"/>
              <a:ext cx="1200150" cy="206845"/>
            </a:xfrm>
            <a:prstGeom prst="roundRect">
              <a:avLst/>
            </a:prstGeom>
            <a:solidFill>
              <a:srgbClr val="DDDDDD">
                <a:lumMod val="40000"/>
                <a:lumOff val="60000"/>
              </a:srgbClr>
            </a:solidFill>
            <a:ln w="25400" cap="flat" cmpd="sng" algn="ctr">
              <a:solidFill>
                <a:srgbClr val="0070C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健康部の支援</a:t>
              </a:r>
            </a:p>
          </p:txBody>
        </p:sp>
        <p:sp>
          <p:nvSpPr>
            <p:cNvPr id="41" name="角丸四角形 40"/>
            <p:cNvSpPr/>
            <p:nvPr/>
          </p:nvSpPr>
          <p:spPr>
            <a:xfrm>
              <a:off x="1299796" y="0"/>
              <a:ext cx="1515797" cy="206845"/>
            </a:xfrm>
            <a:prstGeom prst="roundRect">
              <a:avLst/>
            </a:prstGeom>
            <a:solidFill>
              <a:schemeClr val="bg1">
                <a:lumMod val="95000"/>
              </a:schemeClr>
            </a:solidFill>
            <a:ln w="25400" cap="flat" cmpd="sng" algn="ctr">
              <a:solidFill>
                <a:srgbClr val="FFC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教育委員会の支援</a:t>
              </a:r>
            </a:p>
          </p:txBody>
        </p:sp>
        <p:sp>
          <p:nvSpPr>
            <p:cNvPr id="42" name="角丸四角形 41"/>
            <p:cNvSpPr/>
            <p:nvPr/>
          </p:nvSpPr>
          <p:spPr>
            <a:xfrm>
              <a:off x="2871426" y="15632"/>
              <a:ext cx="1216931" cy="191213"/>
            </a:xfrm>
            <a:prstGeom prst="roundRect">
              <a:avLst/>
            </a:prstGeom>
            <a:solidFill>
              <a:schemeClr val="bg1">
                <a:lumMod val="95000"/>
              </a:schemeClr>
            </a:solidFill>
            <a:ln w="25400" cap="flat" cmpd="sng" algn="ctr">
              <a:solidFill>
                <a:srgbClr val="00B05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福祉部の支援</a:t>
              </a:r>
            </a:p>
          </p:txBody>
        </p:sp>
        <p:sp>
          <p:nvSpPr>
            <p:cNvPr id="43" name="角丸四角形 42"/>
            <p:cNvSpPr/>
            <p:nvPr/>
          </p:nvSpPr>
          <p:spPr>
            <a:xfrm>
              <a:off x="4159982" y="15632"/>
              <a:ext cx="945186" cy="191213"/>
            </a:xfrm>
            <a:prstGeom prst="roundRect">
              <a:avLst/>
            </a:prstGeom>
            <a:solidFill>
              <a:schemeClr val="bg1">
                <a:lumMod val="85000"/>
              </a:schemeClr>
            </a:solidFill>
            <a:ln w="12700" cap="flat" cmpd="sng" algn="ctr">
              <a:solidFill>
                <a:srgbClr val="808080">
                  <a:lumMod val="50000"/>
                </a:srgbClr>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都の支援</a:t>
              </a:r>
            </a:p>
          </p:txBody>
        </p:sp>
      </p:grpSp>
      <p:sp>
        <p:nvSpPr>
          <p:cNvPr id="28" name="角丸四角形 27"/>
          <p:cNvSpPr/>
          <p:nvPr/>
        </p:nvSpPr>
        <p:spPr>
          <a:xfrm>
            <a:off x="7127133" y="4501762"/>
            <a:ext cx="2664056" cy="269812"/>
          </a:xfrm>
          <a:prstGeom prst="roundRect">
            <a:avLst/>
          </a:prstGeom>
          <a:solidFill>
            <a:schemeClr val="bg1">
              <a:lumMod val="95000"/>
            </a:schemeClr>
          </a:solidFill>
          <a:ln w="25400" cap="flat" cmpd="sng" algn="ctr">
            <a:solidFill>
              <a:srgbClr val="00B05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放課後等デイサービス</a:t>
            </a:r>
          </a:p>
        </p:txBody>
      </p:sp>
      <p:sp>
        <p:nvSpPr>
          <p:cNvPr id="29" name="角丸四角形 28"/>
          <p:cNvSpPr/>
          <p:nvPr/>
        </p:nvSpPr>
        <p:spPr>
          <a:xfrm>
            <a:off x="5362155" y="2715753"/>
            <a:ext cx="2997938" cy="360676"/>
          </a:xfrm>
          <a:prstGeom prst="roundRect">
            <a:avLst/>
          </a:prstGeom>
          <a:solidFill>
            <a:schemeClr val="bg1">
              <a:lumMod val="95000"/>
            </a:schemeClr>
          </a:solidFill>
          <a:ln w="25400" cap="flat" cmpd="sng" algn="ctr">
            <a:solidFill>
              <a:srgbClr val="FFC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看護師配置、派遣、個別のケア会議　等</a:t>
            </a:r>
          </a:p>
        </p:txBody>
      </p:sp>
      <p:sp>
        <p:nvSpPr>
          <p:cNvPr id="30" name="角丸四角形 29"/>
          <p:cNvSpPr/>
          <p:nvPr/>
        </p:nvSpPr>
        <p:spPr>
          <a:xfrm>
            <a:off x="5369350" y="4177317"/>
            <a:ext cx="2997937" cy="255835"/>
          </a:xfrm>
          <a:prstGeom prst="roundRect">
            <a:avLst/>
          </a:prstGeom>
          <a:solidFill>
            <a:schemeClr val="bg1">
              <a:lumMod val="95000"/>
            </a:schemeClr>
          </a:solidFill>
          <a:ln w="25400" cap="flat" cmpd="sng" algn="ctr">
            <a:solidFill>
              <a:srgbClr val="FFC00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看護師配置、派遣、個別のケア会議　等</a:t>
            </a:r>
          </a:p>
        </p:txBody>
      </p:sp>
      <p:sp>
        <p:nvSpPr>
          <p:cNvPr id="31" name="角丸四角形 30"/>
          <p:cNvSpPr/>
          <p:nvPr/>
        </p:nvSpPr>
        <p:spPr>
          <a:xfrm>
            <a:off x="5381616" y="4505160"/>
            <a:ext cx="1650399" cy="277038"/>
          </a:xfrm>
          <a:prstGeom prst="roundRect">
            <a:avLst/>
          </a:prstGeom>
          <a:solidFill>
            <a:schemeClr val="bg1">
              <a:lumMod val="95000"/>
            </a:schemeClr>
          </a:solidFill>
          <a:ln w="25400" cap="flat" cmpd="sng" algn="ctr">
            <a:solidFill>
              <a:srgbClr val="00B05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 　　児童</a:t>
            </a: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発達支援</a:t>
            </a:r>
          </a:p>
        </p:txBody>
      </p:sp>
      <p:sp>
        <p:nvSpPr>
          <p:cNvPr id="32" name="角丸四角形 31"/>
          <p:cNvSpPr/>
          <p:nvPr/>
        </p:nvSpPr>
        <p:spPr>
          <a:xfrm>
            <a:off x="3870510" y="4177317"/>
            <a:ext cx="1262369" cy="657308"/>
          </a:xfrm>
          <a:prstGeom prst="roundRect">
            <a:avLst/>
          </a:prstGeom>
          <a:solidFill>
            <a:srgbClr val="DDDDDD">
              <a:lumMod val="40000"/>
              <a:lumOff val="60000"/>
            </a:srgbClr>
          </a:solidFill>
          <a:ln w="25400" cap="flat" cmpd="sng" algn="ctr">
            <a:solidFill>
              <a:srgbClr val="0070C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ts val="11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出生</a:t>
            </a:r>
            <a:r>
              <a:rPr kumimoji="0" lang="ja-JP" altLang="en-US" sz="1100" b="0" i="0" u="none" strike="noStrike" kern="0" cap="none" spc="0" normalizeH="0" baseline="0" noProof="0" dirty="0" smtClean="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時からの訪問等相談</a:t>
            </a: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受付</a:t>
            </a:r>
            <a:endParaRPr kumimoji="0" lang="en-US" altLang="ja-JP"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endParaRPr>
          </a:p>
          <a:p>
            <a:pPr marL="0" marR="0" lvl="0" indent="0" defTabSz="914400" eaLnBrk="1" fontAlgn="auto" latinLnBrk="0" hangingPunct="1">
              <a:lnSpc>
                <a:spcPts val="11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関係機関へのつなぎ</a:t>
            </a:r>
          </a:p>
        </p:txBody>
      </p:sp>
      <p:sp>
        <p:nvSpPr>
          <p:cNvPr id="33" name="角丸四角形 32"/>
          <p:cNvSpPr/>
          <p:nvPr/>
        </p:nvSpPr>
        <p:spPr>
          <a:xfrm>
            <a:off x="7118995" y="5866533"/>
            <a:ext cx="2706884" cy="267031"/>
          </a:xfrm>
          <a:prstGeom prst="roundRect">
            <a:avLst/>
          </a:prstGeom>
          <a:solidFill>
            <a:schemeClr val="bg1">
              <a:lumMod val="95000"/>
            </a:schemeClr>
          </a:solidFill>
          <a:ln w="25400" cap="flat" cmpd="sng" algn="ctr">
            <a:solidFill>
              <a:srgbClr val="00B05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放課後等デイサービス</a:t>
            </a:r>
          </a:p>
        </p:txBody>
      </p:sp>
      <p:sp>
        <p:nvSpPr>
          <p:cNvPr id="34" name="角丸四角形 33"/>
          <p:cNvSpPr/>
          <p:nvPr/>
        </p:nvSpPr>
        <p:spPr>
          <a:xfrm>
            <a:off x="7113129" y="5582007"/>
            <a:ext cx="2712750" cy="248402"/>
          </a:xfrm>
          <a:prstGeom prst="roundRect">
            <a:avLst/>
          </a:prstGeom>
          <a:solidFill>
            <a:schemeClr val="bg1">
              <a:lumMod val="85000"/>
            </a:schemeClr>
          </a:solidFill>
          <a:ln w="12700" cap="flat" cmpd="sng" algn="ctr">
            <a:solidFill>
              <a:srgbClr val="808080">
                <a:lumMod val="50000"/>
              </a:srgbClr>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看護師配置、送迎サービス、訪問学習</a:t>
            </a:r>
          </a:p>
        </p:txBody>
      </p:sp>
      <p:sp>
        <p:nvSpPr>
          <p:cNvPr id="35" name="角丸四角形 34"/>
          <p:cNvSpPr/>
          <p:nvPr/>
        </p:nvSpPr>
        <p:spPr>
          <a:xfrm>
            <a:off x="5369350" y="5861579"/>
            <a:ext cx="1637719" cy="248224"/>
          </a:xfrm>
          <a:prstGeom prst="roundRect">
            <a:avLst/>
          </a:prstGeom>
          <a:solidFill>
            <a:schemeClr val="bg1">
              <a:lumMod val="95000"/>
            </a:schemeClr>
          </a:solidFill>
          <a:ln w="25400" cap="flat" cmpd="sng" algn="ctr">
            <a:solidFill>
              <a:srgbClr val="00B05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児童発達支援</a:t>
            </a:r>
          </a:p>
        </p:txBody>
      </p:sp>
      <p:sp>
        <p:nvSpPr>
          <p:cNvPr id="36" name="角丸四角形 35"/>
          <p:cNvSpPr/>
          <p:nvPr/>
        </p:nvSpPr>
        <p:spPr>
          <a:xfrm>
            <a:off x="5364044" y="6171788"/>
            <a:ext cx="3096242" cy="248830"/>
          </a:xfrm>
          <a:prstGeom prst="roundRect">
            <a:avLst/>
          </a:prstGeom>
          <a:solidFill>
            <a:schemeClr val="bg1">
              <a:lumMod val="95000"/>
            </a:schemeClr>
          </a:solidFill>
          <a:ln w="25400" cap="flat" cmpd="sng" algn="ctr">
            <a:solidFill>
              <a:srgbClr val="00B05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在宅レスパイト事業、医療型障害児入所施設</a:t>
            </a:r>
          </a:p>
        </p:txBody>
      </p:sp>
      <p:sp>
        <p:nvSpPr>
          <p:cNvPr id="37" name="角丸四角形 36"/>
          <p:cNvSpPr/>
          <p:nvPr/>
        </p:nvSpPr>
        <p:spPr>
          <a:xfrm>
            <a:off x="3870511" y="2732590"/>
            <a:ext cx="1262368" cy="374944"/>
          </a:xfrm>
          <a:prstGeom prst="roundRect">
            <a:avLst/>
          </a:prstGeom>
          <a:solidFill>
            <a:srgbClr val="DDDDDD">
              <a:lumMod val="40000"/>
              <a:lumOff val="60000"/>
            </a:srgbClr>
          </a:solidFill>
          <a:ln w="25400" cap="flat" cmpd="sng" algn="ctr">
            <a:solidFill>
              <a:srgbClr val="0070C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ts val="11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出生</a:t>
            </a:r>
            <a:r>
              <a:rPr kumimoji="0" lang="ja-JP" altLang="en-US" sz="1100" b="0" i="0" u="none" strike="noStrike" kern="0" cap="none" spc="0" normalizeH="0" baseline="0" noProof="0" dirty="0" smtClean="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時か</a:t>
            </a: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ら</a:t>
            </a:r>
            <a:r>
              <a:rPr kumimoji="0" lang="ja-JP" altLang="en-US" sz="1100" b="0" i="0" u="none" strike="noStrike" kern="0" cap="none" spc="0" normalizeH="0" baseline="0" noProof="0" dirty="0" smtClean="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の訪問等相談支援</a:t>
            </a:r>
            <a:endParaRPr kumimoji="0" lang="en-US" altLang="ja-JP"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endParaRPr>
          </a:p>
          <a:p>
            <a:pPr marL="0" marR="0" lvl="0" indent="0" defTabSz="914400" eaLnBrk="1" fontAlgn="auto" latinLnBrk="0" hangingPunct="1">
              <a:lnSpc>
                <a:spcPts val="11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endParaRPr>
          </a:p>
        </p:txBody>
      </p:sp>
      <p:sp>
        <p:nvSpPr>
          <p:cNvPr id="38" name="角丸四角形 37"/>
          <p:cNvSpPr/>
          <p:nvPr/>
        </p:nvSpPr>
        <p:spPr>
          <a:xfrm>
            <a:off x="3871685" y="5651052"/>
            <a:ext cx="1262368" cy="705249"/>
          </a:xfrm>
          <a:prstGeom prst="roundRect">
            <a:avLst/>
          </a:prstGeom>
          <a:solidFill>
            <a:srgbClr val="DDDDDD">
              <a:lumMod val="40000"/>
              <a:lumOff val="60000"/>
            </a:srgbClr>
          </a:solidFill>
          <a:ln w="25400" cap="flat" cmpd="sng" algn="ctr">
            <a:solidFill>
              <a:srgbClr val="0070C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ts val="11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出生</a:t>
            </a:r>
            <a:r>
              <a:rPr kumimoji="0" lang="ja-JP" altLang="en-US" sz="1100" b="0" i="0" u="none" strike="noStrike" kern="0" cap="none" spc="0" normalizeH="0" baseline="0" noProof="0" dirty="0" smtClean="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時からの訪問等相談</a:t>
            </a: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受付</a:t>
            </a:r>
            <a:endParaRPr kumimoji="0" lang="en-US" altLang="ja-JP"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endParaRPr>
          </a:p>
          <a:p>
            <a:pPr marL="0" marR="0" lvl="0" indent="0" defTabSz="914400" eaLnBrk="1" fontAlgn="auto" latinLnBrk="0" hangingPunct="1">
              <a:lnSpc>
                <a:spcPts val="11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関係機関へのつなぎ</a:t>
            </a:r>
          </a:p>
        </p:txBody>
      </p:sp>
      <p:sp>
        <p:nvSpPr>
          <p:cNvPr id="52" name="角丸四角形 51"/>
          <p:cNvSpPr/>
          <p:nvPr/>
        </p:nvSpPr>
        <p:spPr>
          <a:xfrm>
            <a:off x="8651480" y="6178018"/>
            <a:ext cx="1161387" cy="236369"/>
          </a:xfrm>
          <a:prstGeom prst="roundRect">
            <a:avLst/>
          </a:prstGeom>
          <a:solidFill>
            <a:schemeClr val="bg1">
              <a:lumMod val="95000"/>
            </a:schemeClr>
          </a:solidFill>
          <a:ln w="28575" cap="flat" cmpd="sng" algn="ctr">
            <a:solidFill>
              <a:srgbClr val="00B050"/>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　福祉</a:t>
            </a:r>
            <a:r>
              <a:rPr kumimoji="1" lang="ja-JP" altLang="en-US"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rPr>
              <a:t>園等</a:t>
            </a:r>
            <a:endParaRPr kumimoji="1" lang="en-US" altLang="ja-JP" sz="1100" b="0" i="0" u="none" strike="noStrike" kern="0" cap="none" spc="0" normalizeH="0" baseline="0" noProof="0" dirty="0">
              <a:ln>
                <a:noFill/>
              </a:ln>
              <a:solidFill>
                <a:sysClr val="windowText" lastClr="000000"/>
              </a:solidFill>
              <a:effectLst/>
              <a:uLnTx/>
              <a:uFillTx/>
              <a:latin typeface="ＭＳ 明朝" panose="02020609040205080304" pitchFamily="17" charset="-128"/>
              <a:ea typeface="ＭＳ 明朝" panose="02020609040205080304" pitchFamily="17" charset="-128"/>
              <a:cs typeface="+mn-cs"/>
            </a:endParaRPr>
          </a:p>
        </p:txBody>
      </p:sp>
      <p:sp>
        <p:nvSpPr>
          <p:cNvPr id="5" name="テキスト ボックス 4"/>
          <p:cNvSpPr txBox="1"/>
          <p:nvPr/>
        </p:nvSpPr>
        <p:spPr>
          <a:xfrm>
            <a:off x="1136576" y="1357099"/>
            <a:ext cx="338554" cy="276999"/>
          </a:xfrm>
          <a:prstGeom prst="rect">
            <a:avLst/>
          </a:prstGeom>
          <a:noFill/>
        </p:spPr>
        <p:txBody>
          <a:bodyPr wrap="none" rtlCol="0">
            <a:spAutoFit/>
          </a:bodyPr>
          <a:lstStyle/>
          <a:p>
            <a:r>
              <a:rPr kumimoji="1" lang="ja-JP" altLang="en-US" sz="1200" dirty="0" smtClean="0">
                <a:latin typeface="ＭＳ 明朝" panose="02020609040205080304" pitchFamily="17" charset="-128"/>
                <a:ea typeface="ＭＳ 明朝" panose="02020609040205080304" pitchFamily="17" charset="-128"/>
              </a:rPr>
              <a:t>例</a:t>
            </a:r>
            <a:endParaRPr kumimoji="1" lang="ja-JP" altLang="en-US" sz="1200" dirty="0">
              <a:latin typeface="ＭＳ 明朝" panose="02020609040205080304" pitchFamily="17" charset="-128"/>
              <a:ea typeface="ＭＳ 明朝" panose="02020609040205080304" pitchFamily="17" charset="-128"/>
            </a:endParaRPr>
          </a:p>
        </p:txBody>
      </p:sp>
      <p:sp>
        <p:nvSpPr>
          <p:cNvPr id="65" name="テキスト ボックス 64"/>
          <p:cNvSpPr txBox="1"/>
          <p:nvPr/>
        </p:nvSpPr>
        <p:spPr>
          <a:xfrm>
            <a:off x="9489504" y="6453336"/>
            <a:ext cx="301686" cy="369332"/>
          </a:xfrm>
          <a:prstGeom prst="rect">
            <a:avLst/>
          </a:prstGeom>
          <a:noFill/>
        </p:spPr>
        <p:txBody>
          <a:bodyPr wrap="none" rtlCol="0">
            <a:spAutoFit/>
          </a:bodyPr>
          <a:lstStyle/>
          <a:p>
            <a:r>
              <a:rPr lang="en-US" altLang="ja-JP" dirty="0" smtClean="0"/>
              <a:t>6</a:t>
            </a:r>
          </a:p>
        </p:txBody>
      </p:sp>
    </p:spTree>
    <p:extLst>
      <p:ext uri="{BB962C8B-B14F-4D97-AF65-F5344CB8AC3E}">
        <p14:creationId xmlns:p14="http://schemas.microsoft.com/office/powerpoint/2010/main" val="2692815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278682973"/>
              </p:ext>
            </p:extLst>
          </p:nvPr>
        </p:nvGraphicFramePr>
        <p:xfrm>
          <a:off x="416496" y="836712"/>
          <a:ext cx="9433048" cy="5077796"/>
        </p:xfrm>
        <a:graphic>
          <a:graphicData uri="http://schemas.openxmlformats.org/drawingml/2006/table">
            <a:tbl>
              <a:tblPr firstRow="1" bandRow="1"/>
              <a:tblGrid>
                <a:gridCol w="527592">
                  <a:extLst>
                    <a:ext uri="{9D8B030D-6E8A-4147-A177-3AD203B41FA5}">
                      <a16:colId xmlns:a16="http://schemas.microsoft.com/office/drawing/2014/main" val="3743996676"/>
                    </a:ext>
                  </a:extLst>
                </a:gridCol>
                <a:gridCol w="3072808">
                  <a:extLst>
                    <a:ext uri="{9D8B030D-6E8A-4147-A177-3AD203B41FA5}">
                      <a16:colId xmlns:a16="http://schemas.microsoft.com/office/drawing/2014/main" val="780932723"/>
                    </a:ext>
                  </a:extLst>
                </a:gridCol>
                <a:gridCol w="2952328">
                  <a:extLst>
                    <a:ext uri="{9D8B030D-6E8A-4147-A177-3AD203B41FA5}">
                      <a16:colId xmlns:a16="http://schemas.microsoft.com/office/drawing/2014/main" val="3980092175"/>
                    </a:ext>
                  </a:extLst>
                </a:gridCol>
                <a:gridCol w="2880320">
                  <a:extLst>
                    <a:ext uri="{9D8B030D-6E8A-4147-A177-3AD203B41FA5}">
                      <a16:colId xmlns:a16="http://schemas.microsoft.com/office/drawing/2014/main" val="3214931281"/>
                    </a:ext>
                  </a:extLst>
                </a:gridCol>
              </a:tblGrid>
              <a:tr h="522720">
                <a:tc>
                  <a:txBody>
                    <a:bodyPr/>
                    <a:lstStyle/>
                    <a:p>
                      <a:endParaRPr lang="ja-JP" sz="800" kern="100" dirty="0">
                        <a:effectLst/>
                        <a:latin typeface="游明朝" panose="02020400000000000000" pitchFamily="18" charset="-128"/>
                        <a:ea typeface="游明朝" panose="02020400000000000000" pitchFamily="18" charset="-128"/>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b="1" kern="100" dirty="0">
                          <a:effectLst/>
                          <a:latin typeface="游明朝" panose="02020400000000000000" pitchFamily="18" charset="-128"/>
                          <a:ea typeface="ＭＳ 明朝" panose="02020609040205080304" pitchFamily="17" charset="-128"/>
                          <a:cs typeface="Times New Roman" panose="02020603050405020304" pitchFamily="18" charset="0"/>
                        </a:rPr>
                        <a:t>保健（健康部）</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spcAft>
                          <a:spcPts val="0"/>
                        </a:spcAft>
                      </a:pPr>
                      <a:r>
                        <a:rPr lang="ja-JP" sz="1400" b="1" kern="100" dirty="0">
                          <a:effectLst/>
                          <a:latin typeface="游明朝" panose="02020400000000000000" pitchFamily="18" charset="-128"/>
                          <a:ea typeface="ＭＳ 明朝" panose="02020609040205080304" pitchFamily="17" charset="-128"/>
                          <a:cs typeface="Times New Roman" panose="02020603050405020304" pitchFamily="18" charset="0"/>
                        </a:rPr>
                        <a:t>福祉（福祉部）</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ctr">
                        <a:spcAft>
                          <a:spcPts val="0"/>
                        </a:spcAft>
                      </a:pPr>
                      <a:r>
                        <a:rPr lang="ja-JP" sz="1400" b="1" kern="100">
                          <a:effectLst/>
                          <a:latin typeface="游明朝" panose="02020400000000000000" pitchFamily="18" charset="-128"/>
                          <a:ea typeface="ＭＳ 明朝" panose="02020609040205080304" pitchFamily="17" charset="-128"/>
                          <a:cs typeface="Times New Roman" panose="02020603050405020304" pitchFamily="18" charset="0"/>
                        </a:rPr>
                        <a:t>教育・子育て</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1400" b="1" kern="100">
                          <a:effectLst/>
                          <a:latin typeface="游明朝" panose="02020400000000000000" pitchFamily="18" charset="-128"/>
                          <a:ea typeface="ＭＳ 明朝" panose="02020609040205080304" pitchFamily="17" charset="-128"/>
                          <a:cs typeface="Times New Roman" panose="02020603050405020304" pitchFamily="18" charset="0"/>
                        </a:rPr>
                        <a:t>（教育委員会）</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686829062"/>
                  </a:ext>
                </a:extLst>
              </a:tr>
              <a:tr h="1315275">
                <a:tc>
                  <a:txBody>
                    <a:bodyPr/>
                    <a:lstStyle/>
                    <a:p>
                      <a:pPr algn="ctr">
                        <a:spcAft>
                          <a:spcPts val="0"/>
                        </a:spcAft>
                      </a:pPr>
                      <a:r>
                        <a:rPr lang="ja-JP" sz="1400" b="1" kern="100" dirty="0">
                          <a:effectLst/>
                          <a:latin typeface="游明朝" panose="02020400000000000000" pitchFamily="18" charset="-128"/>
                          <a:ea typeface="ＭＳ 明朝" panose="02020609040205080304" pitchFamily="17" charset="-128"/>
                          <a:cs typeface="Times New Roman" panose="02020603050405020304" pitchFamily="18" charset="0"/>
                        </a:rPr>
                        <a:t>相談支援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・出生等医療機関との連携、妊産婦・新生児等家庭訪問</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・在宅療養生活に向けた福祉サービス導入相談支援、医療機関等との連携</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・乳幼児健診等母子保健事業</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・発達やサービス利用等に係る相談支援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0" indent="-152400" algn="just">
                        <a:spcAft>
                          <a:spcPts val="0"/>
                        </a:spcAft>
                      </a:pPr>
                      <a:r>
                        <a:rPr lang="ja-JP" sz="1400" kern="100">
                          <a:effectLst/>
                          <a:latin typeface="游明朝" panose="02020400000000000000" pitchFamily="18" charset="-128"/>
                          <a:ea typeface="ＭＳ 明朝" panose="02020609040205080304" pitchFamily="17" charset="-128"/>
                          <a:cs typeface="Times New Roman" panose="02020603050405020304" pitchFamily="18" charset="0"/>
                        </a:rPr>
                        <a:t>・学校・保育園等での受け入れについての調整</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2537667"/>
                  </a:ext>
                </a:extLst>
              </a:tr>
              <a:tr h="1217672">
                <a:tc>
                  <a:txBody>
                    <a:bodyPr/>
                    <a:lstStyle/>
                    <a:p>
                      <a:pPr algn="ctr">
                        <a:spcAft>
                          <a:spcPts val="0"/>
                        </a:spcAft>
                      </a:pPr>
                      <a:r>
                        <a:rPr lang="ja-JP" sz="1400" b="1" kern="100" dirty="0">
                          <a:effectLst/>
                          <a:latin typeface="游明朝" panose="02020400000000000000" pitchFamily="18" charset="-128"/>
                          <a:ea typeface="ＭＳ 明朝" panose="02020609040205080304" pitchFamily="17" charset="-128"/>
                          <a:cs typeface="Times New Roman" panose="02020603050405020304" pitchFamily="18" charset="0"/>
                        </a:rPr>
                        <a:t>在宅生活支援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・訪問看護</a:t>
                      </a:r>
                      <a:r>
                        <a:rPr lang="en-US" sz="14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東京都重症心身障害児　</a:t>
                      </a:r>
                      <a:r>
                        <a:rPr lang="en-US" sz="14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者</a:t>
                      </a:r>
                      <a:r>
                        <a:rPr lang="en-US" sz="14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等訪問看護事業</a:t>
                      </a:r>
                      <a:r>
                        <a:rPr lang="en-US" sz="14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導入支援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・人工呼吸器使用者個別支援計画の作成</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・医療型ショートステイ等の実施</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・区独自支援策（在宅レスパイト事業、放課後デイへの看護師の配置等）の実施</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・医療的ケア児等支援連携会議の設置</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sz="1400" kern="100">
                        <a:effectLst/>
                        <a:latin typeface="游明朝" panose="02020400000000000000" pitchFamily="18" charset="-128"/>
                        <a:ea typeface="游明朝" panose="02020400000000000000" pitchFamily="18" charset="-128"/>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2962029"/>
                  </a:ext>
                </a:extLst>
              </a:tr>
              <a:tr h="1952751">
                <a:tc>
                  <a:txBody>
                    <a:bodyPr/>
                    <a:lstStyle/>
                    <a:p>
                      <a:pPr algn="ctr">
                        <a:spcAft>
                          <a:spcPts val="0"/>
                        </a:spcAft>
                      </a:pPr>
                      <a:r>
                        <a:rPr lang="ja-JP" sz="1400" b="1" kern="100" dirty="0">
                          <a:effectLst/>
                          <a:latin typeface="游明朝" panose="02020400000000000000" pitchFamily="18" charset="-128"/>
                          <a:ea typeface="ＭＳ 明朝" panose="02020609040205080304" pitchFamily="17" charset="-128"/>
                          <a:cs typeface="Times New Roman" panose="02020603050405020304" pitchFamily="18" charset="0"/>
                        </a:rPr>
                        <a:t>社会生活支援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c>
                  <a:txBody>
                    <a:bodyPr/>
                    <a:lstStyle/>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・４医療行為（喀痰吸引、導尿、経管栄養、血糖値測定・インスリン投与）の実施</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・看護師の学校配置、訪問看護ステーション看護師派遣</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2400" indent="-152400" algn="just">
                        <a:spcAft>
                          <a:spcPts val="0"/>
                        </a:spcAft>
                      </a:pPr>
                      <a:r>
                        <a:rPr lang="ja-JP" sz="1400" kern="100" dirty="0">
                          <a:effectLst/>
                          <a:latin typeface="游明朝" panose="02020400000000000000" pitchFamily="18" charset="-128"/>
                          <a:ea typeface="ＭＳ 明朝" panose="02020609040205080304" pitchFamily="17" charset="-128"/>
                          <a:cs typeface="Times New Roman" panose="02020603050405020304" pitchFamily="18" charset="0"/>
                        </a:rPr>
                        <a:t>・各学校、園、学童クラブにおいて、医療的ケア児に関する状況の共有をするため、「連携支援会議」を開催</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03" marR="68503" marT="34251" marB="342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3051769"/>
                  </a:ext>
                </a:extLst>
              </a:tr>
            </a:tbl>
          </a:graphicData>
        </a:graphic>
      </p:graphicFrame>
      <p:sp>
        <p:nvSpPr>
          <p:cNvPr id="3" name="正方形/長方形 2"/>
          <p:cNvSpPr/>
          <p:nvPr/>
        </p:nvSpPr>
        <p:spPr>
          <a:xfrm>
            <a:off x="256480" y="261058"/>
            <a:ext cx="4288353" cy="338554"/>
          </a:xfrm>
          <a:prstGeom prst="rect">
            <a:avLst/>
          </a:prstGeom>
        </p:spPr>
        <p:txBody>
          <a:bodyPr wrap="none">
            <a:spAutoFit/>
          </a:bodyPr>
          <a:lstStyle/>
          <a:p>
            <a:pPr algn="just">
              <a:spcAft>
                <a:spcPts val="0"/>
              </a:spcAft>
            </a:pPr>
            <a:r>
              <a:rPr lang="ja-JP" altLang="en-US" sz="1600" kern="100" dirty="0" smtClean="0">
                <a:latin typeface="游明朝" panose="02020400000000000000" pitchFamily="18" charset="-128"/>
                <a:ea typeface="ＭＳ 明朝" panose="02020609040205080304" pitchFamily="17" charset="-128"/>
                <a:cs typeface="Times New Roman" panose="02020603050405020304" pitchFamily="18" charset="0"/>
              </a:rPr>
              <a:t>（図３－２）</a:t>
            </a:r>
            <a:r>
              <a:rPr lang="ja-JP" altLang="ja-JP" sz="1600"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ja-JP" sz="1600" kern="100" dirty="0">
                <a:latin typeface="游明朝" panose="02020400000000000000" pitchFamily="18" charset="-128"/>
                <a:ea typeface="ＭＳ 明朝" panose="02020609040205080304" pitchFamily="17" charset="-128"/>
                <a:cs typeface="Times New Roman" panose="02020603050405020304" pitchFamily="18" charset="0"/>
              </a:rPr>
              <a:t>医療的ケア児への区の支援≫</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テキスト ボックス 3"/>
          <p:cNvSpPr txBox="1"/>
          <p:nvPr/>
        </p:nvSpPr>
        <p:spPr>
          <a:xfrm>
            <a:off x="9489504" y="6453336"/>
            <a:ext cx="301686" cy="369332"/>
          </a:xfrm>
          <a:prstGeom prst="rect">
            <a:avLst/>
          </a:prstGeom>
          <a:noFill/>
        </p:spPr>
        <p:txBody>
          <a:bodyPr wrap="none" rtlCol="0">
            <a:spAutoFit/>
          </a:bodyPr>
          <a:lstStyle/>
          <a:p>
            <a:r>
              <a:rPr lang="en-US" altLang="ja-JP" dirty="0"/>
              <a:t>7</a:t>
            </a:r>
            <a:endParaRPr kumimoji="1" lang="en-US" altLang="ja-JP" dirty="0" smtClean="0"/>
          </a:p>
        </p:txBody>
      </p:sp>
    </p:spTree>
    <p:extLst>
      <p:ext uri="{BB962C8B-B14F-4D97-AF65-F5344CB8AC3E}">
        <p14:creationId xmlns:p14="http://schemas.microsoft.com/office/powerpoint/2010/main" val="2081765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1466</TotalTime>
  <Words>6855</Words>
  <Application>Microsoft Office PowerPoint</Application>
  <PresentationFormat>A4 210 x 297 mm</PresentationFormat>
  <Paragraphs>605</Paragraphs>
  <Slides>22</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22</vt:i4>
      </vt:variant>
    </vt:vector>
  </HeadingPairs>
  <TitlesOfParts>
    <vt:vector size="36" baseType="lpstr">
      <vt:lpstr>HG丸ｺﾞｼｯｸM-PRO</vt:lpstr>
      <vt:lpstr>ＭＳ Ｐゴシック</vt:lpstr>
      <vt:lpstr>ＭＳ Ｐ明朝</vt:lpstr>
      <vt:lpstr>ＭＳ ゴシック</vt:lpstr>
      <vt:lpstr>ＭＳ 明朝</vt:lpstr>
      <vt:lpstr>メイリオ</vt:lpstr>
      <vt:lpstr>小塚ゴシック Pro B</vt:lpstr>
      <vt:lpstr>小塚ゴシック Pro M</vt:lpstr>
      <vt:lpstr>游ゴシック</vt:lpstr>
      <vt:lpstr>游明朝</vt:lpstr>
      <vt:lpstr>Arial</vt:lpstr>
      <vt:lpstr>Calibri</vt:lpstr>
      <vt:lpstr>Times New Roman</vt:lpstr>
      <vt:lpstr>Office ​​テーマ</vt:lpstr>
      <vt:lpstr>練馬区　保育園・幼稚園・小中学校・学童クラブにおける医療的ケア児支援方針　　</vt:lpstr>
      <vt:lpstr>目次</vt:lpstr>
      <vt:lpstr>１　支援方針策定の趣旨</vt:lpstr>
      <vt:lpstr>PowerPoint プレゼンテーション</vt:lpstr>
      <vt:lpstr>２　本方針の位置づけ</vt:lpstr>
      <vt:lpstr>Ⅰ　医療的ケア児の現状と区の支援</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Ⅱ　練馬区　保育園・幼稚園・小中学校・ 学童クラブにおける医療的ケア児への支援方針</vt:lpstr>
      <vt:lpstr>PowerPoint プレゼンテーション</vt:lpstr>
      <vt:lpstr>PowerPoint プレゼンテーション</vt:lpstr>
      <vt:lpstr>PowerPoint プレゼンテーション</vt:lpstr>
      <vt:lpstr>PowerPoint プレゼンテーション</vt:lpstr>
      <vt:lpstr>参考</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練馬区　保育園・幼稚園・小中学校・学童クラブにおける医療的ケア児支援方針</dc:title>
  <dc:creator>辻村　聡美</dc:creator>
  <cp:lastModifiedBy>辻村　聡美</cp:lastModifiedBy>
  <cp:revision>75</cp:revision>
  <cp:lastPrinted>2024-02-22T04:23:06Z</cp:lastPrinted>
  <dcterms:modified xsi:type="dcterms:W3CDTF">2024-03-12T01:57:24Z</dcterms:modified>
</cp:coreProperties>
</file>