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guide id="3" pos="119" userDrawn="1">
          <p15:clr>
            <a:srgbClr val="A4A3A4"/>
          </p15:clr>
        </p15:guide>
        <p15:guide id="4" pos="4201"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6C81BAC-0311-F0A2-54CD-86415BE57E16}" name="大藤　省吾" initials="" userId="S::OOTOU-S2A@city.nerima.tokyo.jp::ea14cc9d-c56c-4916-8919-cb1331ef7869" providerId="AD"/>
  <p188:author id="{3F18BCF4-D897-31C3-A232-DC72752550D4}" name="ご確認事項" initials="ご確認事項" userId="ご確認事項" providerId="Non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F7F7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381" autoAdjust="0"/>
    <p:restoredTop sz="94660"/>
  </p:normalViewPr>
  <p:slideViewPr>
    <p:cSldViewPr snapToGrid="0" showGuides="1">
      <p:cViewPr>
        <p:scale>
          <a:sx n="112" d="100"/>
          <a:sy n="112" d="100"/>
        </p:scale>
        <p:origin x="2467" y="71"/>
      </p:cViewPr>
      <p:guideLst>
        <p:guide orient="horz" pos="3120"/>
        <p:guide pos="2160"/>
        <p:guide pos="119"/>
        <p:guide pos="4201"/>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 Id="rId9" Type="http://schemas.microsoft.com/office/2018/10/relationships/authors" Targe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E6BAE7A3-4E78-4513-8ABC-4271088A69F6}" type="datetimeFigureOut">
              <a:rPr kumimoji="1" lang="ja-JP" altLang="en-US" smtClean="0"/>
              <a:t>2025/6/20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767AB6F-5FF8-4A14-9B2A-2B11A644BCF9}" type="slidenum">
              <a:rPr kumimoji="1" lang="ja-JP" altLang="en-US" smtClean="0"/>
              <a:t>‹#›</a:t>
            </a:fld>
            <a:endParaRPr kumimoji="1" lang="ja-JP" altLang="en-US"/>
          </a:p>
        </p:txBody>
      </p:sp>
    </p:spTree>
    <p:extLst>
      <p:ext uri="{BB962C8B-B14F-4D97-AF65-F5344CB8AC3E}">
        <p14:creationId xmlns:p14="http://schemas.microsoft.com/office/powerpoint/2010/main" val="36305114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6BAE7A3-4E78-4513-8ABC-4271088A69F6}" type="datetimeFigureOut">
              <a:rPr kumimoji="1" lang="ja-JP" altLang="en-US" smtClean="0"/>
              <a:t>2025/6/20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767AB6F-5FF8-4A14-9B2A-2B11A644BCF9}" type="slidenum">
              <a:rPr kumimoji="1" lang="ja-JP" altLang="en-US" smtClean="0"/>
              <a:t>‹#›</a:t>
            </a:fld>
            <a:endParaRPr kumimoji="1" lang="ja-JP" altLang="en-US"/>
          </a:p>
        </p:txBody>
      </p:sp>
    </p:spTree>
    <p:extLst>
      <p:ext uri="{BB962C8B-B14F-4D97-AF65-F5344CB8AC3E}">
        <p14:creationId xmlns:p14="http://schemas.microsoft.com/office/powerpoint/2010/main" val="5176055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6BAE7A3-4E78-4513-8ABC-4271088A69F6}" type="datetimeFigureOut">
              <a:rPr kumimoji="1" lang="ja-JP" altLang="en-US" smtClean="0"/>
              <a:t>2025/6/20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767AB6F-5FF8-4A14-9B2A-2B11A644BCF9}" type="slidenum">
              <a:rPr kumimoji="1" lang="ja-JP" altLang="en-US" smtClean="0"/>
              <a:t>‹#›</a:t>
            </a:fld>
            <a:endParaRPr kumimoji="1" lang="ja-JP" altLang="en-US"/>
          </a:p>
        </p:txBody>
      </p:sp>
    </p:spTree>
    <p:extLst>
      <p:ext uri="{BB962C8B-B14F-4D97-AF65-F5344CB8AC3E}">
        <p14:creationId xmlns:p14="http://schemas.microsoft.com/office/powerpoint/2010/main" val="28205772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6BAE7A3-4E78-4513-8ABC-4271088A69F6}" type="datetimeFigureOut">
              <a:rPr kumimoji="1" lang="ja-JP" altLang="en-US" smtClean="0"/>
              <a:t>2025/6/20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767AB6F-5FF8-4A14-9B2A-2B11A644BCF9}" type="slidenum">
              <a:rPr kumimoji="1" lang="ja-JP" altLang="en-US" smtClean="0"/>
              <a:t>‹#›</a:t>
            </a:fld>
            <a:endParaRPr kumimoji="1" lang="ja-JP" altLang="en-US"/>
          </a:p>
        </p:txBody>
      </p:sp>
    </p:spTree>
    <p:extLst>
      <p:ext uri="{BB962C8B-B14F-4D97-AF65-F5344CB8AC3E}">
        <p14:creationId xmlns:p14="http://schemas.microsoft.com/office/powerpoint/2010/main" val="31896926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6BAE7A3-4E78-4513-8ABC-4271088A69F6}" type="datetimeFigureOut">
              <a:rPr kumimoji="1" lang="ja-JP" altLang="en-US" smtClean="0"/>
              <a:t>2025/6/20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767AB6F-5FF8-4A14-9B2A-2B11A644BCF9}" type="slidenum">
              <a:rPr kumimoji="1" lang="ja-JP" altLang="en-US" smtClean="0"/>
              <a:t>‹#›</a:t>
            </a:fld>
            <a:endParaRPr kumimoji="1" lang="ja-JP" altLang="en-US"/>
          </a:p>
        </p:txBody>
      </p:sp>
    </p:spTree>
    <p:extLst>
      <p:ext uri="{BB962C8B-B14F-4D97-AF65-F5344CB8AC3E}">
        <p14:creationId xmlns:p14="http://schemas.microsoft.com/office/powerpoint/2010/main" val="31521267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E6BAE7A3-4E78-4513-8ABC-4271088A69F6}" type="datetimeFigureOut">
              <a:rPr kumimoji="1" lang="ja-JP" altLang="en-US" smtClean="0"/>
              <a:t>2025/6/20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767AB6F-5FF8-4A14-9B2A-2B11A644BCF9}" type="slidenum">
              <a:rPr kumimoji="1" lang="ja-JP" altLang="en-US" smtClean="0"/>
              <a:t>‹#›</a:t>
            </a:fld>
            <a:endParaRPr kumimoji="1" lang="ja-JP" altLang="en-US"/>
          </a:p>
        </p:txBody>
      </p:sp>
    </p:spTree>
    <p:extLst>
      <p:ext uri="{BB962C8B-B14F-4D97-AF65-F5344CB8AC3E}">
        <p14:creationId xmlns:p14="http://schemas.microsoft.com/office/powerpoint/2010/main" val="11805900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E6BAE7A3-4E78-4513-8ABC-4271088A69F6}" type="datetimeFigureOut">
              <a:rPr kumimoji="1" lang="ja-JP" altLang="en-US" smtClean="0"/>
              <a:t>2025/6/20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767AB6F-5FF8-4A14-9B2A-2B11A644BCF9}" type="slidenum">
              <a:rPr kumimoji="1" lang="ja-JP" altLang="en-US" smtClean="0"/>
              <a:t>‹#›</a:t>
            </a:fld>
            <a:endParaRPr kumimoji="1" lang="ja-JP" altLang="en-US"/>
          </a:p>
        </p:txBody>
      </p:sp>
    </p:spTree>
    <p:extLst>
      <p:ext uri="{BB962C8B-B14F-4D97-AF65-F5344CB8AC3E}">
        <p14:creationId xmlns:p14="http://schemas.microsoft.com/office/powerpoint/2010/main" val="7447582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E6BAE7A3-4E78-4513-8ABC-4271088A69F6}" type="datetimeFigureOut">
              <a:rPr kumimoji="1" lang="ja-JP" altLang="en-US" smtClean="0"/>
              <a:t>2025/6/20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767AB6F-5FF8-4A14-9B2A-2B11A644BCF9}" type="slidenum">
              <a:rPr kumimoji="1" lang="ja-JP" altLang="en-US" smtClean="0"/>
              <a:t>‹#›</a:t>
            </a:fld>
            <a:endParaRPr kumimoji="1" lang="ja-JP" altLang="en-US"/>
          </a:p>
        </p:txBody>
      </p:sp>
    </p:spTree>
    <p:extLst>
      <p:ext uri="{BB962C8B-B14F-4D97-AF65-F5344CB8AC3E}">
        <p14:creationId xmlns:p14="http://schemas.microsoft.com/office/powerpoint/2010/main" val="40603681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BAE7A3-4E78-4513-8ABC-4271088A69F6}" type="datetimeFigureOut">
              <a:rPr kumimoji="1" lang="ja-JP" altLang="en-US" smtClean="0"/>
              <a:t>2025/6/20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767AB6F-5FF8-4A14-9B2A-2B11A644BCF9}" type="slidenum">
              <a:rPr kumimoji="1" lang="ja-JP" altLang="en-US" smtClean="0"/>
              <a:t>‹#›</a:t>
            </a:fld>
            <a:endParaRPr kumimoji="1" lang="ja-JP" altLang="en-US"/>
          </a:p>
        </p:txBody>
      </p:sp>
    </p:spTree>
    <p:extLst>
      <p:ext uri="{BB962C8B-B14F-4D97-AF65-F5344CB8AC3E}">
        <p14:creationId xmlns:p14="http://schemas.microsoft.com/office/powerpoint/2010/main" val="29987897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6BAE7A3-4E78-4513-8ABC-4271088A69F6}" type="datetimeFigureOut">
              <a:rPr kumimoji="1" lang="ja-JP" altLang="en-US" smtClean="0"/>
              <a:t>2025/6/20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767AB6F-5FF8-4A14-9B2A-2B11A644BCF9}" type="slidenum">
              <a:rPr kumimoji="1" lang="ja-JP" altLang="en-US" smtClean="0"/>
              <a:t>‹#›</a:t>
            </a:fld>
            <a:endParaRPr kumimoji="1" lang="ja-JP" altLang="en-US"/>
          </a:p>
        </p:txBody>
      </p:sp>
    </p:spTree>
    <p:extLst>
      <p:ext uri="{BB962C8B-B14F-4D97-AF65-F5344CB8AC3E}">
        <p14:creationId xmlns:p14="http://schemas.microsoft.com/office/powerpoint/2010/main" val="4694688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6BAE7A3-4E78-4513-8ABC-4271088A69F6}" type="datetimeFigureOut">
              <a:rPr kumimoji="1" lang="ja-JP" altLang="en-US" smtClean="0"/>
              <a:t>2025/6/20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767AB6F-5FF8-4A14-9B2A-2B11A644BCF9}" type="slidenum">
              <a:rPr kumimoji="1" lang="ja-JP" altLang="en-US" smtClean="0"/>
              <a:t>‹#›</a:t>
            </a:fld>
            <a:endParaRPr kumimoji="1" lang="ja-JP" altLang="en-US"/>
          </a:p>
        </p:txBody>
      </p:sp>
    </p:spTree>
    <p:extLst>
      <p:ext uri="{BB962C8B-B14F-4D97-AF65-F5344CB8AC3E}">
        <p14:creationId xmlns:p14="http://schemas.microsoft.com/office/powerpoint/2010/main" val="6075212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E6BAE7A3-4E78-4513-8ABC-4271088A69F6}" type="datetimeFigureOut">
              <a:rPr kumimoji="1" lang="ja-JP" altLang="en-US" smtClean="0"/>
              <a:t>2025/6/20</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E767AB6F-5FF8-4A14-9B2A-2B11A644BCF9}" type="slidenum">
              <a:rPr kumimoji="1" lang="ja-JP" altLang="en-US" smtClean="0"/>
              <a:t>‹#›</a:t>
            </a:fld>
            <a:endParaRPr kumimoji="1" lang="ja-JP" altLang="en-US"/>
          </a:p>
        </p:txBody>
      </p:sp>
    </p:spTree>
    <p:extLst>
      <p:ext uri="{BB962C8B-B14F-4D97-AF65-F5344CB8AC3E}">
        <p14:creationId xmlns:p14="http://schemas.microsoft.com/office/powerpoint/2010/main" val="392280495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nerima.expo@gmail.com" TargetMode="External"/><Relationship Id="rId2" Type="http://schemas.openxmlformats.org/officeDocument/2006/relationships/hyperlink" Target="tel:03-3275-8386"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F9156D87-4DA5-0A3D-5B8D-F2A1E51902F4}"/>
              </a:ext>
            </a:extLst>
          </p:cNvPr>
          <p:cNvSpPr/>
          <p:nvPr/>
        </p:nvSpPr>
        <p:spPr>
          <a:xfrm>
            <a:off x="188913" y="0"/>
            <a:ext cx="1496291" cy="4433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a:solidFill>
                  <a:sysClr val="windowText" lastClr="000000"/>
                </a:solidFill>
              </a:rPr>
              <a:t>提出書類</a:t>
            </a:r>
          </a:p>
        </p:txBody>
      </p:sp>
      <p:sp>
        <p:nvSpPr>
          <p:cNvPr id="5" name="正方形/長方形 4">
            <a:extLst>
              <a:ext uri="{FF2B5EF4-FFF2-40B4-BE49-F238E27FC236}">
                <a16:creationId xmlns:a16="http://schemas.microsoft.com/office/drawing/2014/main" id="{B0886848-A79E-0E7A-9AB9-66E6DCAB378F}"/>
              </a:ext>
            </a:extLst>
          </p:cNvPr>
          <p:cNvSpPr/>
          <p:nvPr/>
        </p:nvSpPr>
        <p:spPr>
          <a:xfrm>
            <a:off x="188913" y="346360"/>
            <a:ext cx="2623560" cy="443345"/>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t>出展者登録申込書① </a:t>
            </a:r>
          </a:p>
        </p:txBody>
      </p:sp>
      <p:sp>
        <p:nvSpPr>
          <p:cNvPr id="8" name="正方形/長方形 7">
            <a:extLst>
              <a:ext uri="{FF2B5EF4-FFF2-40B4-BE49-F238E27FC236}">
                <a16:creationId xmlns:a16="http://schemas.microsoft.com/office/drawing/2014/main" id="{5B23A23B-29A3-5989-C231-43A2ACCDCB78}"/>
              </a:ext>
            </a:extLst>
          </p:cNvPr>
          <p:cNvSpPr/>
          <p:nvPr/>
        </p:nvSpPr>
        <p:spPr>
          <a:xfrm>
            <a:off x="2904188" y="332509"/>
            <a:ext cx="2582212" cy="434109"/>
          </a:xfrm>
          <a:prstGeom prst="rect">
            <a:avLst/>
          </a:prstGeom>
          <a:solidFill>
            <a:schemeClr val="bg1"/>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000" b="1" dirty="0">
                <a:solidFill>
                  <a:srgbClr val="FF0000"/>
                </a:solidFill>
              </a:rPr>
              <a:t>7</a:t>
            </a:r>
            <a:r>
              <a:rPr kumimoji="1" lang="ja-JP" altLang="en-US" sz="2000" b="1" dirty="0">
                <a:solidFill>
                  <a:srgbClr val="FF0000"/>
                </a:solidFill>
              </a:rPr>
              <a:t>月</a:t>
            </a:r>
            <a:r>
              <a:rPr kumimoji="1" lang="en-US" altLang="ja-JP" sz="2000" b="1" dirty="0">
                <a:solidFill>
                  <a:srgbClr val="FF0000"/>
                </a:solidFill>
              </a:rPr>
              <a:t>11</a:t>
            </a:r>
            <a:r>
              <a:rPr kumimoji="1" lang="ja-JP" altLang="en-US" sz="2000" b="1" dirty="0">
                <a:solidFill>
                  <a:srgbClr val="FF0000"/>
                </a:solidFill>
              </a:rPr>
              <a:t>日</a:t>
            </a:r>
            <a:r>
              <a:rPr kumimoji="1" lang="en-US" altLang="ja-JP" sz="2000" b="1" dirty="0">
                <a:solidFill>
                  <a:srgbClr val="FF0000"/>
                </a:solidFill>
              </a:rPr>
              <a:t>(</a:t>
            </a:r>
            <a:r>
              <a:rPr kumimoji="1" lang="ja-JP" altLang="en-US" sz="2000" b="1" dirty="0">
                <a:solidFill>
                  <a:srgbClr val="FF0000"/>
                </a:solidFill>
              </a:rPr>
              <a:t>金</a:t>
            </a:r>
            <a:r>
              <a:rPr kumimoji="1" lang="en-US" altLang="ja-JP" sz="2000" b="1" dirty="0">
                <a:solidFill>
                  <a:srgbClr val="FF0000"/>
                </a:solidFill>
              </a:rPr>
              <a:t>)</a:t>
            </a:r>
            <a:r>
              <a:rPr kumimoji="1" lang="ja-JP" altLang="en-US" sz="2000" b="1" dirty="0">
                <a:solidFill>
                  <a:srgbClr val="FF0000"/>
                </a:solidFill>
              </a:rPr>
              <a:t>必着</a:t>
            </a:r>
          </a:p>
        </p:txBody>
      </p:sp>
      <p:sp>
        <p:nvSpPr>
          <p:cNvPr id="12" name="正方形/長方形 11">
            <a:extLst>
              <a:ext uri="{FF2B5EF4-FFF2-40B4-BE49-F238E27FC236}">
                <a16:creationId xmlns:a16="http://schemas.microsoft.com/office/drawing/2014/main" id="{BC54CCF5-730D-98CC-B630-4EC659DD9FF6}"/>
              </a:ext>
            </a:extLst>
          </p:cNvPr>
          <p:cNvSpPr/>
          <p:nvPr/>
        </p:nvSpPr>
        <p:spPr>
          <a:xfrm>
            <a:off x="207385" y="3735879"/>
            <a:ext cx="1441767" cy="324000"/>
          </a:xfrm>
          <a:prstGeom prst="rect">
            <a:avLst/>
          </a:prstGeom>
          <a:solidFill>
            <a:srgbClr val="7F7F7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t>出展目的・内容</a:t>
            </a:r>
          </a:p>
        </p:txBody>
      </p:sp>
      <p:sp>
        <p:nvSpPr>
          <p:cNvPr id="14" name="正方形/長方形 13">
            <a:extLst>
              <a:ext uri="{FF2B5EF4-FFF2-40B4-BE49-F238E27FC236}">
                <a16:creationId xmlns:a16="http://schemas.microsoft.com/office/drawing/2014/main" id="{6AAFD3A5-B4B3-1F1F-F2C2-68D29B5CBCD8}"/>
              </a:ext>
            </a:extLst>
          </p:cNvPr>
          <p:cNvSpPr/>
          <p:nvPr/>
        </p:nvSpPr>
        <p:spPr>
          <a:xfrm>
            <a:off x="188913" y="4093711"/>
            <a:ext cx="6480174" cy="148135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dirty="0"/>
          </a:p>
        </p:txBody>
      </p:sp>
      <p:sp>
        <p:nvSpPr>
          <p:cNvPr id="15" name="テキスト ボックス 14">
            <a:extLst>
              <a:ext uri="{FF2B5EF4-FFF2-40B4-BE49-F238E27FC236}">
                <a16:creationId xmlns:a16="http://schemas.microsoft.com/office/drawing/2014/main" id="{91732020-CBDD-D821-D30E-34533B60E5E9}"/>
              </a:ext>
            </a:extLst>
          </p:cNvPr>
          <p:cNvSpPr txBox="1"/>
          <p:nvPr/>
        </p:nvSpPr>
        <p:spPr>
          <a:xfrm>
            <a:off x="1602106" y="3707939"/>
            <a:ext cx="5164454" cy="230832"/>
          </a:xfrm>
          <a:prstGeom prst="rect">
            <a:avLst/>
          </a:prstGeom>
          <a:noFill/>
        </p:spPr>
        <p:txBody>
          <a:bodyPr wrap="square" rtlCol="0">
            <a:spAutoFit/>
          </a:bodyPr>
          <a:lstStyle/>
          <a:p>
            <a:r>
              <a:rPr kumimoji="1" lang="ja-JP" altLang="en-US" sz="900" dirty="0"/>
              <a:t>出展の内容について、できる限り詳しく記入してください。</a:t>
            </a:r>
            <a:endParaRPr kumimoji="1" lang="en-US" altLang="ja-JP" sz="900" dirty="0"/>
          </a:p>
        </p:txBody>
      </p:sp>
      <p:graphicFrame>
        <p:nvGraphicFramePr>
          <p:cNvPr id="17" name="表 16">
            <a:extLst>
              <a:ext uri="{FF2B5EF4-FFF2-40B4-BE49-F238E27FC236}">
                <a16:creationId xmlns:a16="http://schemas.microsoft.com/office/drawing/2014/main" id="{6CBAE9C4-D318-8C6A-B8BE-F14E00723FAC}"/>
              </a:ext>
            </a:extLst>
          </p:cNvPr>
          <p:cNvGraphicFramePr>
            <a:graphicFrameLocks noGrp="1"/>
          </p:cNvGraphicFramePr>
          <p:nvPr>
            <p:extLst>
              <p:ext uri="{D42A27DB-BD31-4B8C-83A1-F6EECF244321}">
                <p14:modId xmlns:p14="http://schemas.microsoft.com/office/powerpoint/2010/main" val="3473602257"/>
              </p:ext>
            </p:extLst>
          </p:nvPr>
        </p:nvGraphicFramePr>
        <p:xfrm>
          <a:off x="216623" y="2109434"/>
          <a:ext cx="6480176" cy="1513315"/>
        </p:xfrm>
        <a:graphic>
          <a:graphicData uri="http://schemas.openxmlformats.org/drawingml/2006/table">
            <a:tbl>
              <a:tblPr/>
              <a:tblGrid>
                <a:gridCol w="1097173">
                  <a:extLst>
                    <a:ext uri="{9D8B030D-6E8A-4147-A177-3AD203B41FA5}">
                      <a16:colId xmlns:a16="http://schemas.microsoft.com/office/drawing/2014/main" val="995655910"/>
                    </a:ext>
                  </a:extLst>
                </a:gridCol>
                <a:gridCol w="1819548">
                  <a:extLst>
                    <a:ext uri="{9D8B030D-6E8A-4147-A177-3AD203B41FA5}">
                      <a16:colId xmlns:a16="http://schemas.microsoft.com/office/drawing/2014/main" val="3243296033"/>
                    </a:ext>
                  </a:extLst>
                </a:gridCol>
                <a:gridCol w="294794">
                  <a:extLst>
                    <a:ext uri="{9D8B030D-6E8A-4147-A177-3AD203B41FA5}">
                      <a16:colId xmlns:a16="http://schemas.microsoft.com/office/drawing/2014/main" val="2071721660"/>
                    </a:ext>
                  </a:extLst>
                </a:gridCol>
                <a:gridCol w="839062">
                  <a:extLst>
                    <a:ext uri="{9D8B030D-6E8A-4147-A177-3AD203B41FA5}">
                      <a16:colId xmlns:a16="http://schemas.microsoft.com/office/drawing/2014/main" val="3440113173"/>
                    </a:ext>
                  </a:extLst>
                </a:gridCol>
                <a:gridCol w="258111">
                  <a:extLst>
                    <a:ext uri="{9D8B030D-6E8A-4147-A177-3AD203B41FA5}">
                      <a16:colId xmlns:a16="http://schemas.microsoft.com/office/drawing/2014/main" val="2117430705"/>
                    </a:ext>
                  </a:extLst>
                </a:gridCol>
                <a:gridCol w="2171488">
                  <a:extLst>
                    <a:ext uri="{9D8B030D-6E8A-4147-A177-3AD203B41FA5}">
                      <a16:colId xmlns:a16="http://schemas.microsoft.com/office/drawing/2014/main" val="3809600012"/>
                    </a:ext>
                  </a:extLst>
                </a:gridCol>
              </a:tblGrid>
              <a:tr h="333538">
                <a:tc>
                  <a:txBody>
                    <a:bodyPr/>
                    <a:lstStyle/>
                    <a:p>
                      <a:pPr algn="ctr" fontAlgn="ctr"/>
                      <a:r>
                        <a:rPr lang="zh-TW" altLang="en-US" sz="900" b="0" i="0" u="none" strike="noStrike" dirty="0">
                          <a:solidFill>
                            <a:srgbClr val="000000"/>
                          </a:solidFill>
                          <a:effectLst/>
                          <a:latin typeface="游ゴシック" panose="020B0400000000000000" pitchFamily="50" charset="-128"/>
                          <a:ea typeface="游ゴシック" panose="020B0400000000000000" pitchFamily="50" charset="-128"/>
                        </a:rPr>
                        <a:t>出展事業者名</a:t>
                      </a:r>
                    </a:p>
                  </a:txBody>
                  <a:tcPr marL="6259" marR="6259" marT="62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l" fontAlgn="ct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6259" marR="6259" marT="62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l" fontAlgn="ct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6259" marR="6259" marT="62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fontAlgn="ct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担当者名</a:t>
                      </a:r>
                    </a:p>
                  </a:txBody>
                  <a:tcPr marL="6259" marR="6259" marT="62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fontAlgn="ct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6259" marR="6259" marT="62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6259" marR="6259" marT="62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5100433"/>
                  </a:ext>
                </a:extLst>
              </a:tr>
              <a:tr h="400180">
                <a:tc>
                  <a:txBody>
                    <a:bodyPr/>
                    <a:lstStyle/>
                    <a:p>
                      <a:pPr algn="ctr" fontAlgn="ctr"/>
                      <a:r>
                        <a:rPr lang="ja-JP" altLang="en-US" sz="700" b="0" i="0" u="none" strike="noStrike" dirty="0">
                          <a:solidFill>
                            <a:srgbClr val="000000"/>
                          </a:solidFill>
                          <a:effectLst/>
                          <a:latin typeface="游ゴシック" panose="020B0400000000000000" pitchFamily="50" charset="-128"/>
                          <a:ea typeface="游ゴシック" panose="020B0400000000000000" pitchFamily="50" charset="-128"/>
                        </a:rPr>
                        <a:t>社名版・パンフレット等</a:t>
                      </a:r>
                      <a:endParaRPr lang="en-US" altLang="ja-JP" sz="700" b="0" i="0" u="none" strike="noStrike" dirty="0">
                        <a:solidFill>
                          <a:srgbClr val="000000"/>
                        </a:solidFill>
                        <a:effectLst/>
                        <a:latin typeface="游ゴシック" panose="020B0400000000000000" pitchFamily="50" charset="-128"/>
                        <a:ea typeface="游ゴシック" panose="020B0400000000000000" pitchFamily="50" charset="-128"/>
                      </a:endParaRPr>
                    </a:p>
                    <a:p>
                      <a:pPr algn="ctr" fontAlgn="ctr"/>
                      <a:r>
                        <a:rPr lang="ja-JP" altLang="en-US" sz="700" b="0" i="0" u="none" strike="noStrike" dirty="0">
                          <a:solidFill>
                            <a:srgbClr val="000000"/>
                          </a:solidFill>
                          <a:effectLst/>
                          <a:latin typeface="游ゴシック" panose="020B0400000000000000" pitchFamily="50" charset="-128"/>
                          <a:ea typeface="游ゴシック" panose="020B0400000000000000" pitchFamily="50" charset="-128"/>
                        </a:rPr>
                        <a:t>に記載する名称</a:t>
                      </a:r>
                    </a:p>
                  </a:txBody>
                  <a:tcPr marL="6259" marR="6259" marT="62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5">
                  <a:txBody>
                    <a:bodyPr/>
                    <a:lstStyle/>
                    <a:p>
                      <a:pPr algn="l" fontAlgn="ctr"/>
                      <a:r>
                        <a:rPr lang="en-US" altLang="ja-JP" sz="700" b="0" i="0" u="none" strike="noStrike" dirty="0">
                          <a:solidFill>
                            <a:srgbClr val="000000"/>
                          </a:solidFill>
                          <a:effectLst/>
                          <a:latin typeface="游ゴシック" panose="020B0400000000000000" pitchFamily="50" charset="-128"/>
                          <a:ea typeface="+mn-ea"/>
                        </a:rPr>
                        <a:t>※</a:t>
                      </a:r>
                      <a:r>
                        <a:rPr lang="ja-JP" altLang="en-US" sz="700" b="0" i="0" u="none" strike="noStrike" dirty="0">
                          <a:solidFill>
                            <a:srgbClr val="000000"/>
                          </a:solidFill>
                          <a:effectLst/>
                          <a:latin typeface="游ゴシック" panose="020B0400000000000000" pitchFamily="50" charset="-128"/>
                          <a:ea typeface="+mn-ea"/>
                        </a:rPr>
                        <a:t>出展事業者名と異なる場合のみご記入下さい</a:t>
                      </a: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　</a:t>
                      </a:r>
                      <a:r>
                        <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法人格は（株）のように表記してください。</a:t>
                      </a:r>
                      <a:endParaRPr lang="en-US" altLang="ja-JP" sz="700" b="0" i="0" u="none" strike="noStrike" dirty="0">
                        <a:solidFill>
                          <a:srgbClr val="000000"/>
                        </a:solidFill>
                        <a:effectLst/>
                        <a:latin typeface="游ゴシック" panose="020B0400000000000000" pitchFamily="50" charset="-128"/>
                        <a:ea typeface="+mn-ea"/>
                      </a:endParaRPr>
                    </a:p>
                  </a:txBody>
                  <a:tcPr marL="6259" marR="6259" marT="625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tcPr>
                </a:tc>
                <a:extLst>
                  <a:ext uri="{0D108BD9-81ED-4DB2-BD59-A6C34878D82A}">
                    <a16:rowId xmlns:a16="http://schemas.microsoft.com/office/drawing/2014/main" val="1471337251"/>
                  </a:ext>
                </a:extLst>
              </a:tr>
              <a:tr h="453008">
                <a:tc>
                  <a:txBody>
                    <a:bodyPr/>
                    <a:lstStyle/>
                    <a:p>
                      <a:pPr algn="ctr" fontAlgn="ct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住　所</a:t>
                      </a:r>
                    </a:p>
                  </a:txBody>
                  <a:tcPr marL="6259" marR="6259" marT="62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5">
                  <a:txBody>
                    <a:bodyPr/>
                    <a:lstStyle/>
                    <a:p>
                      <a:pPr algn="l" fontAlgn="t"/>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　　</a:t>
                      </a: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　　　</a:t>
                      </a: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a:t>
                      </a:r>
                    </a:p>
                    <a:p>
                      <a:pPr algn="l" fontAlgn="t"/>
                      <a:endPar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t"/>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6259" marR="6259" marT="625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pPr algn="ctr" fontAlgn="ctr"/>
                      <a:endParaRPr 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6259" marR="6259" marT="62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a:p>
                  </a:txBody>
                  <a:tcPr marL="6259" marR="6259" marT="62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53451712"/>
                  </a:ext>
                </a:extLst>
              </a:tr>
              <a:tr h="326589">
                <a:tc>
                  <a:txBody>
                    <a:bodyPr/>
                    <a:lstStyle/>
                    <a:p>
                      <a:pPr algn="ctr" fontAlgn="ct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TEL</a:t>
                      </a: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6259" marR="6259" marT="62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6259" marR="6259" marT="625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tcPr>
                </a:tc>
                <a:tc gridSpan="2">
                  <a:txBody>
                    <a:bodyPr/>
                    <a:lstStyle/>
                    <a:p>
                      <a:pPr algn="ctr"/>
                      <a:r>
                        <a:rPr kumimoji="1" lang="ja-JP" altLang="en-US" sz="900" dirty="0"/>
                        <a:t>メール</a:t>
                      </a:r>
                      <a:endParaRPr kumimoji="1" lang="ja-JP" altLang="en-US" sz="1050" dirty="0"/>
                    </a:p>
                  </a:txBody>
                  <a:tcPr marL="6259" marR="6259" marT="62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tcPr>
                </a:tc>
                <a:tc hMerge="1">
                  <a:txBody>
                    <a:bodyPr/>
                    <a:lstStyle/>
                    <a:p>
                      <a:endParaRPr kumimoji="1" lang="ja-JP" altLang="en-US"/>
                    </a:p>
                  </a:txBody>
                  <a:tcPr/>
                </a:tc>
                <a:tc gridSpan="2">
                  <a:txBody>
                    <a:bodyPr/>
                    <a:lstStyle/>
                    <a:p>
                      <a:pPr algn="ctr"/>
                      <a:endParaRPr kumimoji="1" lang="ja-JP" altLang="en-US" sz="1050" dirty="0"/>
                    </a:p>
                  </a:txBody>
                  <a:tcPr marL="6259" marR="6259" marT="625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tcPr>
                </a:tc>
                <a:tc hMerge="1">
                  <a:txBody>
                    <a:bodyPr/>
                    <a:lstStyle/>
                    <a:p>
                      <a:endParaRPr kumimoji="1" lang="ja-JP" altLang="en-US" dirty="0"/>
                    </a:p>
                  </a:txBody>
                  <a:tcPr marL="6259" marR="6259" marT="625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tcPr>
                </a:tc>
                <a:extLst>
                  <a:ext uri="{0D108BD9-81ED-4DB2-BD59-A6C34878D82A}">
                    <a16:rowId xmlns:a16="http://schemas.microsoft.com/office/drawing/2014/main" val="4003979991"/>
                  </a:ext>
                </a:extLst>
              </a:tr>
            </a:tbl>
          </a:graphicData>
        </a:graphic>
      </p:graphicFrame>
      <p:sp>
        <p:nvSpPr>
          <p:cNvPr id="18" name="正方形/長方形 17">
            <a:extLst>
              <a:ext uri="{FF2B5EF4-FFF2-40B4-BE49-F238E27FC236}">
                <a16:creationId xmlns:a16="http://schemas.microsoft.com/office/drawing/2014/main" id="{4E76FFBC-940A-BA46-87C4-2E6F0843392F}"/>
              </a:ext>
            </a:extLst>
          </p:cNvPr>
          <p:cNvSpPr/>
          <p:nvPr/>
        </p:nvSpPr>
        <p:spPr>
          <a:xfrm>
            <a:off x="188913" y="5711523"/>
            <a:ext cx="1188000" cy="324000"/>
          </a:xfrm>
          <a:prstGeom prst="rect">
            <a:avLst/>
          </a:prstGeom>
          <a:solidFill>
            <a:srgbClr val="7F7F7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t>会社</a:t>
            </a:r>
            <a:r>
              <a:rPr kumimoji="1" lang="en-US" altLang="ja-JP" sz="1200" b="1" dirty="0"/>
              <a:t>PR</a:t>
            </a:r>
            <a:r>
              <a:rPr kumimoji="1" lang="ja-JP" altLang="en-US" sz="1200" b="1" dirty="0"/>
              <a:t>文</a:t>
            </a:r>
            <a:endParaRPr kumimoji="1" lang="en-US" altLang="ja-JP" sz="1200" b="1" dirty="0"/>
          </a:p>
        </p:txBody>
      </p:sp>
      <p:sp>
        <p:nvSpPr>
          <p:cNvPr id="21" name="テキスト ボックス 20">
            <a:extLst>
              <a:ext uri="{FF2B5EF4-FFF2-40B4-BE49-F238E27FC236}">
                <a16:creationId xmlns:a16="http://schemas.microsoft.com/office/drawing/2014/main" id="{563DA0A5-41B1-DB60-4E8F-78B608F8889C}"/>
              </a:ext>
            </a:extLst>
          </p:cNvPr>
          <p:cNvSpPr txBox="1"/>
          <p:nvPr/>
        </p:nvSpPr>
        <p:spPr>
          <a:xfrm>
            <a:off x="1374229" y="5707595"/>
            <a:ext cx="5283738" cy="369332"/>
          </a:xfrm>
          <a:prstGeom prst="rect">
            <a:avLst/>
          </a:prstGeom>
          <a:noFill/>
        </p:spPr>
        <p:txBody>
          <a:bodyPr wrap="square" rtlCol="0">
            <a:spAutoFit/>
          </a:bodyPr>
          <a:lstStyle/>
          <a:p>
            <a:r>
              <a:rPr kumimoji="1" lang="ja-JP" altLang="en-US" sz="900" dirty="0"/>
              <a:t>当日会場で配布するリーフレット等に記載する</a:t>
            </a:r>
            <a:r>
              <a:rPr kumimoji="1" lang="en-US" altLang="ja-JP" sz="900" dirty="0"/>
              <a:t>PR</a:t>
            </a:r>
            <a:r>
              <a:rPr kumimoji="1" lang="ja-JP" altLang="en-US" sz="900" dirty="0"/>
              <a:t>文をご記入ください。</a:t>
            </a:r>
            <a:endParaRPr kumimoji="1" lang="en-US" altLang="ja-JP" sz="900" dirty="0"/>
          </a:p>
          <a:p>
            <a:r>
              <a:rPr kumimoji="1" lang="en-US" altLang="ja-JP" sz="900" dirty="0"/>
              <a:t>※</a:t>
            </a:r>
            <a:r>
              <a:rPr kumimoji="1" lang="ja-JP" altLang="en-US" sz="900" dirty="0"/>
              <a:t>事務局にて多少文言を整理させて頂くことがございますので、予めご了承ください。</a:t>
            </a:r>
          </a:p>
        </p:txBody>
      </p:sp>
      <p:graphicFrame>
        <p:nvGraphicFramePr>
          <p:cNvPr id="65" name="表 64">
            <a:extLst>
              <a:ext uri="{FF2B5EF4-FFF2-40B4-BE49-F238E27FC236}">
                <a16:creationId xmlns:a16="http://schemas.microsoft.com/office/drawing/2014/main" id="{B4E721D9-AA7A-1673-B91F-20CC128D61CE}"/>
              </a:ext>
            </a:extLst>
          </p:cNvPr>
          <p:cNvGraphicFramePr>
            <a:graphicFrameLocks noGrp="1"/>
          </p:cNvGraphicFramePr>
          <p:nvPr>
            <p:extLst>
              <p:ext uri="{D42A27DB-BD31-4B8C-83A1-F6EECF244321}">
                <p14:modId xmlns:p14="http://schemas.microsoft.com/office/powerpoint/2010/main" val="1555473856"/>
              </p:ext>
            </p:extLst>
          </p:nvPr>
        </p:nvGraphicFramePr>
        <p:xfrm>
          <a:off x="188912" y="6080760"/>
          <a:ext cx="6480176" cy="548640"/>
        </p:xfrm>
        <a:graphic>
          <a:graphicData uri="http://schemas.openxmlformats.org/drawingml/2006/table">
            <a:tbl>
              <a:tblPr/>
              <a:tblGrid>
                <a:gridCol w="405011">
                  <a:extLst>
                    <a:ext uri="{9D8B030D-6E8A-4147-A177-3AD203B41FA5}">
                      <a16:colId xmlns:a16="http://schemas.microsoft.com/office/drawing/2014/main" val="1136315883"/>
                    </a:ext>
                  </a:extLst>
                </a:gridCol>
                <a:gridCol w="405011">
                  <a:extLst>
                    <a:ext uri="{9D8B030D-6E8A-4147-A177-3AD203B41FA5}">
                      <a16:colId xmlns:a16="http://schemas.microsoft.com/office/drawing/2014/main" val="685351827"/>
                    </a:ext>
                  </a:extLst>
                </a:gridCol>
                <a:gridCol w="405011">
                  <a:extLst>
                    <a:ext uri="{9D8B030D-6E8A-4147-A177-3AD203B41FA5}">
                      <a16:colId xmlns:a16="http://schemas.microsoft.com/office/drawing/2014/main" val="2505056659"/>
                    </a:ext>
                  </a:extLst>
                </a:gridCol>
                <a:gridCol w="405011">
                  <a:extLst>
                    <a:ext uri="{9D8B030D-6E8A-4147-A177-3AD203B41FA5}">
                      <a16:colId xmlns:a16="http://schemas.microsoft.com/office/drawing/2014/main" val="3970812144"/>
                    </a:ext>
                  </a:extLst>
                </a:gridCol>
                <a:gridCol w="405011">
                  <a:extLst>
                    <a:ext uri="{9D8B030D-6E8A-4147-A177-3AD203B41FA5}">
                      <a16:colId xmlns:a16="http://schemas.microsoft.com/office/drawing/2014/main" val="1585432837"/>
                    </a:ext>
                  </a:extLst>
                </a:gridCol>
                <a:gridCol w="405011">
                  <a:extLst>
                    <a:ext uri="{9D8B030D-6E8A-4147-A177-3AD203B41FA5}">
                      <a16:colId xmlns:a16="http://schemas.microsoft.com/office/drawing/2014/main" val="1960305207"/>
                    </a:ext>
                  </a:extLst>
                </a:gridCol>
                <a:gridCol w="405011">
                  <a:extLst>
                    <a:ext uri="{9D8B030D-6E8A-4147-A177-3AD203B41FA5}">
                      <a16:colId xmlns:a16="http://schemas.microsoft.com/office/drawing/2014/main" val="1234013410"/>
                    </a:ext>
                  </a:extLst>
                </a:gridCol>
                <a:gridCol w="405011">
                  <a:extLst>
                    <a:ext uri="{9D8B030D-6E8A-4147-A177-3AD203B41FA5}">
                      <a16:colId xmlns:a16="http://schemas.microsoft.com/office/drawing/2014/main" val="4292748054"/>
                    </a:ext>
                  </a:extLst>
                </a:gridCol>
                <a:gridCol w="405011">
                  <a:extLst>
                    <a:ext uri="{9D8B030D-6E8A-4147-A177-3AD203B41FA5}">
                      <a16:colId xmlns:a16="http://schemas.microsoft.com/office/drawing/2014/main" val="1788386176"/>
                    </a:ext>
                  </a:extLst>
                </a:gridCol>
                <a:gridCol w="405011">
                  <a:extLst>
                    <a:ext uri="{9D8B030D-6E8A-4147-A177-3AD203B41FA5}">
                      <a16:colId xmlns:a16="http://schemas.microsoft.com/office/drawing/2014/main" val="97462379"/>
                    </a:ext>
                  </a:extLst>
                </a:gridCol>
                <a:gridCol w="405011">
                  <a:extLst>
                    <a:ext uri="{9D8B030D-6E8A-4147-A177-3AD203B41FA5}">
                      <a16:colId xmlns:a16="http://schemas.microsoft.com/office/drawing/2014/main" val="1981616186"/>
                    </a:ext>
                  </a:extLst>
                </a:gridCol>
                <a:gridCol w="405011">
                  <a:extLst>
                    <a:ext uri="{9D8B030D-6E8A-4147-A177-3AD203B41FA5}">
                      <a16:colId xmlns:a16="http://schemas.microsoft.com/office/drawing/2014/main" val="2458342083"/>
                    </a:ext>
                  </a:extLst>
                </a:gridCol>
                <a:gridCol w="405011">
                  <a:extLst>
                    <a:ext uri="{9D8B030D-6E8A-4147-A177-3AD203B41FA5}">
                      <a16:colId xmlns:a16="http://schemas.microsoft.com/office/drawing/2014/main" val="2042072694"/>
                    </a:ext>
                  </a:extLst>
                </a:gridCol>
                <a:gridCol w="405011">
                  <a:extLst>
                    <a:ext uri="{9D8B030D-6E8A-4147-A177-3AD203B41FA5}">
                      <a16:colId xmlns:a16="http://schemas.microsoft.com/office/drawing/2014/main" val="1922239973"/>
                    </a:ext>
                  </a:extLst>
                </a:gridCol>
                <a:gridCol w="405011">
                  <a:extLst>
                    <a:ext uri="{9D8B030D-6E8A-4147-A177-3AD203B41FA5}">
                      <a16:colId xmlns:a16="http://schemas.microsoft.com/office/drawing/2014/main" val="987181405"/>
                    </a:ext>
                  </a:extLst>
                </a:gridCol>
                <a:gridCol w="405011">
                  <a:extLst>
                    <a:ext uri="{9D8B030D-6E8A-4147-A177-3AD203B41FA5}">
                      <a16:colId xmlns:a16="http://schemas.microsoft.com/office/drawing/2014/main" val="2449203023"/>
                    </a:ext>
                  </a:extLst>
                </a:gridCol>
              </a:tblGrid>
              <a:tr h="213926">
                <a:tc gridSpan="16">
                  <a:txBody>
                    <a:bodyPr/>
                    <a:lstStyle/>
                    <a:p>
                      <a:pPr algn="l"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リーフレット等に記載する</a:t>
                      </a:r>
                      <a:r>
                        <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rPr>
                        <a:t>PR</a:t>
                      </a: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文（</a:t>
                      </a:r>
                      <a:r>
                        <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rPr>
                        <a:t>16</a:t>
                      </a: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文字以内）</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FBFB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892011867"/>
                  </a:ext>
                </a:extLst>
              </a:tr>
              <a:tr h="334714">
                <a:tc>
                  <a:txBody>
                    <a:bodyPr/>
                    <a:lstStyle/>
                    <a:p>
                      <a:pPr algn="l"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81623536"/>
                  </a:ext>
                </a:extLst>
              </a:tr>
            </a:tbl>
          </a:graphicData>
        </a:graphic>
      </p:graphicFrame>
      <p:sp>
        <p:nvSpPr>
          <p:cNvPr id="2" name="テキスト ボックス 1">
            <a:extLst>
              <a:ext uri="{FF2B5EF4-FFF2-40B4-BE49-F238E27FC236}">
                <a16:creationId xmlns:a16="http://schemas.microsoft.com/office/drawing/2014/main" id="{736C5E3B-C04B-A132-2BB7-0AFC7423E9EC}"/>
              </a:ext>
            </a:extLst>
          </p:cNvPr>
          <p:cNvSpPr txBox="1"/>
          <p:nvPr/>
        </p:nvSpPr>
        <p:spPr>
          <a:xfrm>
            <a:off x="1608773" y="3881967"/>
            <a:ext cx="4699664" cy="215444"/>
          </a:xfrm>
          <a:prstGeom prst="rect">
            <a:avLst/>
          </a:prstGeom>
          <a:noFill/>
        </p:spPr>
        <p:txBody>
          <a:bodyPr wrap="square" rtlCol="0">
            <a:spAutoFit/>
          </a:bodyPr>
          <a:lstStyle/>
          <a:p>
            <a:r>
              <a:rPr kumimoji="1" lang="en-US" altLang="ja-JP" sz="800" dirty="0">
                <a:solidFill>
                  <a:srgbClr val="FF0000"/>
                </a:solidFill>
              </a:rPr>
              <a:t>※</a:t>
            </a:r>
            <a:r>
              <a:rPr kumimoji="1" lang="ja-JP" altLang="en-US" sz="800" dirty="0">
                <a:solidFill>
                  <a:srgbClr val="FF0000"/>
                </a:solidFill>
              </a:rPr>
              <a:t>試食の提供がある場合はその旨、記載をお願いします。提供方法に関しても記載をお願いします。</a:t>
            </a:r>
          </a:p>
        </p:txBody>
      </p:sp>
      <p:sp>
        <p:nvSpPr>
          <p:cNvPr id="9" name="正方形/長方形 8">
            <a:extLst>
              <a:ext uri="{FF2B5EF4-FFF2-40B4-BE49-F238E27FC236}">
                <a16:creationId xmlns:a16="http://schemas.microsoft.com/office/drawing/2014/main" id="{AA5A45FA-7706-EF48-60DA-3A50B2891AA1}"/>
              </a:ext>
            </a:extLst>
          </p:cNvPr>
          <p:cNvSpPr/>
          <p:nvPr/>
        </p:nvSpPr>
        <p:spPr>
          <a:xfrm>
            <a:off x="188912" y="6822906"/>
            <a:ext cx="1751647" cy="324000"/>
          </a:xfrm>
          <a:prstGeom prst="rect">
            <a:avLst/>
          </a:prstGeom>
          <a:solidFill>
            <a:srgbClr val="7F7F7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t>ホームページ</a:t>
            </a:r>
            <a:r>
              <a:rPr kumimoji="1" lang="en-US" altLang="ja-JP" sz="1200" b="1" dirty="0"/>
              <a:t>URL</a:t>
            </a:r>
            <a:r>
              <a:rPr kumimoji="1" lang="ja-JP" altLang="en-US" sz="1200" b="1" dirty="0"/>
              <a:t>等</a:t>
            </a:r>
            <a:endParaRPr kumimoji="1" lang="en-US" altLang="ja-JP" sz="1200" b="1" dirty="0"/>
          </a:p>
        </p:txBody>
      </p:sp>
      <p:sp>
        <p:nvSpPr>
          <p:cNvPr id="10" name="テキスト ボックス 9">
            <a:extLst>
              <a:ext uri="{FF2B5EF4-FFF2-40B4-BE49-F238E27FC236}">
                <a16:creationId xmlns:a16="http://schemas.microsoft.com/office/drawing/2014/main" id="{994EB421-483A-3846-2D81-9E4F39FCD5ED}"/>
              </a:ext>
            </a:extLst>
          </p:cNvPr>
          <p:cNvSpPr txBox="1"/>
          <p:nvPr/>
        </p:nvSpPr>
        <p:spPr>
          <a:xfrm>
            <a:off x="1894838" y="6949056"/>
            <a:ext cx="5001261" cy="230832"/>
          </a:xfrm>
          <a:prstGeom prst="rect">
            <a:avLst/>
          </a:prstGeom>
          <a:noFill/>
        </p:spPr>
        <p:txBody>
          <a:bodyPr wrap="square" rtlCol="0">
            <a:spAutoFit/>
          </a:bodyPr>
          <a:lstStyle/>
          <a:p>
            <a:r>
              <a:rPr kumimoji="1" lang="ja-JP" altLang="en-US" sz="900" dirty="0"/>
              <a:t>ホームページまたは</a:t>
            </a:r>
            <a:r>
              <a:rPr kumimoji="1" lang="en-US" altLang="ja-JP" sz="900" dirty="0"/>
              <a:t>SNS</a:t>
            </a:r>
            <a:r>
              <a:rPr kumimoji="1" lang="ja-JP" altLang="en-US" sz="900" dirty="0"/>
              <a:t>アカウントをお持ちでしたら</a:t>
            </a:r>
            <a:r>
              <a:rPr kumimoji="1" lang="en-US" altLang="ja-JP" sz="900" dirty="0"/>
              <a:t>URL</a:t>
            </a:r>
            <a:r>
              <a:rPr kumimoji="1" lang="ja-JP" altLang="en-US" sz="900" dirty="0"/>
              <a:t>やアカウント名をご記入ください。</a:t>
            </a:r>
            <a:endParaRPr kumimoji="1" lang="en-US" altLang="ja-JP" sz="900" dirty="0"/>
          </a:p>
        </p:txBody>
      </p:sp>
      <p:graphicFrame>
        <p:nvGraphicFramePr>
          <p:cNvPr id="22" name="表 21"/>
          <p:cNvGraphicFramePr>
            <a:graphicFrameLocks noGrp="1"/>
          </p:cNvGraphicFramePr>
          <p:nvPr>
            <p:extLst>
              <p:ext uri="{D42A27DB-BD31-4B8C-83A1-F6EECF244321}">
                <p14:modId xmlns:p14="http://schemas.microsoft.com/office/powerpoint/2010/main" val="135590085"/>
              </p:ext>
            </p:extLst>
          </p:nvPr>
        </p:nvGraphicFramePr>
        <p:xfrm>
          <a:off x="274321" y="4149358"/>
          <a:ext cx="6309360" cy="1275157"/>
        </p:xfrm>
        <a:graphic>
          <a:graphicData uri="http://schemas.openxmlformats.org/drawingml/2006/table">
            <a:tbl>
              <a:tblPr firstRow="1" bandRow="1">
                <a:tableStyleId>{5C22544A-7EE6-4342-B048-85BDC9FD1C3A}</a:tableStyleId>
              </a:tblPr>
              <a:tblGrid>
                <a:gridCol w="6309360">
                  <a:extLst>
                    <a:ext uri="{9D8B030D-6E8A-4147-A177-3AD203B41FA5}">
                      <a16:colId xmlns:a16="http://schemas.microsoft.com/office/drawing/2014/main" val="3848578849"/>
                    </a:ext>
                  </a:extLst>
                </a:gridCol>
              </a:tblGrid>
              <a:tr h="1275157">
                <a:tc>
                  <a:txBody>
                    <a:bodyPr/>
                    <a:lstStyle/>
                    <a:p>
                      <a:endParaRPr kumimoji="1" lang="ja-JP" altLang="en-US" b="0" dirty="0">
                        <a:solidFill>
                          <a:schemeClr val="tx1"/>
                        </a:solidFill>
                      </a:endParaRPr>
                    </a:p>
                  </a:txBody>
                  <a:tcPr>
                    <a:noFill/>
                  </a:tcPr>
                </a:tc>
                <a:extLst>
                  <a:ext uri="{0D108BD9-81ED-4DB2-BD59-A6C34878D82A}">
                    <a16:rowId xmlns:a16="http://schemas.microsoft.com/office/drawing/2014/main" val="2853828041"/>
                  </a:ext>
                </a:extLst>
              </a:tr>
            </a:tbl>
          </a:graphicData>
        </a:graphic>
      </p:graphicFrame>
      <p:graphicFrame>
        <p:nvGraphicFramePr>
          <p:cNvPr id="3" name="表 2">
            <a:extLst>
              <a:ext uri="{FF2B5EF4-FFF2-40B4-BE49-F238E27FC236}">
                <a16:creationId xmlns:a16="http://schemas.microsoft.com/office/drawing/2014/main" id="{6BA03E09-BA33-0365-8E3D-4B46758E1DC4}"/>
              </a:ext>
            </a:extLst>
          </p:cNvPr>
          <p:cNvGraphicFramePr>
            <a:graphicFrameLocks noGrp="1"/>
          </p:cNvGraphicFramePr>
          <p:nvPr>
            <p:extLst>
              <p:ext uri="{D42A27DB-BD31-4B8C-83A1-F6EECF244321}">
                <p14:modId xmlns:p14="http://schemas.microsoft.com/office/powerpoint/2010/main" val="3647531145"/>
              </p:ext>
            </p:extLst>
          </p:nvPr>
        </p:nvGraphicFramePr>
        <p:xfrm>
          <a:off x="188912" y="7191895"/>
          <a:ext cx="6501448" cy="1250140"/>
        </p:xfrm>
        <a:graphic>
          <a:graphicData uri="http://schemas.openxmlformats.org/drawingml/2006/table">
            <a:tbl>
              <a:tblPr firstRow="1" bandRow="1">
                <a:tableStyleId>{2D5ABB26-0587-4C30-8999-92F81FD0307C}</a:tableStyleId>
              </a:tblPr>
              <a:tblGrid>
                <a:gridCol w="1609408">
                  <a:extLst>
                    <a:ext uri="{9D8B030D-6E8A-4147-A177-3AD203B41FA5}">
                      <a16:colId xmlns:a16="http://schemas.microsoft.com/office/drawing/2014/main" val="3281886084"/>
                    </a:ext>
                  </a:extLst>
                </a:gridCol>
                <a:gridCol w="4892040">
                  <a:extLst>
                    <a:ext uri="{9D8B030D-6E8A-4147-A177-3AD203B41FA5}">
                      <a16:colId xmlns:a16="http://schemas.microsoft.com/office/drawing/2014/main" val="620865918"/>
                    </a:ext>
                  </a:extLst>
                </a:gridCol>
              </a:tblGrid>
              <a:tr h="312535">
                <a:tc>
                  <a:txBody>
                    <a:bodyPr/>
                    <a:lstStyle/>
                    <a:p>
                      <a:r>
                        <a:rPr kumimoji="1" lang="en-US" altLang="ja-JP" sz="1200" dirty="0"/>
                        <a:t>X</a:t>
                      </a:r>
                      <a:endParaRPr kumimoji="1" lang="ja-JP"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47788000"/>
                  </a:ext>
                </a:extLst>
              </a:tr>
              <a:tr h="312535">
                <a:tc>
                  <a:txBody>
                    <a:bodyPr/>
                    <a:lstStyle/>
                    <a:p>
                      <a:r>
                        <a:rPr kumimoji="1" lang="en-US" altLang="ja-JP" sz="1200" dirty="0"/>
                        <a:t>Facebook</a:t>
                      </a:r>
                      <a:endParaRPr kumimoji="1" lang="ja-JP"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2205949"/>
                  </a:ext>
                </a:extLst>
              </a:tr>
              <a:tr h="312535">
                <a:tc>
                  <a:txBody>
                    <a:bodyPr/>
                    <a:lstStyle/>
                    <a:p>
                      <a:r>
                        <a:rPr kumimoji="1" lang="en-US" altLang="ja-JP" sz="1200" dirty="0"/>
                        <a:t>Instagram</a:t>
                      </a:r>
                      <a:endParaRPr kumimoji="1" lang="ja-JP"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42150122"/>
                  </a:ext>
                </a:extLst>
              </a:tr>
              <a:tr h="312535">
                <a:tc>
                  <a:txBody>
                    <a:bodyPr/>
                    <a:lstStyle/>
                    <a:p>
                      <a:r>
                        <a:rPr kumimoji="1" lang="ja-JP" altLang="en-US" sz="1200" dirty="0"/>
                        <a:t>ウェブサイト・</a:t>
                      </a:r>
                      <a:r>
                        <a:rPr kumimoji="1" lang="en-US" altLang="ja-JP" sz="1200" dirty="0"/>
                        <a:t>HP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99725531"/>
                  </a:ext>
                </a:extLst>
              </a:tr>
            </a:tbl>
          </a:graphicData>
        </a:graphic>
      </p:graphicFrame>
      <p:sp>
        <p:nvSpPr>
          <p:cNvPr id="13" name="正方形/長方形 12">
            <a:extLst>
              <a:ext uri="{FF2B5EF4-FFF2-40B4-BE49-F238E27FC236}">
                <a16:creationId xmlns:a16="http://schemas.microsoft.com/office/drawing/2014/main" id="{34F67CEF-344C-A1F8-3710-05FF6F0030C4}"/>
              </a:ext>
            </a:extLst>
          </p:cNvPr>
          <p:cNvSpPr/>
          <p:nvPr/>
        </p:nvSpPr>
        <p:spPr>
          <a:xfrm>
            <a:off x="188913" y="8623573"/>
            <a:ext cx="1311779" cy="324000"/>
          </a:xfrm>
          <a:prstGeom prst="rect">
            <a:avLst/>
          </a:prstGeom>
          <a:solidFill>
            <a:srgbClr val="7F7F7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t>搬入出車両</a:t>
            </a:r>
          </a:p>
        </p:txBody>
      </p:sp>
      <p:sp>
        <p:nvSpPr>
          <p:cNvPr id="19" name="テキスト ボックス 18">
            <a:extLst>
              <a:ext uri="{FF2B5EF4-FFF2-40B4-BE49-F238E27FC236}">
                <a16:creationId xmlns:a16="http://schemas.microsoft.com/office/drawing/2014/main" id="{C79119AE-EE06-7773-5F64-975BE12C84F3}"/>
              </a:ext>
            </a:extLst>
          </p:cNvPr>
          <p:cNvSpPr txBox="1"/>
          <p:nvPr/>
        </p:nvSpPr>
        <p:spPr>
          <a:xfrm>
            <a:off x="1508313" y="8623573"/>
            <a:ext cx="5283738" cy="369332"/>
          </a:xfrm>
          <a:prstGeom prst="rect">
            <a:avLst/>
          </a:prstGeom>
          <a:noFill/>
        </p:spPr>
        <p:txBody>
          <a:bodyPr wrap="square" rtlCol="0">
            <a:spAutoFit/>
          </a:bodyPr>
          <a:lstStyle/>
          <a:p>
            <a:r>
              <a:rPr kumimoji="1" lang="en-US" altLang="ja-JP" sz="900" dirty="0"/>
              <a:t>※</a:t>
            </a:r>
            <a:r>
              <a:rPr kumimoji="1" lang="ja-JP" altLang="en-US" sz="900" dirty="0"/>
              <a:t>搬入出できる車両は乗用車とワゴン車です。</a:t>
            </a:r>
            <a:endParaRPr kumimoji="1" lang="en-US" altLang="ja-JP" sz="900" dirty="0"/>
          </a:p>
          <a:p>
            <a:r>
              <a:rPr kumimoji="1" lang="ja-JP" altLang="en-US" sz="900" dirty="0"/>
              <a:t>　その他の車両での搬入が必要な場合は連絡事項に記入をお願い致します。</a:t>
            </a:r>
          </a:p>
        </p:txBody>
      </p:sp>
      <p:graphicFrame>
        <p:nvGraphicFramePr>
          <p:cNvPr id="29" name="表 28">
            <a:extLst>
              <a:ext uri="{FF2B5EF4-FFF2-40B4-BE49-F238E27FC236}">
                <a16:creationId xmlns:a16="http://schemas.microsoft.com/office/drawing/2014/main" id="{5B967FF7-8347-3C72-C458-67A7FF1242A1}"/>
              </a:ext>
            </a:extLst>
          </p:cNvPr>
          <p:cNvGraphicFramePr>
            <a:graphicFrameLocks noGrp="1"/>
          </p:cNvGraphicFramePr>
          <p:nvPr>
            <p:extLst>
              <p:ext uri="{D42A27DB-BD31-4B8C-83A1-F6EECF244321}">
                <p14:modId xmlns:p14="http://schemas.microsoft.com/office/powerpoint/2010/main" val="4183023296"/>
              </p:ext>
            </p:extLst>
          </p:nvPr>
        </p:nvGraphicFramePr>
        <p:xfrm>
          <a:off x="203518" y="9467845"/>
          <a:ext cx="6480000" cy="315000"/>
        </p:xfrm>
        <a:graphic>
          <a:graphicData uri="http://schemas.openxmlformats.org/drawingml/2006/table">
            <a:tbl>
              <a:tblPr/>
              <a:tblGrid>
                <a:gridCol w="1883721">
                  <a:extLst>
                    <a:ext uri="{9D8B030D-6E8A-4147-A177-3AD203B41FA5}">
                      <a16:colId xmlns:a16="http://schemas.microsoft.com/office/drawing/2014/main" val="139096345"/>
                    </a:ext>
                  </a:extLst>
                </a:gridCol>
                <a:gridCol w="4596279">
                  <a:extLst>
                    <a:ext uri="{9D8B030D-6E8A-4147-A177-3AD203B41FA5}">
                      <a16:colId xmlns:a16="http://schemas.microsoft.com/office/drawing/2014/main" val="4251147083"/>
                    </a:ext>
                  </a:extLst>
                </a:gridCol>
              </a:tblGrid>
              <a:tr h="315000">
                <a:tc>
                  <a:txBody>
                    <a:bodyPr/>
                    <a:lstStyle/>
                    <a:p>
                      <a:pPr algn="ctr" fontAlgn="ctr"/>
                      <a:r>
                        <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rPr>
                        <a:t>前日搬入希望時間</a:t>
                      </a:r>
                      <a:endParaRPr lang="en-US" sz="14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FBFBF"/>
                    </a:solidFill>
                  </a:tcPr>
                </a:tc>
                <a:tc>
                  <a:txBody>
                    <a:bodyPr/>
                    <a:lstStyle/>
                    <a:p>
                      <a:pPr algn="ctr" fontAlgn="ctr"/>
                      <a:r>
                        <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rPr>
                        <a:t>AM</a:t>
                      </a: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　　　　　</a:t>
                      </a:r>
                      <a:r>
                        <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　　　　　</a:t>
                      </a:r>
                      <a:r>
                        <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rPr>
                        <a:t>PM</a:t>
                      </a: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18618418"/>
                  </a:ext>
                </a:extLst>
              </a:tr>
            </a:tbl>
          </a:graphicData>
        </a:graphic>
      </p:graphicFrame>
      <p:sp>
        <p:nvSpPr>
          <p:cNvPr id="32" name="テキスト ボックス 31">
            <a:extLst>
              <a:ext uri="{FF2B5EF4-FFF2-40B4-BE49-F238E27FC236}">
                <a16:creationId xmlns:a16="http://schemas.microsoft.com/office/drawing/2014/main" id="{EF9947F6-4E0B-490B-BBF3-706AA9492D88}"/>
              </a:ext>
            </a:extLst>
          </p:cNvPr>
          <p:cNvSpPr txBox="1"/>
          <p:nvPr/>
        </p:nvSpPr>
        <p:spPr>
          <a:xfrm>
            <a:off x="213360" y="876349"/>
            <a:ext cx="6484620" cy="1169551"/>
          </a:xfrm>
          <a:prstGeom prst="rect">
            <a:avLst/>
          </a:prstGeom>
          <a:noFill/>
          <a:ln w="19050">
            <a:solidFill>
              <a:srgbClr val="FF0000"/>
            </a:solidFill>
          </a:ln>
        </p:spPr>
        <p:txBody>
          <a:bodyPr wrap="square" rtlCol="0">
            <a:spAutoFit/>
          </a:bodyPr>
          <a:lstStyle/>
          <a:p>
            <a:r>
              <a:rPr kumimoji="1" lang="en-US" altLang="ja-JP" sz="1000" dirty="0">
                <a:latin typeface="Yu Gothic" panose="020B0400000000000000" pitchFamily="34" charset="-128"/>
                <a:ea typeface="Yu Gothic" panose="020B0400000000000000" pitchFamily="34" charset="-128"/>
              </a:rPr>
              <a:t>【</a:t>
            </a:r>
            <a:r>
              <a:rPr kumimoji="1" lang="ja-JP" altLang="en-US" sz="1000" dirty="0">
                <a:latin typeface="Yu Gothic" panose="020B0400000000000000" pitchFamily="34" charset="-128"/>
                <a:ea typeface="Yu Gothic" panose="020B0400000000000000" pitchFamily="34" charset="-128"/>
              </a:rPr>
              <a:t>申込方法</a:t>
            </a:r>
            <a:r>
              <a:rPr kumimoji="1" lang="en-US" altLang="ja-JP" sz="1000" dirty="0">
                <a:latin typeface="Yu Gothic" panose="020B0400000000000000" pitchFamily="34" charset="-128"/>
                <a:ea typeface="Yu Gothic" panose="020B0400000000000000" pitchFamily="34" charset="-128"/>
              </a:rPr>
              <a:t>】</a:t>
            </a:r>
          </a:p>
          <a:p>
            <a:r>
              <a:rPr kumimoji="1" lang="ja-JP" altLang="en-US" sz="1000" dirty="0">
                <a:latin typeface="Yu Gothic" panose="020B0400000000000000" pitchFamily="34" charset="-128"/>
                <a:ea typeface="Yu Gothic" panose="020B0400000000000000" pitchFamily="34" charset="-128"/>
              </a:rPr>
              <a:t>　・公式サイトの申込フォームより入力</a:t>
            </a:r>
            <a:endParaRPr kumimoji="1" lang="en-US" altLang="ja-JP" sz="1000" dirty="0">
              <a:latin typeface="Yu Gothic" panose="020B0400000000000000" pitchFamily="34" charset="-128"/>
              <a:ea typeface="Yu Gothic" panose="020B0400000000000000" pitchFamily="34" charset="-128"/>
            </a:endParaRPr>
          </a:p>
          <a:p>
            <a:r>
              <a:rPr kumimoji="1" lang="ja-JP" altLang="en-US" sz="1000" dirty="0">
                <a:latin typeface="Yu Gothic" panose="020B0400000000000000" pitchFamily="34" charset="-128"/>
                <a:ea typeface="Yu Gothic" panose="020B0400000000000000" pitchFamily="34" charset="-128"/>
              </a:rPr>
              <a:t>　・本申込書を下記の事務局へ郵送後、</a:t>
            </a:r>
            <a:r>
              <a:rPr kumimoji="1" lang="ja-JP" altLang="en-US" sz="1000" b="1" dirty="0">
                <a:latin typeface="Yu Gothic" panose="020B0400000000000000" pitchFamily="34" charset="-128"/>
                <a:ea typeface="Yu Gothic" panose="020B0400000000000000" pitchFamily="34" charset="-128"/>
              </a:rPr>
              <a:t>書類送付の旨をメールにてご連絡</a:t>
            </a:r>
            <a:r>
              <a:rPr kumimoji="1" lang="ja-JP" altLang="en-US" sz="1000" dirty="0">
                <a:latin typeface="Yu Gothic" panose="020B0400000000000000" pitchFamily="34" charset="-128"/>
                <a:ea typeface="Yu Gothic" panose="020B0400000000000000" pitchFamily="34" charset="-128"/>
              </a:rPr>
              <a:t>ください。</a:t>
            </a:r>
            <a:endParaRPr kumimoji="1" lang="en-US" altLang="ja-JP" sz="1000" dirty="0">
              <a:latin typeface="Yu Gothic" panose="020B0400000000000000" pitchFamily="34" charset="-128"/>
              <a:ea typeface="Yu Gothic" panose="020B0400000000000000" pitchFamily="34" charset="-128"/>
            </a:endParaRPr>
          </a:p>
          <a:p>
            <a:r>
              <a:rPr kumimoji="1" lang="ja-JP" altLang="en-US" sz="1000" dirty="0">
                <a:latin typeface="Yu Gothic" panose="020B0400000000000000" pitchFamily="34" charset="-128"/>
                <a:ea typeface="Yu Gothic" panose="020B0400000000000000" pitchFamily="34" charset="-128"/>
              </a:rPr>
              <a:t>　　〒</a:t>
            </a:r>
            <a:r>
              <a:rPr kumimoji="1" lang="en-US" altLang="ja-JP" sz="1000" dirty="0">
                <a:latin typeface="Yu Gothic" panose="020B0400000000000000" pitchFamily="34" charset="-128"/>
                <a:ea typeface="Yu Gothic" panose="020B0400000000000000" pitchFamily="34" charset="-128"/>
              </a:rPr>
              <a:t>100-8077 </a:t>
            </a:r>
            <a:r>
              <a:rPr kumimoji="1" lang="ja-JP" altLang="en-US" sz="1000" dirty="0">
                <a:latin typeface="Yu Gothic" panose="020B0400000000000000" pitchFamily="34" charset="-128"/>
                <a:ea typeface="Yu Gothic" panose="020B0400000000000000" pitchFamily="34" charset="-128"/>
              </a:rPr>
              <a:t>東京都千代田区大手町</a:t>
            </a:r>
            <a:r>
              <a:rPr kumimoji="1" lang="en-US" altLang="ja-JP" sz="1000" dirty="0">
                <a:latin typeface="Yu Gothic" panose="020B0400000000000000" pitchFamily="34" charset="-128"/>
                <a:ea typeface="Yu Gothic" panose="020B0400000000000000" pitchFamily="34" charset="-128"/>
              </a:rPr>
              <a:t>1-7-2</a:t>
            </a:r>
          </a:p>
          <a:p>
            <a:r>
              <a:rPr kumimoji="1" lang="ja-JP" altLang="en-US" sz="1000" dirty="0">
                <a:latin typeface="Yu Gothic" panose="020B0400000000000000" pitchFamily="34" charset="-128"/>
                <a:ea typeface="Yu Gothic" panose="020B0400000000000000" pitchFamily="34" charset="-128"/>
              </a:rPr>
              <a:t>　　　</a:t>
            </a:r>
            <a:r>
              <a:rPr kumimoji="1" lang="en-US" altLang="ja-JP" sz="1000" dirty="0">
                <a:latin typeface="Yu Gothic" panose="020B0400000000000000" pitchFamily="34" charset="-128"/>
                <a:ea typeface="Yu Gothic" panose="020B0400000000000000" pitchFamily="34" charset="-128"/>
              </a:rPr>
              <a:t>(</a:t>
            </a:r>
            <a:r>
              <a:rPr kumimoji="1" lang="ja-JP" altLang="en-US" sz="1000" dirty="0">
                <a:latin typeface="Yu Gothic" panose="020B0400000000000000" pitchFamily="34" charset="-128"/>
                <a:ea typeface="Yu Gothic" panose="020B0400000000000000" pitchFamily="34" charset="-128"/>
              </a:rPr>
              <a:t>株</a:t>
            </a:r>
            <a:r>
              <a:rPr kumimoji="1" lang="en-US" altLang="ja-JP" sz="1000" dirty="0">
                <a:latin typeface="Yu Gothic" panose="020B0400000000000000" pitchFamily="34" charset="-128"/>
                <a:ea typeface="Yu Gothic" panose="020B0400000000000000" pitchFamily="34" charset="-128"/>
              </a:rPr>
              <a:t>)</a:t>
            </a:r>
            <a:r>
              <a:rPr kumimoji="1" lang="ja-JP" altLang="en-US" sz="1000" dirty="0">
                <a:latin typeface="Yu Gothic" panose="020B0400000000000000" pitchFamily="34" charset="-128"/>
                <a:ea typeface="Yu Gothic" panose="020B0400000000000000" pitchFamily="34" charset="-128"/>
              </a:rPr>
              <a:t>産経デジタル ビジネスマネジメント本部 練馬産業見本市事務局</a:t>
            </a:r>
            <a:endParaRPr kumimoji="1" lang="en-US" altLang="ja-JP" sz="1000" dirty="0">
              <a:latin typeface="Yu Gothic" panose="020B0400000000000000" pitchFamily="34" charset="-128"/>
              <a:ea typeface="Yu Gothic" panose="020B0400000000000000" pitchFamily="34" charset="-128"/>
            </a:endParaRPr>
          </a:p>
          <a:p>
            <a:r>
              <a:rPr kumimoji="1" lang="ja-JP" altLang="en-US" sz="1000" dirty="0">
                <a:latin typeface="Yu Gothic" panose="020B0400000000000000" pitchFamily="34" charset="-128"/>
                <a:ea typeface="Yu Gothic" panose="020B0400000000000000" pitchFamily="34" charset="-128"/>
              </a:rPr>
              <a:t>　　　</a:t>
            </a:r>
            <a:r>
              <a:rPr kumimoji="1" lang="en-US" altLang="ja-JP" sz="1000" dirty="0">
                <a:latin typeface="Yu Gothic" panose="020B0400000000000000" pitchFamily="34" charset="-128"/>
                <a:ea typeface="Yu Gothic" panose="020B0400000000000000" pitchFamily="34" charset="-128"/>
                <a:hlinkClick r:id="rId2"/>
              </a:rPr>
              <a:t>TEL:03-3275-8386</a:t>
            </a:r>
            <a:r>
              <a:rPr kumimoji="1" lang="ja-JP" altLang="en-US" sz="1000" dirty="0">
                <a:latin typeface="Yu Gothic" panose="020B0400000000000000" pitchFamily="34" charset="-128"/>
                <a:ea typeface="Yu Gothic" panose="020B0400000000000000" pitchFamily="34" charset="-128"/>
              </a:rPr>
              <a:t>　</a:t>
            </a:r>
            <a:r>
              <a:rPr kumimoji="1" lang="en-US" altLang="ja-JP" sz="1000" dirty="0">
                <a:latin typeface="Yu Gothic" panose="020B0400000000000000" pitchFamily="34" charset="-128"/>
                <a:ea typeface="Yu Gothic" panose="020B0400000000000000" pitchFamily="34" charset="-128"/>
              </a:rPr>
              <a:t>Mail </a:t>
            </a:r>
            <a:r>
              <a:rPr kumimoji="1" lang="ja-JP" altLang="en-US" sz="1000" dirty="0">
                <a:latin typeface="Yu Gothic" panose="020B0400000000000000" pitchFamily="34" charset="-128"/>
                <a:ea typeface="Yu Gothic" panose="020B0400000000000000" pitchFamily="34" charset="-128"/>
              </a:rPr>
              <a:t>：</a:t>
            </a:r>
            <a:r>
              <a:rPr kumimoji="1" lang="en-US" altLang="ja-JP" sz="1000" dirty="0">
                <a:latin typeface="Yu Gothic" panose="020B0400000000000000" pitchFamily="34" charset="-128"/>
                <a:ea typeface="Yu Gothic" panose="020B0400000000000000" pitchFamily="34" charset="-128"/>
                <a:hlinkClick r:id="rId3"/>
              </a:rPr>
              <a:t>nerima.expo@gmail.com</a:t>
            </a:r>
            <a:endParaRPr kumimoji="1" lang="en-US" altLang="ja-JP" sz="1000" dirty="0">
              <a:latin typeface="Yu Gothic" panose="020B0400000000000000" pitchFamily="34" charset="-128"/>
              <a:ea typeface="Yu Gothic" panose="020B0400000000000000" pitchFamily="34" charset="-128"/>
            </a:endParaRPr>
          </a:p>
          <a:p>
            <a:r>
              <a:rPr kumimoji="1" lang="en-US" altLang="ja-JP" sz="900" dirty="0">
                <a:latin typeface="Yu Gothic" panose="020B0400000000000000" pitchFamily="34" charset="-128"/>
                <a:ea typeface="Yu Gothic" panose="020B0400000000000000" pitchFamily="34" charset="-128"/>
              </a:rPr>
              <a:t>※</a:t>
            </a:r>
            <a:r>
              <a:rPr kumimoji="1" lang="ja-JP" altLang="en-US" sz="900" dirty="0">
                <a:latin typeface="Yu Gothic" panose="020B0400000000000000" pitchFamily="34" charset="-128"/>
                <a:ea typeface="Yu Gothic" panose="020B0400000000000000" pitchFamily="34" charset="-128"/>
              </a:rPr>
              <a:t>申込書の控えは各自で保管いただき、変更がある場合には事務局までご連絡ください</a:t>
            </a:r>
            <a:r>
              <a:rPr kumimoji="1" lang="ja-JP" altLang="en-US" sz="1000" dirty="0">
                <a:latin typeface="Yu Gothic" panose="020B0400000000000000" pitchFamily="34" charset="-128"/>
                <a:ea typeface="Yu Gothic" panose="020B0400000000000000" pitchFamily="34" charset="-128"/>
              </a:rPr>
              <a:t>。</a:t>
            </a:r>
            <a:endParaRPr kumimoji="1" lang="en-US" altLang="zh-TW" sz="1000" dirty="0">
              <a:latin typeface="Yu Gothic" panose="020B0400000000000000" pitchFamily="34" charset="-128"/>
              <a:ea typeface="Yu Gothic" panose="020B0400000000000000" pitchFamily="34" charset="-128"/>
            </a:endParaRPr>
          </a:p>
        </p:txBody>
      </p:sp>
      <p:graphicFrame>
        <p:nvGraphicFramePr>
          <p:cNvPr id="33" name="表 32">
            <a:extLst>
              <a:ext uri="{FF2B5EF4-FFF2-40B4-BE49-F238E27FC236}">
                <a16:creationId xmlns:a16="http://schemas.microsoft.com/office/drawing/2014/main" id="{D9A150F9-8CEF-EF33-BC55-D6071E2A416D}"/>
              </a:ext>
            </a:extLst>
          </p:cNvPr>
          <p:cNvGraphicFramePr>
            <a:graphicFrameLocks noGrp="1"/>
          </p:cNvGraphicFramePr>
          <p:nvPr>
            <p:extLst>
              <p:ext uri="{D42A27DB-BD31-4B8C-83A1-F6EECF244321}">
                <p14:modId xmlns:p14="http://schemas.microsoft.com/office/powerpoint/2010/main" val="3453519328"/>
              </p:ext>
            </p:extLst>
          </p:nvPr>
        </p:nvGraphicFramePr>
        <p:xfrm>
          <a:off x="3499321" y="9029559"/>
          <a:ext cx="676440" cy="301001"/>
        </p:xfrm>
        <a:graphic>
          <a:graphicData uri="http://schemas.openxmlformats.org/drawingml/2006/table">
            <a:tbl>
              <a:tblPr firstRow="1" bandRow="1">
                <a:tableStyleId>{5C22544A-7EE6-4342-B048-85BDC9FD1C3A}</a:tableStyleId>
              </a:tblPr>
              <a:tblGrid>
                <a:gridCol w="676440">
                  <a:extLst>
                    <a:ext uri="{9D8B030D-6E8A-4147-A177-3AD203B41FA5}">
                      <a16:colId xmlns:a16="http://schemas.microsoft.com/office/drawing/2014/main" val="449868831"/>
                    </a:ext>
                  </a:extLst>
                </a:gridCol>
              </a:tblGrid>
              <a:tr h="301001">
                <a:tc>
                  <a:txBody>
                    <a:bodyPr/>
                    <a:lstStyle/>
                    <a:p>
                      <a:endParaRPr kumimoji="1" lang="ja-JP" altLang="en-US" b="0" dirty="0">
                        <a:solidFill>
                          <a:schemeClr val="tx1"/>
                        </a:solidFill>
                      </a:endParaRPr>
                    </a:p>
                  </a:txBody>
                  <a:tcPr>
                    <a:noFill/>
                  </a:tcPr>
                </a:tc>
                <a:extLst>
                  <a:ext uri="{0D108BD9-81ED-4DB2-BD59-A6C34878D82A}">
                    <a16:rowId xmlns:a16="http://schemas.microsoft.com/office/drawing/2014/main" val="629096839"/>
                  </a:ext>
                </a:extLst>
              </a:tr>
            </a:tbl>
          </a:graphicData>
        </a:graphic>
      </p:graphicFrame>
      <p:sp>
        <p:nvSpPr>
          <p:cNvPr id="6" name="テキスト ボックス 5">
            <a:extLst>
              <a:ext uri="{FF2B5EF4-FFF2-40B4-BE49-F238E27FC236}">
                <a16:creationId xmlns:a16="http://schemas.microsoft.com/office/drawing/2014/main" id="{8DCFB260-446C-19F1-1F72-B81ED69A3073}"/>
              </a:ext>
            </a:extLst>
          </p:cNvPr>
          <p:cNvSpPr txBox="1"/>
          <p:nvPr/>
        </p:nvSpPr>
        <p:spPr>
          <a:xfrm>
            <a:off x="5377017" y="1735559"/>
            <a:ext cx="841816" cy="246221"/>
          </a:xfrm>
          <a:prstGeom prst="rect">
            <a:avLst/>
          </a:prstGeom>
          <a:noFill/>
        </p:spPr>
        <p:txBody>
          <a:bodyPr wrap="square" rtlCol="0">
            <a:spAutoFit/>
          </a:bodyPr>
          <a:lstStyle/>
          <a:p>
            <a:pPr algn="ctr"/>
            <a:r>
              <a:rPr kumimoji="1" lang="ja-JP" altLang="en-US" sz="1000" dirty="0"/>
              <a:t>公式サイト</a:t>
            </a:r>
          </a:p>
        </p:txBody>
      </p:sp>
      <p:pic>
        <p:nvPicPr>
          <p:cNvPr id="16" name="図 15" descr="グラフィカル ユーザー インターフェイス が含まれている画像&#10;&#10;AI 生成コンテンツは誤りを含む可能性があります。">
            <a:extLst>
              <a:ext uri="{FF2B5EF4-FFF2-40B4-BE49-F238E27FC236}">
                <a16:creationId xmlns:a16="http://schemas.microsoft.com/office/drawing/2014/main" id="{5CE4C810-DDCF-D593-B0C5-1657C1FBFEE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608011" y="83127"/>
            <a:ext cx="1139151" cy="683491"/>
          </a:xfrm>
          <a:prstGeom prst="rect">
            <a:avLst/>
          </a:prstGeom>
        </p:spPr>
      </p:pic>
      <p:graphicFrame>
        <p:nvGraphicFramePr>
          <p:cNvPr id="126" name="表 125">
            <a:extLst>
              <a:ext uri="{FF2B5EF4-FFF2-40B4-BE49-F238E27FC236}">
                <a16:creationId xmlns:a16="http://schemas.microsoft.com/office/drawing/2014/main" id="{15B05003-ABFE-CAAD-C52A-4E68F4900D6E}"/>
              </a:ext>
            </a:extLst>
          </p:cNvPr>
          <p:cNvGraphicFramePr>
            <a:graphicFrameLocks noGrp="1"/>
          </p:cNvGraphicFramePr>
          <p:nvPr>
            <p:extLst>
              <p:ext uri="{D42A27DB-BD31-4B8C-83A1-F6EECF244321}">
                <p14:modId xmlns:p14="http://schemas.microsoft.com/office/powerpoint/2010/main" val="2321605801"/>
              </p:ext>
            </p:extLst>
          </p:nvPr>
        </p:nvGraphicFramePr>
        <p:xfrm>
          <a:off x="204216" y="9006840"/>
          <a:ext cx="6464808" cy="370840"/>
        </p:xfrm>
        <a:graphic>
          <a:graphicData uri="http://schemas.openxmlformats.org/drawingml/2006/table">
            <a:tbl>
              <a:tblPr firstRow="1" bandRow="1">
                <a:tableStyleId>{2D5ABB26-0587-4C30-8999-92F81FD0307C}</a:tableStyleId>
              </a:tblPr>
              <a:tblGrid>
                <a:gridCol w="1466088">
                  <a:extLst>
                    <a:ext uri="{9D8B030D-6E8A-4147-A177-3AD203B41FA5}">
                      <a16:colId xmlns:a16="http://schemas.microsoft.com/office/drawing/2014/main" val="3317440578"/>
                    </a:ext>
                  </a:extLst>
                </a:gridCol>
                <a:gridCol w="1091184">
                  <a:extLst>
                    <a:ext uri="{9D8B030D-6E8A-4147-A177-3AD203B41FA5}">
                      <a16:colId xmlns:a16="http://schemas.microsoft.com/office/drawing/2014/main" val="925922789"/>
                    </a:ext>
                  </a:extLst>
                </a:gridCol>
                <a:gridCol w="548640">
                  <a:extLst>
                    <a:ext uri="{9D8B030D-6E8A-4147-A177-3AD203B41FA5}">
                      <a16:colId xmlns:a16="http://schemas.microsoft.com/office/drawing/2014/main" val="799773591"/>
                    </a:ext>
                  </a:extLst>
                </a:gridCol>
                <a:gridCol w="591312">
                  <a:extLst>
                    <a:ext uri="{9D8B030D-6E8A-4147-A177-3AD203B41FA5}">
                      <a16:colId xmlns:a16="http://schemas.microsoft.com/office/drawing/2014/main" val="1738494561"/>
                    </a:ext>
                  </a:extLst>
                </a:gridCol>
                <a:gridCol w="560832">
                  <a:extLst>
                    <a:ext uri="{9D8B030D-6E8A-4147-A177-3AD203B41FA5}">
                      <a16:colId xmlns:a16="http://schemas.microsoft.com/office/drawing/2014/main" val="723719092"/>
                    </a:ext>
                  </a:extLst>
                </a:gridCol>
                <a:gridCol w="2206752">
                  <a:extLst>
                    <a:ext uri="{9D8B030D-6E8A-4147-A177-3AD203B41FA5}">
                      <a16:colId xmlns:a16="http://schemas.microsoft.com/office/drawing/2014/main" val="2853435273"/>
                    </a:ext>
                  </a:extLst>
                </a:gridCol>
              </a:tblGrid>
              <a:tr h="370840">
                <a:tc>
                  <a:txBody>
                    <a:bodyPr/>
                    <a:lstStyle/>
                    <a:p>
                      <a:r>
                        <a:rPr kumimoji="1" lang="ja-JP" altLang="en-US" sz="1100" dirty="0"/>
                        <a:t>搬入出車両の有無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pPr algn="ctr"/>
                      <a:r>
                        <a:rPr kumimoji="1" lang="ja-JP" altLang="en-US" sz="1100" dirty="0"/>
                        <a:t>有　</a:t>
                      </a:r>
                      <a:r>
                        <a:rPr kumimoji="1" lang="en-US" altLang="ja-JP" sz="1100" dirty="0"/>
                        <a:t>/</a:t>
                      </a:r>
                      <a:r>
                        <a:rPr kumimoji="1" lang="ja-JP" altLang="en-US" sz="1100" dirty="0"/>
                        <a:t>　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dirty="0"/>
                        <a:t>台数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endParaRPr kumimoji="1" lang="ja-JP" alt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dirty="0"/>
                        <a:t>車種</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r>
                        <a:rPr kumimoji="1" lang="ja-JP" altLang="en-US" sz="600" dirty="0"/>
                        <a:t>例：ライトバン、軽、等</a:t>
                      </a:r>
                      <a:endParaRPr kumimoji="1" lang="ja-JP" alt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52159003"/>
                  </a:ext>
                </a:extLst>
              </a:tr>
            </a:tbl>
          </a:graphicData>
        </a:graphic>
      </p:graphicFrame>
      <p:pic>
        <p:nvPicPr>
          <p:cNvPr id="129" name="図 128">
            <a:extLst>
              <a:ext uri="{FF2B5EF4-FFF2-40B4-BE49-F238E27FC236}">
                <a16:creationId xmlns:a16="http://schemas.microsoft.com/office/drawing/2014/main" id="{1CDE3B3E-D47A-E50A-9220-250F34F49024}"/>
              </a:ext>
            </a:extLst>
          </p:cNvPr>
          <p:cNvPicPr>
            <a:picLocks noChangeAspect="1"/>
          </p:cNvPicPr>
          <p:nvPr/>
        </p:nvPicPr>
        <p:blipFill>
          <a:blip r:embed="rId5"/>
          <a:stretch>
            <a:fillRect/>
          </a:stretch>
        </p:blipFill>
        <p:spPr>
          <a:xfrm>
            <a:off x="5396453" y="996374"/>
            <a:ext cx="802945" cy="804716"/>
          </a:xfrm>
          <a:prstGeom prst="rect">
            <a:avLst/>
          </a:prstGeom>
        </p:spPr>
      </p:pic>
    </p:spTree>
    <p:extLst>
      <p:ext uri="{BB962C8B-B14F-4D97-AF65-F5344CB8AC3E}">
        <p14:creationId xmlns:p14="http://schemas.microsoft.com/office/powerpoint/2010/main" val="11482082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F9156D87-4DA5-0A3D-5B8D-F2A1E51902F4}"/>
              </a:ext>
            </a:extLst>
          </p:cNvPr>
          <p:cNvSpPr/>
          <p:nvPr/>
        </p:nvSpPr>
        <p:spPr>
          <a:xfrm>
            <a:off x="188913" y="0"/>
            <a:ext cx="1496291" cy="4433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a:solidFill>
                  <a:sysClr val="windowText" lastClr="000000"/>
                </a:solidFill>
              </a:rPr>
              <a:t>提出書類</a:t>
            </a:r>
          </a:p>
        </p:txBody>
      </p:sp>
      <p:sp>
        <p:nvSpPr>
          <p:cNvPr id="5" name="正方形/長方形 4">
            <a:extLst>
              <a:ext uri="{FF2B5EF4-FFF2-40B4-BE49-F238E27FC236}">
                <a16:creationId xmlns:a16="http://schemas.microsoft.com/office/drawing/2014/main" id="{B0886848-A79E-0E7A-9AB9-66E6DCAB378F}"/>
              </a:ext>
            </a:extLst>
          </p:cNvPr>
          <p:cNvSpPr/>
          <p:nvPr/>
        </p:nvSpPr>
        <p:spPr>
          <a:xfrm>
            <a:off x="188913" y="346360"/>
            <a:ext cx="2623560" cy="443345"/>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t>出展者登録申込書② </a:t>
            </a:r>
          </a:p>
        </p:txBody>
      </p:sp>
      <p:sp>
        <p:nvSpPr>
          <p:cNvPr id="49" name="テキスト ボックス 48">
            <a:extLst>
              <a:ext uri="{FF2B5EF4-FFF2-40B4-BE49-F238E27FC236}">
                <a16:creationId xmlns:a16="http://schemas.microsoft.com/office/drawing/2014/main" id="{F7D1B505-0A2F-C94A-30CB-1C6B02925B40}"/>
              </a:ext>
            </a:extLst>
          </p:cNvPr>
          <p:cNvSpPr txBox="1"/>
          <p:nvPr/>
        </p:nvSpPr>
        <p:spPr>
          <a:xfrm>
            <a:off x="1500692" y="1081791"/>
            <a:ext cx="5283738" cy="400110"/>
          </a:xfrm>
          <a:prstGeom prst="rect">
            <a:avLst/>
          </a:prstGeom>
          <a:noFill/>
        </p:spPr>
        <p:txBody>
          <a:bodyPr wrap="square" rtlCol="0">
            <a:spAutoFit/>
          </a:bodyPr>
          <a:lstStyle/>
          <a:p>
            <a:r>
              <a:rPr kumimoji="1" lang="en-US" altLang="ja-JP" sz="1000" dirty="0"/>
              <a:t>※</a:t>
            </a:r>
            <a:r>
              <a:rPr kumimoji="1" lang="ja-JP" altLang="en-US" sz="1000" dirty="0"/>
              <a:t>販売希望の方は記入ください。「販売品目」は保健所への申請の際に使用いたします。</a:t>
            </a:r>
            <a:endParaRPr kumimoji="1" lang="en-US" altLang="ja-JP" sz="1000" dirty="0"/>
          </a:p>
          <a:p>
            <a:r>
              <a:rPr kumimoji="1" lang="en-US" altLang="ja-JP" sz="1000" dirty="0"/>
              <a:t>※10</a:t>
            </a:r>
            <a:r>
              <a:rPr kumimoji="1" lang="ja-JP" altLang="en-US" sz="1000" dirty="0"/>
              <a:t>項目を超える場合は、こちらの用紙を</a:t>
            </a:r>
            <a:r>
              <a:rPr kumimoji="1" lang="en-US" altLang="ja-JP" sz="1000" dirty="0"/>
              <a:t>2</a:t>
            </a:r>
            <a:r>
              <a:rPr kumimoji="1" lang="ja-JP" altLang="en-US" sz="1000" dirty="0"/>
              <a:t>枚提出して記載するようにしてください。</a:t>
            </a:r>
            <a:endParaRPr kumimoji="1" lang="en-US" altLang="ja-JP" sz="1000" dirty="0"/>
          </a:p>
        </p:txBody>
      </p:sp>
      <p:graphicFrame>
        <p:nvGraphicFramePr>
          <p:cNvPr id="34" name="表 33">
            <a:extLst>
              <a:ext uri="{FF2B5EF4-FFF2-40B4-BE49-F238E27FC236}">
                <a16:creationId xmlns:a16="http://schemas.microsoft.com/office/drawing/2014/main" id="{C34350FF-F7BF-227D-1819-C83D0A015BAF}"/>
              </a:ext>
            </a:extLst>
          </p:cNvPr>
          <p:cNvGraphicFramePr>
            <a:graphicFrameLocks noGrp="1"/>
          </p:cNvGraphicFramePr>
          <p:nvPr>
            <p:extLst>
              <p:ext uri="{D42A27DB-BD31-4B8C-83A1-F6EECF244321}">
                <p14:modId xmlns:p14="http://schemas.microsoft.com/office/powerpoint/2010/main" val="4167417616"/>
              </p:ext>
            </p:extLst>
          </p:nvPr>
        </p:nvGraphicFramePr>
        <p:xfrm>
          <a:off x="188913" y="1542698"/>
          <a:ext cx="6480000" cy="3170101"/>
        </p:xfrm>
        <a:graphic>
          <a:graphicData uri="http://schemas.openxmlformats.org/drawingml/2006/table">
            <a:tbl>
              <a:tblPr/>
              <a:tblGrid>
                <a:gridCol w="286200">
                  <a:extLst>
                    <a:ext uri="{9D8B030D-6E8A-4147-A177-3AD203B41FA5}">
                      <a16:colId xmlns:a16="http://schemas.microsoft.com/office/drawing/2014/main" val="2298874068"/>
                    </a:ext>
                  </a:extLst>
                </a:gridCol>
                <a:gridCol w="1175887">
                  <a:extLst>
                    <a:ext uri="{9D8B030D-6E8A-4147-A177-3AD203B41FA5}">
                      <a16:colId xmlns:a16="http://schemas.microsoft.com/office/drawing/2014/main" val="517482703"/>
                    </a:ext>
                  </a:extLst>
                </a:gridCol>
                <a:gridCol w="1689100">
                  <a:extLst>
                    <a:ext uri="{9D8B030D-6E8A-4147-A177-3AD203B41FA5}">
                      <a16:colId xmlns:a16="http://schemas.microsoft.com/office/drawing/2014/main" val="4430015"/>
                    </a:ext>
                  </a:extLst>
                </a:gridCol>
                <a:gridCol w="1187295">
                  <a:extLst>
                    <a:ext uri="{9D8B030D-6E8A-4147-A177-3AD203B41FA5}">
                      <a16:colId xmlns:a16="http://schemas.microsoft.com/office/drawing/2014/main" val="68530477"/>
                    </a:ext>
                  </a:extLst>
                </a:gridCol>
                <a:gridCol w="527205">
                  <a:extLst>
                    <a:ext uri="{9D8B030D-6E8A-4147-A177-3AD203B41FA5}">
                      <a16:colId xmlns:a16="http://schemas.microsoft.com/office/drawing/2014/main" val="357154153"/>
                    </a:ext>
                  </a:extLst>
                </a:gridCol>
                <a:gridCol w="946150">
                  <a:extLst>
                    <a:ext uri="{9D8B030D-6E8A-4147-A177-3AD203B41FA5}">
                      <a16:colId xmlns:a16="http://schemas.microsoft.com/office/drawing/2014/main" val="815570820"/>
                    </a:ext>
                  </a:extLst>
                </a:gridCol>
                <a:gridCol w="668163">
                  <a:extLst>
                    <a:ext uri="{9D8B030D-6E8A-4147-A177-3AD203B41FA5}">
                      <a16:colId xmlns:a16="http://schemas.microsoft.com/office/drawing/2014/main" val="523407949"/>
                    </a:ext>
                  </a:extLst>
                </a:gridCol>
              </a:tblGrid>
              <a:tr h="288191">
                <a:tc>
                  <a:txBody>
                    <a:bodyPr/>
                    <a:lstStyle/>
                    <a:p>
                      <a:pPr algn="l"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3152499197"/>
                  </a:ext>
                </a:extLst>
              </a:tr>
              <a:tr h="288191">
                <a:tc>
                  <a:txBody>
                    <a:bodyPr/>
                    <a:lstStyle/>
                    <a:p>
                      <a:pPr algn="ctr" fontAlgn="ctr"/>
                      <a:r>
                        <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rPr>
                        <a:t>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40342855"/>
                  </a:ext>
                </a:extLst>
              </a:tr>
              <a:tr h="288191">
                <a:tc>
                  <a:txBody>
                    <a:bodyPr/>
                    <a:lstStyle/>
                    <a:p>
                      <a:pPr algn="ctr" fontAlgn="ctr"/>
                      <a:r>
                        <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rPr>
                        <a:t>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00247939"/>
                  </a:ext>
                </a:extLst>
              </a:tr>
              <a:tr h="288191">
                <a:tc>
                  <a:txBody>
                    <a:bodyPr/>
                    <a:lstStyle/>
                    <a:p>
                      <a:pPr algn="ctr" fontAlgn="ctr"/>
                      <a:r>
                        <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rPr>
                        <a:t>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92798156"/>
                  </a:ext>
                </a:extLst>
              </a:tr>
              <a:tr h="288191">
                <a:tc>
                  <a:txBody>
                    <a:bodyPr/>
                    <a:lstStyle/>
                    <a:p>
                      <a:pPr algn="ctr" fontAlgn="ctr"/>
                      <a:r>
                        <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rPr>
                        <a:t>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69350008"/>
                  </a:ext>
                </a:extLst>
              </a:tr>
              <a:tr h="288191">
                <a:tc>
                  <a:txBody>
                    <a:bodyPr/>
                    <a:lstStyle/>
                    <a:p>
                      <a:pPr algn="ctr" fontAlgn="ctr"/>
                      <a:r>
                        <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rPr>
                        <a:t>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32351198"/>
                  </a:ext>
                </a:extLst>
              </a:tr>
              <a:tr h="288191">
                <a:tc>
                  <a:txBody>
                    <a:bodyPr/>
                    <a:lstStyle/>
                    <a:p>
                      <a:pPr algn="ctr" fontAlgn="ctr"/>
                      <a:r>
                        <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rPr>
                        <a:t>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02030633"/>
                  </a:ext>
                </a:extLst>
              </a:tr>
              <a:tr h="288191">
                <a:tc>
                  <a:txBody>
                    <a:bodyPr/>
                    <a:lstStyle/>
                    <a:p>
                      <a:pPr algn="ctr" fontAlgn="ctr"/>
                      <a:r>
                        <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rPr>
                        <a:t>7</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84298436"/>
                  </a:ext>
                </a:extLst>
              </a:tr>
              <a:tr h="288191">
                <a:tc>
                  <a:txBody>
                    <a:bodyPr/>
                    <a:lstStyle/>
                    <a:p>
                      <a:pPr algn="ctr" fontAlgn="ctr"/>
                      <a:r>
                        <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rPr>
                        <a:t>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73813255"/>
                  </a:ext>
                </a:extLst>
              </a:tr>
              <a:tr h="288191">
                <a:tc>
                  <a:txBody>
                    <a:bodyPr/>
                    <a:lstStyle/>
                    <a:p>
                      <a:pPr algn="ctr" fontAlgn="ctr"/>
                      <a:r>
                        <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rPr>
                        <a:t>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79937585"/>
                  </a:ext>
                </a:extLst>
              </a:tr>
              <a:tr h="288191">
                <a:tc>
                  <a:txBody>
                    <a:bodyPr/>
                    <a:lstStyle/>
                    <a:p>
                      <a:pPr algn="ctr" fontAlgn="ctr"/>
                      <a:r>
                        <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rPr>
                        <a:t>10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29438631"/>
                  </a:ext>
                </a:extLst>
              </a:tr>
            </a:tbl>
          </a:graphicData>
        </a:graphic>
      </p:graphicFrame>
      <p:sp>
        <p:nvSpPr>
          <p:cNvPr id="72" name="正方形/長方形 71">
            <a:extLst>
              <a:ext uri="{FF2B5EF4-FFF2-40B4-BE49-F238E27FC236}">
                <a16:creationId xmlns:a16="http://schemas.microsoft.com/office/drawing/2014/main" id="{D3FC298A-FB69-513A-290B-3A4138020D19}"/>
              </a:ext>
            </a:extLst>
          </p:cNvPr>
          <p:cNvSpPr/>
          <p:nvPr/>
        </p:nvSpPr>
        <p:spPr>
          <a:xfrm>
            <a:off x="188913" y="1115283"/>
            <a:ext cx="1311779" cy="324000"/>
          </a:xfrm>
          <a:prstGeom prst="rect">
            <a:avLst/>
          </a:prstGeom>
          <a:solidFill>
            <a:srgbClr val="7F7F7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t>販売品目</a:t>
            </a:r>
          </a:p>
        </p:txBody>
      </p:sp>
      <p:sp>
        <p:nvSpPr>
          <p:cNvPr id="36" name="テキスト ボックス 35">
            <a:extLst>
              <a:ext uri="{FF2B5EF4-FFF2-40B4-BE49-F238E27FC236}">
                <a16:creationId xmlns:a16="http://schemas.microsoft.com/office/drawing/2014/main" id="{8808C6A7-5400-F1EE-010E-A25E54B8B102}"/>
              </a:ext>
            </a:extLst>
          </p:cNvPr>
          <p:cNvSpPr txBox="1"/>
          <p:nvPr/>
        </p:nvSpPr>
        <p:spPr>
          <a:xfrm>
            <a:off x="469900" y="1534580"/>
            <a:ext cx="1174750" cy="307777"/>
          </a:xfrm>
          <a:prstGeom prst="rect">
            <a:avLst/>
          </a:prstGeom>
          <a:noFill/>
        </p:spPr>
        <p:txBody>
          <a:bodyPr wrap="square" rtlCol="0">
            <a:spAutoFit/>
          </a:bodyPr>
          <a:lstStyle/>
          <a:p>
            <a:pPr algn="ctr"/>
            <a:r>
              <a:rPr kumimoji="1" lang="ja-JP" altLang="en-US" sz="1400" dirty="0"/>
              <a:t>商品の名称</a:t>
            </a:r>
          </a:p>
        </p:txBody>
      </p:sp>
      <p:sp>
        <p:nvSpPr>
          <p:cNvPr id="77" name="テキスト ボックス 76">
            <a:extLst>
              <a:ext uri="{FF2B5EF4-FFF2-40B4-BE49-F238E27FC236}">
                <a16:creationId xmlns:a16="http://schemas.microsoft.com/office/drawing/2014/main" id="{363676A9-9AFA-C1C6-00F6-6D98B8DB136A}"/>
              </a:ext>
            </a:extLst>
          </p:cNvPr>
          <p:cNvSpPr txBox="1"/>
          <p:nvPr/>
        </p:nvSpPr>
        <p:spPr>
          <a:xfrm>
            <a:off x="1683731" y="1534580"/>
            <a:ext cx="1619250" cy="307777"/>
          </a:xfrm>
          <a:prstGeom prst="rect">
            <a:avLst/>
          </a:prstGeom>
          <a:noFill/>
        </p:spPr>
        <p:txBody>
          <a:bodyPr wrap="square" rtlCol="0">
            <a:spAutoFit/>
          </a:bodyPr>
          <a:lstStyle/>
          <a:p>
            <a:pPr algn="ctr"/>
            <a:r>
              <a:rPr kumimoji="1" lang="ja-JP" altLang="en-US" sz="1400" dirty="0"/>
              <a:t>販売品の内容</a:t>
            </a:r>
          </a:p>
        </p:txBody>
      </p:sp>
      <p:sp>
        <p:nvSpPr>
          <p:cNvPr id="79" name="テキスト ボックス 78">
            <a:extLst>
              <a:ext uri="{FF2B5EF4-FFF2-40B4-BE49-F238E27FC236}">
                <a16:creationId xmlns:a16="http://schemas.microsoft.com/office/drawing/2014/main" id="{12485A09-57A6-5D42-8500-3A2E651158F0}"/>
              </a:ext>
            </a:extLst>
          </p:cNvPr>
          <p:cNvSpPr txBox="1"/>
          <p:nvPr/>
        </p:nvSpPr>
        <p:spPr>
          <a:xfrm>
            <a:off x="3378977" y="1561510"/>
            <a:ext cx="1273175" cy="253916"/>
          </a:xfrm>
          <a:prstGeom prst="rect">
            <a:avLst/>
          </a:prstGeom>
          <a:noFill/>
        </p:spPr>
        <p:txBody>
          <a:bodyPr wrap="square" rtlCol="0">
            <a:spAutoFit/>
          </a:bodyPr>
          <a:lstStyle/>
          <a:p>
            <a:pPr algn="ctr"/>
            <a:r>
              <a:rPr kumimoji="1" lang="ja-JP" altLang="en-US" sz="1050" dirty="0"/>
              <a:t>販売価格（税込）</a:t>
            </a:r>
          </a:p>
        </p:txBody>
      </p:sp>
      <p:sp>
        <p:nvSpPr>
          <p:cNvPr id="80" name="テキスト ボックス 79">
            <a:extLst>
              <a:ext uri="{FF2B5EF4-FFF2-40B4-BE49-F238E27FC236}">
                <a16:creationId xmlns:a16="http://schemas.microsoft.com/office/drawing/2014/main" id="{C0BCD9AF-1B6C-C09A-D766-333DF09D0FCB}"/>
              </a:ext>
            </a:extLst>
          </p:cNvPr>
          <p:cNvSpPr txBox="1"/>
          <p:nvPr/>
        </p:nvSpPr>
        <p:spPr>
          <a:xfrm>
            <a:off x="4527550" y="1534580"/>
            <a:ext cx="541338" cy="307777"/>
          </a:xfrm>
          <a:prstGeom prst="rect">
            <a:avLst/>
          </a:prstGeom>
          <a:noFill/>
        </p:spPr>
        <p:txBody>
          <a:bodyPr wrap="square" rtlCol="0">
            <a:spAutoFit/>
          </a:bodyPr>
          <a:lstStyle/>
          <a:p>
            <a:pPr algn="ctr"/>
            <a:r>
              <a:rPr kumimoji="1" lang="ja-JP" altLang="en-US" sz="1400" dirty="0"/>
              <a:t>数量</a:t>
            </a:r>
          </a:p>
        </p:txBody>
      </p:sp>
      <p:sp>
        <p:nvSpPr>
          <p:cNvPr id="83" name="テキスト ボックス 82">
            <a:extLst>
              <a:ext uri="{FF2B5EF4-FFF2-40B4-BE49-F238E27FC236}">
                <a16:creationId xmlns:a16="http://schemas.microsoft.com/office/drawing/2014/main" id="{EE1A0C94-ED7D-8C7C-D50F-561AD79FF423}"/>
              </a:ext>
            </a:extLst>
          </p:cNvPr>
          <p:cNvSpPr txBox="1"/>
          <p:nvPr/>
        </p:nvSpPr>
        <p:spPr>
          <a:xfrm>
            <a:off x="6010274" y="1534580"/>
            <a:ext cx="660401" cy="307777"/>
          </a:xfrm>
          <a:prstGeom prst="rect">
            <a:avLst/>
          </a:prstGeom>
          <a:noFill/>
        </p:spPr>
        <p:txBody>
          <a:bodyPr wrap="square" rtlCol="0">
            <a:spAutoFit/>
          </a:bodyPr>
          <a:lstStyle/>
          <a:p>
            <a:pPr algn="ctr"/>
            <a:r>
              <a:rPr kumimoji="1" lang="ja-JP" altLang="en-US" sz="1400" dirty="0"/>
              <a:t>備考</a:t>
            </a:r>
          </a:p>
        </p:txBody>
      </p:sp>
      <p:sp>
        <p:nvSpPr>
          <p:cNvPr id="6" name="テキスト ボックス 5">
            <a:extLst>
              <a:ext uri="{FF2B5EF4-FFF2-40B4-BE49-F238E27FC236}">
                <a16:creationId xmlns:a16="http://schemas.microsoft.com/office/drawing/2014/main" id="{259F9815-CF1E-99D0-4C56-A1A0B53EB805}"/>
              </a:ext>
            </a:extLst>
          </p:cNvPr>
          <p:cNvSpPr txBox="1"/>
          <p:nvPr/>
        </p:nvSpPr>
        <p:spPr>
          <a:xfrm>
            <a:off x="5058947" y="1503802"/>
            <a:ext cx="930690" cy="369332"/>
          </a:xfrm>
          <a:prstGeom prst="rect">
            <a:avLst/>
          </a:prstGeom>
          <a:noFill/>
        </p:spPr>
        <p:txBody>
          <a:bodyPr wrap="square" rtlCol="0">
            <a:spAutoFit/>
          </a:bodyPr>
          <a:lstStyle/>
          <a:p>
            <a:pPr algn="ctr"/>
            <a:r>
              <a:rPr kumimoji="1" lang="ja-JP" altLang="en-US" sz="900" dirty="0"/>
              <a:t>保存方法</a:t>
            </a:r>
            <a:endParaRPr kumimoji="1" lang="en-US" altLang="ja-JP" sz="900" dirty="0"/>
          </a:p>
          <a:p>
            <a:pPr algn="ctr"/>
            <a:r>
              <a:rPr kumimoji="1" lang="ja-JP" altLang="en-US" sz="900" dirty="0"/>
              <a:t>常温・冷蔵等</a:t>
            </a:r>
          </a:p>
        </p:txBody>
      </p:sp>
      <p:sp>
        <p:nvSpPr>
          <p:cNvPr id="84" name="正方形/長方形 83">
            <a:extLst>
              <a:ext uri="{FF2B5EF4-FFF2-40B4-BE49-F238E27FC236}">
                <a16:creationId xmlns:a16="http://schemas.microsoft.com/office/drawing/2014/main" id="{A4A655D5-A50A-CE44-D140-B60DB7BC5E21}"/>
              </a:ext>
            </a:extLst>
          </p:cNvPr>
          <p:cNvSpPr/>
          <p:nvPr/>
        </p:nvSpPr>
        <p:spPr>
          <a:xfrm>
            <a:off x="181180" y="4888810"/>
            <a:ext cx="1582714" cy="324000"/>
          </a:xfrm>
          <a:prstGeom prst="rect">
            <a:avLst/>
          </a:prstGeom>
          <a:solidFill>
            <a:srgbClr val="7F7F7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t>体験実施内容</a:t>
            </a:r>
          </a:p>
        </p:txBody>
      </p:sp>
      <p:sp>
        <p:nvSpPr>
          <p:cNvPr id="85" name="テキスト ボックス 84">
            <a:extLst>
              <a:ext uri="{FF2B5EF4-FFF2-40B4-BE49-F238E27FC236}">
                <a16:creationId xmlns:a16="http://schemas.microsoft.com/office/drawing/2014/main" id="{200F3EB3-5B35-F4F4-EFBF-E3540094E9FB}"/>
              </a:ext>
            </a:extLst>
          </p:cNvPr>
          <p:cNvSpPr txBox="1"/>
          <p:nvPr/>
        </p:nvSpPr>
        <p:spPr>
          <a:xfrm>
            <a:off x="2365839" y="8742579"/>
            <a:ext cx="4302816" cy="338554"/>
          </a:xfrm>
          <a:prstGeom prst="rect">
            <a:avLst/>
          </a:prstGeom>
          <a:noFill/>
        </p:spPr>
        <p:txBody>
          <a:bodyPr wrap="square" rtlCol="0">
            <a:spAutoFit/>
          </a:bodyPr>
          <a:lstStyle/>
          <a:p>
            <a:r>
              <a:rPr kumimoji="1" lang="ja-JP" altLang="en-US" sz="800" dirty="0"/>
              <a:t>出展内容に関するクイズの出題にご協力いただけるかどうか、ご回答ください。詳しくは出展要項</a:t>
            </a:r>
            <a:r>
              <a:rPr kumimoji="1" lang="en-US" altLang="ja-JP" sz="800" dirty="0"/>
              <a:t>P.6</a:t>
            </a:r>
            <a:r>
              <a:rPr kumimoji="1" lang="ja-JP" altLang="en-US" sz="800" dirty="0"/>
              <a:t>をご覧ください。</a:t>
            </a:r>
            <a:endParaRPr kumimoji="1" lang="ja-JP" altLang="en-US" sz="1000" dirty="0"/>
          </a:p>
        </p:txBody>
      </p:sp>
      <p:graphicFrame>
        <p:nvGraphicFramePr>
          <p:cNvPr id="86" name="表 85">
            <a:extLst>
              <a:ext uri="{FF2B5EF4-FFF2-40B4-BE49-F238E27FC236}">
                <a16:creationId xmlns:a16="http://schemas.microsoft.com/office/drawing/2014/main" id="{8ACB8237-5746-717A-9C5E-1928126845F6}"/>
              </a:ext>
            </a:extLst>
          </p:cNvPr>
          <p:cNvGraphicFramePr>
            <a:graphicFrameLocks noGrp="1"/>
          </p:cNvGraphicFramePr>
          <p:nvPr>
            <p:extLst>
              <p:ext uri="{D42A27DB-BD31-4B8C-83A1-F6EECF244321}">
                <p14:modId xmlns:p14="http://schemas.microsoft.com/office/powerpoint/2010/main" val="3501720679"/>
              </p:ext>
            </p:extLst>
          </p:nvPr>
        </p:nvGraphicFramePr>
        <p:xfrm>
          <a:off x="181180" y="5298290"/>
          <a:ext cx="6480000" cy="1595569"/>
        </p:xfrm>
        <a:graphic>
          <a:graphicData uri="http://schemas.openxmlformats.org/drawingml/2006/table">
            <a:tbl>
              <a:tblPr/>
              <a:tblGrid>
                <a:gridCol w="1883721">
                  <a:extLst>
                    <a:ext uri="{9D8B030D-6E8A-4147-A177-3AD203B41FA5}">
                      <a16:colId xmlns:a16="http://schemas.microsoft.com/office/drawing/2014/main" val="139096345"/>
                    </a:ext>
                  </a:extLst>
                </a:gridCol>
                <a:gridCol w="4596279">
                  <a:extLst>
                    <a:ext uri="{9D8B030D-6E8A-4147-A177-3AD203B41FA5}">
                      <a16:colId xmlns:a16="http://schemas.microsoft.com/office/drawing/2014/main" val="4251147083"/>
                    </a:ext>
                  </a:extLst>
                </a:gridCol>
              </a:tblGrid>
              <a:tr h="365737">
                <a:tc>
                  <a:txBody>
                    <a:bodyPr/>
                    <a:lstStyle/>
                    <a:p>
                      <a:pPr algn="ctr"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体験料金（税込）</a:t>
                      </a:r>
                      <a:endPar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endParaRPr>
                    </a:p>
                    <a:p>
                      <a:pPr algn="ctr" fontAlgn="ctr"/>
                      <a:r>
                        <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料金を取る場合</a:t>
                      </a:r>
                      <a:endParaRPr lang="en-US"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FBFBF"/>
                    </a:solidFill>
                  </a:tcPr>
                </a:tc>
                <a:tc>
                  <a:txBody>
                    <a:bodyPr/>
                    <a:lstStyle/>
                    <a:p>
                      <a:pPr algn="l" fontAlgn="ctr"/>
                      <a:r>
                        <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rPr>
                        <a:t> \</a:t>
                      </a: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18618418"/>
                  </a:ext>
                </a:extLst>
              </a:tr>
              <a:tr h="1229832">
                <a:tc>
                  <a:txBody>
                    <a:bodyPr/>
                    <a:lstStyle/>
                    <a:p>
                      <a:pPr algn="ctr"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体験内容</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FBFBF"/>
                    </a:solidFill>
                  </a:tcPr>
                </a:tc>
                <a:tc>
                  <a:txBody>
                    <a:bodyPr/>
                    <a:lstStyle/>
                    <a:p>
                      <a:pPr algn="ctr"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　</a:t>
                      </a:r>
                    </a:p>
                    <a:p>
                      <a:pPr algn="ctr"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　</a:t>
                      </a:r>
                    </a:p>
                    <a:p>
                      <a:pPr algn="ctr"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38868975"/>
                  </a:ext>
                </a:extLst>
              </a:tr>
            </a:tbl>
          </a:graphicData>
        </a:graphic>
      </p:graphicFrame>
      <p:sp>
        <p:nvSpPr>
          <p:cNvPr id="13" name="正方形/長方形 12">
            <a:extLst>
              <a:ext uri="{FF2B5EF4-FFF2-40B4-BE49-F238E27FC236}">
                <a16:creationId xmlns:a16="http://schemas.microsoft.com/office/drawing/2014/main" id="{2FF17E0C-D7E4-0FA6-D9F6-CCF4994C2719}"/>
              </a:ext>
            </a:extLst>
          </p:cNvPr>
          <p:cNvSpPr/>
          <p:nvPr/>
        </p:nvSpPr>
        <p:spPr>
          <a:xfrm>
            <a:off x="157022" y="7070690"/>
            <a:ext cx="2207490" cy="324000"/>
          </a:xfrm>
          <a:prstGeom prst="rect">
            <a:avLst/>
          </a:prstGeom>
          <a:solidFill>
            <a:srgbClr val="7F7F7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t>共用備品利用</a:t>
            </a:r>
            <a:r>
              <a:rPr kumimoji="1" lang="en-US" altLang="ja-JP" sz="1600" b="1" dirty="0"/>
              <a:t>(</a:t>
            </a:r>
            <a:r>
              <a:rPr kumimoji="1" lang="ja-JP" altLang="en-US" sz="1600" b="1" dirty="0"/>
              <a:t>無料</a:t>
            </a:r>
            <a:r>
              <a:rPr kumimoji="1" lang="en-US" altLang="ja-JP" sz="1600" b="1" dirty="0"/>
              <a:t>)</a:t>
            </a:r>
            <a:endParaRPr kumimoji="1" lang="ja-JP" altLang="en-US" sz="1600" b="1" dirty="0"/>
          </a:p>
        </p:txBody>
      </p:sp>
      <p:graphicFrame>
        <p:nvGraphicFramePr>
          <p:cNvPr id="14" name="表 13">
            <a:extLst>
              <a:ext uri="{FF2B5EF4-FFF2-40B4-BE49-F238E27FC236}">
                <a16:creationId xmlns:a16="http://schemas.microsoft.com/office/drawing/2014/main" id="{1FC98D2F-81E6-E808-6599-B703E35E131A}"/>
              </a:ext>
            </a:extLst>
          </p:cNvPr>
          <p:cNvGraphicFramePr>
            <a:graphicFrameLocks noGrp="1"/>
          </p:cNvGraphicFramePr>
          <p:nvPr>
            <p:extLst>
              <p:ext uri="{D42A27DB-BD31-4B8C-83A1-F6EECF244321}">
                <p14:modId xmlns:p14="http://schemas.microsoft.com/office/powerpoint/2010/main" val="1739011423"/>
              </p:ext>
            </p:extLst>
          </p:nvPr>
        </p:nvGraphicFramePr>
        <p:xfrm>
          <a:off x="2471481" y="7087730"/>
          <a:ext cx="4187940" cy="315000"/>
        </p:xfrm>
        <a:graphic>
          <a:graphicData uri="http://schemas.openxmlformats.org/drawingml/2006/table">
            <a:tbl>
              <a:tblPr/>
              <a:tblGrid>
                <a:gridCol w="4187940">
                  <a:extLst>
                    <a:ext uri="{9D8B030D-6E8A-4147-A177-3AD203B41FA5}">
                      <a16:colId xmlns:a16="http://schemas.microsoft.com/office/drawing/2014/main" val="4251147083"/>
                    </a:ext>
                  </a:extLst>
                </a:gridCol>
              </a:tblGrid>
              <a:tr h="315000">
                <a:tc>
                  <a:txBody>
                    <a:bodyPr/>
                    <a:lstStyle/>
                    <a:p>
                      <a:pPr algn="ctr"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冷蔵庫を利用する　</a:t>
                      </a:r>
                      <a:r>
                        <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　冷凍庫を利用する　</a:t>
                      </a:r>
                      <a:r>
                        <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　利用なし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18618418"/>
                  </a:ext>
                </a:extLst>
              </a:tr>
            </a:tbl>
          </a:graphicData>
        </a:graphic>
      </p:graphicFrame>
      <p:graphicFrame>
        <p:nvGraphicFramePr>
          <p:cNvPr id="15" name="表 14">
            <a:extLst>
              <a:ext uri="{FF2B5EF4-FFF2-40B4-BE49-F238E27FC236}">
                <a16:creationId xmlns:a16="http://schemas.microsoft.com/office/drawing/2014/main" id="{4C4EBC01-96C4-AC8F-24F4-5AE23250D8B5}"/>
              </a:ext>
            </a:extLst>
          </p:cNvPr>
          <p:cNvGraphicFramePr>
            <a:graphicFrameLocks noGrp="1"/>
          </p:cNvGraphicFramePr>
          <p:nvPr>
            <p:extLst>
              <p:ext uri="{D42A27DB-BD31-4B8C-83A1-F6EECF244321}">
                <p14:modId xmlns:p14="http://schemas.microsoft.com/office/powerpoint/2010/main" val="1912289239"/>
              </p:ext>
            </p:extLst>
          </p:nvPr>
        </p:nvGraphicFramePr>
        <p:xfrm>
          <a:off x="184729" y="7468917"/>
          <a:ext cx="6480000" cy="1139374"/>
        </p:xfrm>
        <a:graphic>
          <a:graphicData uri="http://schemas.openxmlformats.org/drawingml/2006/table">
            <a:tbl>
              <a:tblPr/>
              <a:tblGrid>
                <a:gridCol w="1883721">
                  <a:extLst>
                    <a:ext uri="{9D8B030D-6E8A-4147-A177-3AD203B41FA5}">
                      <a16:colId xmlns:a16="http://schemas.microsoft.com/office/drawing/2014/main" val="139096345"/>
                    </a:ext>
                  </a:extLst>
                </a:gridCol>
                <a:gridCol w="4596279">
                  <a:extLst>
                    <a:ext uri="{9D8B030D-6E8A-4147-A177-3AD203B41FA5}">
                      <a16:colId xmlns:a16="http://schemas.microsoft.com/office/drawing/2014/main" val="4251147083"/>
                    </a:ext>
                  </a:extLst>
                </a:gridCol>
              </a:tblGrid>
              <a:tr h="1139374">
                <a:tc>
                  <a:txBody>
                    <a:bodyPr/>
                    <a:lstStyle/>
                    <a:p>
                      <a:pPr algn="ctr"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利用商品一覧</a:t>
                      </a:r>
                      <a:endPar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endParaRPr>
                    </a:p>
                    <a:p>
                      <a:pPr algn="ctr" fontAlgn="ctr"/>
                      <a:endParaRPr 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p>
                      <a:pPr algn="ctr" fontAlgn="ctr"/>
                      <a:r>
                        <a:rPr lang="en-US" altLang="ja-JP" sz="105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050" b="0" i="0" u="none" strike="noStrike" dirty="0">
                          <a:solidFill>
                            <a:srgbClr val="000000"/>
                          </a:solidFill>
                          <a:effectLst/>
                          <a:latin typeface="游ゴシック" panose="020B0400000000000000" pitchFamily="50" charset="-128"/>
                          <a:ea typeface="游ゴシック" panose="020B0400000000000000" pitchFamily="50" charset="-128"/>
                        </a:rPr>
                        <a:t>想定される商品名、</a:t>
                      </a:r>
                      <a:endParaRPr lang="en-US" altLang="ja-JP" sz="1050" b="0" i="0" u="none" strike="noStrike" dirty="0">
                        <a:solidFill>
                          <a:srgbClr val="000000"/>
                        </a:solidFill>
                        <a:effectLst/>
                        <a:latin typeface="游ゴシック" panose="020B0400000000000000" pitchFamily="50" charset="-128"/>
                        <a:ea typeface="游ゴシック" panose="020B0400000000000000" pitchFamily="50" charset="-128"/>
                      </a:endParaRPr>
                    </a:p>
                    <a:p>
                      <a:pPr algn="ctr" fontAlgn="ctr"/>
                      <a:r>
                        <a:rPr lang="ja-JP" altLang="en-US" sz="1050" b="0" i="0" u="none" strike="noStrike" dirty="0">
                          <a:solidFill>
                            <a:srgbClr val="000000"/>
                          </a:solidFill>
                          <a:effectLst/>
                          <a:latin typeface="游ゴシック" panose="020B0400000000000000" pitchFamily="50" charset="-128"/>
                          <a:ea typeface="游ゴシック" panose="020B0400000000000000" pitchFamily="50" charset="-128"/>
                        </a:rPr>
                        <a:t>数量ご記載ください</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a:t>
                      </a:r>
                      <a:endParaRPr lang="en-US" sz="12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FBFBF"/>
                    </a:solidFill>
                  </a:tcPr>
                </a:tc>
                <a:tc>
                  <a:txBody>
                    <a:bodyPr/>
                    <a:lstStyle/>
                    <a:p>
                      <a:pPr algn="ctr" fontAlgn="ct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18618418"/>
                  </a:ext>
                </a:extLst>
              </a:tr>
            </a:tbl>
          </a:graphicData>
        </a:graphic>
      </p:graphicFrame>
      <p:sp>
        <p:nvSpPr>
          <p:cNvPr id="18" name="正方形/長方形 17">
            <a:extLst>
              <a:ext uri="{FF2B5EF4-FFF2-40B4-BE49-F238E27FC236}">
                <a16:creationId xmlns:a16="http://schemas.microsoft.com/office/drawing/2014/main" id="{8CAA3BCF-B008-CD08-8E3C-869047819B10}"/>
              </a:ext>
            </a:extLst>
          </p:cNvPr>
          <p:cNvSpPr/>
          <p:nvPr/>
        </p:nvSpPr>
        <p:spPr>
          <a:xfrm>
            <a:off x="157022" y="8751709"/>
            <a:ext cx="2207490" cy="324000"/>
          </a:xfrm>
          <a:prstGeom prst="rect">
            <a:avLst/>
          </a:prstGeom>
          <a:solidFill>
            <a:srgbClr val="7F7F7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t>クイズラリー</a:t>
            </a:r>
          </a:p>
        </p:txBody>
      </p:sp>
      <p:graphicFrame>
        <p:nvGraphicFramePr>
          <p:cNvPr id="19" name="表 18">
            <a:extLst>
              <a:ext uri="{FF2B5EF4-FFF2-40B4-BE49-F238E27FC236}">
                <a16:creationId xmlns:a16="http://schemas.microsoft.com/office/drawing/2014/main" id="{3586E0BB-87D5-AE87-B636-2DE530F4D393}"/>
              </a:ext>
            </a:extLst>
          </p:cNvPr>
          <p:cNvGraphicFramePr>
            <a:graphicFrameLocks noGrp="1"/>
          </p:cNvGraphicFramePr>
          <p:nvPr>
            <p:extLst>
              <p:ext uri="{D42A27DB-BD31-4B8C-83A1-F6EECF244321}">
                <p14:modId xmlns:p14="http://schemas.microsoft.com/office/powerpoint/2010/main" val="2344249047"/>
              </p:ext>
            </p:extLst>
          </p:nvPr>
        </p:nvGraphicFramePr>
        <p:xfrm>
          <a:off x="184727" y="9119729"/>
          <a:ext cx="6474694" cy="661579"/>
        </p:xfrm>
        <a:graphic>
          <a:graphicData uri="http://schemas.openxmlformats.org/drawingml/2006/table">
            <a:tbl>
              <a:tblPr/>
              <a:tblGrid>
                <a:gridCol w="6474694">
                  <a:extLst>
                    <a:ext uri="{9D8B030D-6E8A-4147-A177-3AD203B41FA5}">
                      <a16:colId xmlns:a16="http://schemas.microsoft.com/office/drawing/2014/main" val="4251147083"/>
                    </a:ext>
                  </a:extLst>
                </a:gridCol>
              </a:tblGrid>
              <a:tr h="661579">
                <a:tc>
                  <a:txBody>
                    <a:bodyPr/>
                    <a:lstStyle/>
                    <a:p>
                      <a:pPr algn="ctr" fontAlgn="ctr"/>
                      <a:r>
                        <a:rPr lang="ja-JP" altLang="en-US" sz="1600" b="0" i="0" u="none" strike="noStrike" dirty="0">
                          <a:solidFill>
                            <a:schemeClr val="tx1"/>
                          </a:solidFill>
                          <a:effectLst/>
                          <a:latin typeface="游ゴシック" panose="020B0400000000000000" pitchFamily="50" charset="-128"/>
                          <a:ea typeface="游ゴシック" panose="020B0400000000000000" pitchFamily="50" charset="-128"/>
                        </a:rPr>
                        <a:t>協力可　　</a:t>
                      </a:r>
                      <a:r>
                        <a:rPr lang="en-US" altLang="ja-JP" sz="1600" b="0" i="0" u="none" strike="noStrike" dirty="0">
                          <a:solidFill>
                            <a:schemeClr val="tx1"/>
                          </a:solidFill>
                          <a:effectLst/>
                          <a:latin typeface="游ゴシック" panose="020B0400000000000000" pitchFamily="50" charset="-128"/>
                          <a:ea typeface="游ゴシック" panose="020B0400000000000000" pitchFamily="50" charset="-128"/>
                        </a:rPr>
                        <a:t>/</a:t>
                      </a:r>
                      <a:r>
                        <a:rPr lang="ja-JP" altLang="en-US" sz="1600" b="0" i="0" u="none" strike="noStrike" dirty="0">
                          <a:solidFill>
                            <a:schemeClr val="tx1"/>
                          </a:solidFill>
                          <a:effectLst/>
                          <a:latin typeface="游ゴシック" panose="020B0400000000000000" pitchFamily="50" charset="-128"/>
                          <a:ea typeface="游ゴシック" panose="020B0400000000000000" pitchFamily="50" charset="-128"/>
                        </a:rPr>
                        <a:t>　　協力不可</a:t>
                      </a:r>
                      <a:endParaRPr lang="ja-JP" altLang="en-US" sz="11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18618418"/>
                  </a:ext>
                </a:extLst>
              </a:tr>
            </a:tbl>
          </a:graphicData>
        </a:graphic>
      </p:graphicFrame>
      <p:sp>
        <p:nvSpPr>
          <p:cNvPr id="20" name="正方形/長方形 19">
            <a:extLst>
              <a:ext uri="{FF2B5EF4-FFF2-40B4-BE49-F238E27FC236}">
                <a16:creationId xmlns:a16="http://schemas.microsoft.com/office/drawing/2014/main" id="{6981A4D7-B6CB-299C-C687-942984C7D52E}"/>
              </a:ext>
            </a:extLst>
          </p:cNvPr>
          <p:cNvSpPr/>
          <p:nvPr/>
        </p:nvSpPr>
        <p:spPr>
          <a:xfrm>
            <a:off x="2904188" y="332509"/>
            <a:ext cx="2582212" cy="434109"/>
          </a:xfrm>
          <a:prstGeom prst="rect">
            <a:avLst/>
          </a:prstGeom>
          <a:solidFill>
            <a:schemeClr val="bg1"/>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000" b="1" dirty="0">
                <a:solidFill>
                  <a:srgbClr val="FF0000"/>
                </a:solidFill>
              </a:rPr>
              <a:t>7</a:t>
            </a:r>
            <a:r>
              <a:rPr kumimoji="1" lang="ja-JP" altLang="en-US" sz="2000" b="1" dirty="0">
                <a:solidFill>
                  <a:srgbClr val="FF0000"/>
                </a:solidFill>
              </a:rPr>
              <a:t>月</a:t>
            </a:r>
            <a:r>
              <a:rPr kumimoji="1" lang="en-US" altLang="ja-JP" sz="2000" b="1" dirty="0">
                <a:solidFill>
                  <a:srgbClr val="FF0000"/>
                </a:solidFill>
              </a:rPr>
              <a:t>11</a:t>
            </a:r>
            <a:r>
              <a:rPr kumimoji="1" lang="ja-JP" altLang="en-US" sz="2000" b="1" dirty="0">
                <a:solidFill>
                  <a:srgbClr val="FF0000"/>
                </a:solidFill>
              </a:rPr>
              <a:t>日</a:t>
            </a:r>
            <a:r>
              <a:rPr kumimoji="1" lang="en-US" altLang="ja-JP" sz="2000" b="1" dirty="0">
                <a:solidFill>
                  <a:srgbClr val="FF0000"/>
                </a:solidFill>
              </a:rPr>
              <a:t>(</a:t>
            </a:r>
            <a:r>
              <a:rPr kumimoji="1" lang="ja-JP" altLang="en-US" sz="2000" b="1" dirty="0">
                <a:solidFill>
                  <a:srgbClr val="FF0000"/>
                </a:solidFill>
              </a:rPr>
              <a:t>金</a:t>
            </a:r>
            <a:r>
              <a:rPr kumimoji="1" lang="en-US" altLang="ja-JP" sz="2000" b="1" dirty="0">
                <a:solidFill>
                  <a:srgbClr val="FF0000"/>
                </a:solidFill>
              </a:rPr>
              <a:t>)</a:t>
            </a:r>
            <a:r>
              <a:rPr kumimoji="1" lang="ja-JP" altLang="en-US" sz="2000" b="1" dirty="0">
                <a:solidFill>
                  <a:srgbClr val="FF0000"/>
                </a:solidFill>
              </a:rPr>
              <a:t>必着</a:t>
            </a:r>
          </a:p>
        </p:txBody>
      </p:sp>
      <p:pic>
        <p:nvPicPr>
          <p:cNvPr id="7" name="図 6" descr="グラフィカル ユーザー インターフェイス が含まれている画像&#10;&#10;AI 生成コンテンツは誤りを含む可能性があります。">
            <a:extLst>
              <a:ext uri="{FF2B5EF4-FFF2-40B4-BE49-F238E27FC236}">
                <a16:creationId xmlns:a16="http://schemas.microsoft.com/office/drawing/2014/main" id="{B5D7AD9F-233C-72A7-24D0-39CFD456711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08011" y="83127"/>
            <a:ext cx="1139151" cy="683491"/>
          </a:xfrm>
          <a:prstGeom prst="rect">
            <a:avLst/>
          </a:prstGeom>
        </p:spPr>
      </p:pic>
    </p:spTree>
    <p:extLst>
      <p:ext uri="{BB962C8B-B14F-4D97-AF65-F5344CB8AC3E}">
        <p14:creationId xmlns:p14="http://schemas.microsoft.com/office/powerpoint/2010/main" val="21889273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F9156D87-4DA5-0A3D-5B8D-F2A1E51902F4}"/>
              </a:ext>
            </a:extLst>
          </p:cNvPr>
          <p:cNvSpPr/>
          <p:nvPr/>
        </p:nvSpPr>
        <p:spPr>
          <a:xfrm>
            <a:off x="188913" y="0"/>
            <a:ext cx="1496291" cy="4433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a:solidFill>
                  <a:sysClr val="windowText" lastClr="000000"/>
                </a:solidFill>
              </a:rPr>
              <a:t>提出書類</a:t>
            </a:r>
          </a:p>
        </p:txBody>
      </p:sp>
      <p:sp>
        <p:nvSpPr>
          <p:cNvPr id="51" name="正方形/長方形 50">
            <a:extLst>
              <a:ext uri="{FF2B5EF4-FFF2-40B4-BE49-F238E27FC236}">
                <a16:creationId xmlns:a16="http://schemas.microsoft.com/office/drawing/2014/main" id="{D27945F5-24E9-3FEF-44C0-0EED41E71D51}"/>
              </a:ext>
            </a:extLst>
          </p:cNvPr>
          <p:cNvSpPr/>
          <p:nvPr/>
        </p:nvSpPr>
        <p:spPr>
          <a:xfrm>
            <a:off x="369455" y="990056"/>
            <a:ext cx="1733762" cy="324000"/>
          </a:xfrm>
          <a:prstGeom prst="rect">
            <a:avLst/>
          </a:prstGeom>
          <a:solidFill>
            <a:srgbClr val="7F7F7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t>追加備品</a:t>
            </a:r>
          </a:p>
        </p:txBody>
      </p:sp>
      <p:sp>
        <p:nvSpPr>
          <p:cNvPr id="30" name="テキスト ボックス 29">
            <a:extLst>
              <a:ext uri="{FF2B5EF4-FFF2-40B4-BE49-F238E27FC236}">
                <a16:creationId xmlns:a16="http://schemas.microsoft.com/office/drawing/2014/main" id="{759CE245-A486-FF23-9235-67D074B2E5C9}"/>
              </a:ext>
            </a:extLst>
          </p:cNvPr>
          <p:cNvSpPr txBox="1"/>
          <p:nvPr/>
        </p:nvSpPr>
        <p:spPr>
          <a:xfrm>
            <a:off x="2105889" y="973204"/>
            <a:ext cx="4655129" cy="384721"/>
          </a:xfrm>
          <a:prstGeom prst="rect">
            <a:avLst/>
          </a:prstGeom>
          <a:noFill/>
        </p:spPr>
        <p:txBody>
          <a:bodyPr wrap="square" rtlCol="0">
            <a:spAutoFit/>
          </a:bodyPr>
          <a:lstStyle/>
          <a:p>
            <a:r>
              <a:rPr kumimoji="1" lang="ja-JP" altLang="en-US" sz="900" b="1" dirty="0">
                <a:solidFill>
                  <a:srgbClr val="FF0000"/>
                </a:solidFill>
              </a:rPr>
              <a:t>有料備品については出展承認後のキャンセルは出来かねますのでご注意ください。</a:t>
            </a:r>
            <a:endParaRPr kumimoji="1" lang="en-US" altLang="ja-JP" sz="900" b="1" dirty="0">
              <a:solidFill>
                <a:srgbClr val="FF0000"/>
              </a:solidFill>
            </a:endParaRPr>
          </a:p>
          <a:p>
            <a:r>
              <a:rPr kumimoji="1" lang="en-US" altLang="ja-JP" sz="1000" b="1" dirty="0">
                <a:solidFill>
                  <a:srgbClr val="FF0000"/>
                </a:solidFill>
              </a:rPr>
              <a:t>1</a:t>
            </a:r>
            <a:r>
              <a:rPr kumimoji="1" lang="ja-JP" altLang="en-US" sz="1000" b="1" dirty="0">
                <a:solidFill>
                  <a:srgbClr val="FF0000"/>
                </a:solidFill>
              </a:rPr>
              <a:t>小間（</a:t>
            </a:r>
            <a:r>
              <a:rPr kumimoji="1" lang="en-US" altLang="ja-JP" sz="1000" b="1" dirty="0">
                <a:solidFill>
                  <a:srgbClr val="FF0000"/>
                </a:solidFill>
              </a:rPr>
              <a:t>2m×2m</a:t>
            </a:r>
            <a:r>
              <a:rPr kumimoji="1" lang="ja-JP" altLang="en-US" sz="1000" b="1" dirty="0">
                <a:solidFill>
                  <a:srgbClr val="FF0000"/>
                </a:solidFill>
              </a:rPr>
              <a:t>）のスペース内における範囲で利用をお願いいたします。</a:t>
            </a:r>
            <a:endParaRPr kumimoji="1" lang="en-US" altLang="ja-JP" sz="1000" b="1" dirty="0">
              <a:solidFill>
                <a:srgbClr val="FF0000"/>
              </a:solidFill>
            </a:endParaRPr>
          </a:p>
        </p:txBody>
      </p:sp>
      <p:graphicFrame>
        <p:nvGraphicFramePr>
          <p:cNvPr id="3" name="表 2">
            <a:extLst>
              <a:ext uri="{FF2B5EF4-FFF2-40B4-BE49-F238E27FC236}">
                <a16:creationId xmlns:a16="http://schemas.microsoft.com/office/drawing/2014/main" id="{E33A31DA-0B57-73EB-D395-7A6D479D3F6B}"/>
              </a:ext>
            </a:extLst>
          </p:cNvPr>
          <p:cNvGraphicFramePr>
            <a:graphicFrameLocks noGrp="1"/>
          </p:cNvGraphicFramePr>
          <p:nvPr>
            <p:extLst>
              <p:ext uri="{D42A27DB-BD31-4B8C-83A1-F6EECF244321}">
                <p14:modId xmlns:p14="http://schemas.microsoft.com/office/powerpoint/2010/main" val="240896520"/>
              </p:ext>
            </p:extLst>
          </p:nvPr>
        </p:nvGraphicFramePr>
        <p:xfrm>
          <a:off x="371855" y="4809413"/>
          <a:ext cx="6158485" cy="1267200"/>
        </p:xfrm>
        <a:graphic>
          <a:graphicData uri="http://schemas.openxmlformats.org/drawingml/2006/table">
            <a:tbl>
              <a:tblPr/>
              <a:tblGrid>
                <a:gridCol w="1790257">
                  <a:extLst>
                    <a:ext uri="{9D8B030D-6E8A-4147-A177-3AD203B41FA5}">
                      <a16:colId xmlns:a16="http://schemas.microsoft.com/office/drawing/2014/main" val="139096345"/>
                    </a:ext>
                  </a:extLst>
                </a:gridCol>
                <a:gridCol w="4368228">
                  <a:extLst>
                    <a:ext uri="{9D8B030D-6E8A-4147-A177-3AD203B41FA5}">
                      <a16:colId xmlns:a16="http://schemas.microsoft.com/office/drawing/2014/main" val="4251147083"/>
                    </a:ext>
                  </a:extLst>
                </a:gridCol>
              </a:tblGrid>
              <a:tr h="316800">
                <a:tc>
                  <a:txBody>
                    <a:bodyPr/>
                    <a:lstStyle/>
                    <a:p>
                      <a:pPr algn="ctr"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コンセント</a:t>
                      </a:r>
                      <a:r>
                        <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rPr>
                        <a:t>(500</a:t>
                      </a:r>
                      <a:r>
                        <a:rPr lang="en-US" sz="1100" b="0" i="0" u="none" strike="noStrike" dirty="0">
                          <a:solidFill>
                            <a:srgbClr val="000000"/>
                          </a:solidFill>
                          <a:effectLst/>
                          <a:latin typeface="游ゴシック" panose="020B0400000000000000" pitchFamily="50" charset="-128"/>
                          <a:ea typeface="游ゴシック" panose="020B0400000000000000" pitchFamily="50" charset="-128"/>
                        </a:rPr>
                        <a:t>W)</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FBFBF"/>
                    </a:solidFill>
                  </a:tcPr>
                </a:tc>
                <a:tc>
                  <a:txBody>
                    <a:bodyPr/>
                    <a:lstStyle/>
                    <a:p>
                      <a:pPr algn="ctr"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18618418"/>
                  </a:ext>
                </a:extLst>
              </a:tr>
              <a:tr h="316800">
                <a:tc>
                  <a:txBody>
                    <a:bodyPr/>
                    <a:lstStyle/>
                    <a:p>
                      <a:pPr algn="ctr"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使用する機材名称</a:t>
                      </a:r>
                      <a:r>
                        <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電気容量</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FBFBF"/>
                    </a:solidFill>
                  </a:tcPr>
                </a:tc>
                <a:tc>
                  <a:txBody>
                    <a:bodyPr/>
                    <a:lstStyle/>
                    <a:p>
                      <a:pPr algn="ctr"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38868975"/>
                  </a:ext>
                </a:extLst>
              </a:tr>
              <a:tr h="316800">
                <a:tc>
                  <a:txBody>
                    <a:bodyPr/>
                    <a:lstStyle/>
                    <a:p>
                      <a:pPr algn="ctr"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使用する機材名称</a:t>
                      </a:r>
                      <a:r>
                        <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電気容量</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FBFBF"/>
                    </a:solidFill>
                  </a:tcPr>
                </a:tc>
                <a:tc>
                  <a:txBody>
                    <a:bodyPr/>
                    <a:lstStyle/>
                    <a:p>
                      <a:pPr algn="ctr"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55980687"/>
                  </a:ext>
                </a:extLst>
              </a:tr>
              <a:tr h="316800">
                <a:tc>
                  <a:txBody>
                    <a:bodyPr/>
                    <a:lstStyle/>
                    <a:p>
                      <a:pPr algn="ctr"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使用する機材名称</a:t>
                      </a:r>
                      <a:r>
                        <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電気容量</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FBFBF"/>
                    </a:solidFill>
                  </a:tcPr>
                </a:tc>
                <a:tc>
                  <a:txBody>
                    <a:bodyPr/>
                    <a:lstStyle/>
                    <a:p>
                      <a:pPr algn="ctr"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92142756"/>
                  </a:ext>
                </a:extLst>
              </a:tr>
            </a:tbl>
          </a:graphicData>
        </a:graphic>
      </p:graphicFrame>
      <p:sp>
        <p:nvSpPr>
          <p:cNvPr id="70" name="正方形/長方形 69">
            <a:extLst>
              <a:ext uri="{FF2B5EF4-FFF2-40B4-BE49-F238E27FC236}">
                <a16:creationId xmlns:a16="http://schemas.microsoft.com/office/drawing/2014/main" id="{44311921-DF8A-C7E9-7B89-F772711AA5D5}"/>
              </a:ext>
            </a:extLst>
          </p:cNvPr>
          <p:cNvSpPr/>
          <p:nvPr/>
        </p:nvSpPr>
        <p:spPr>
          <a:xfrm>
            <a:off x="360218" y="4422275"/>
            <a:ext cx="1801091" cy="324000"/>
          </a:xfrm>
          <a:prstGeom prst="rect">
            <a:avLst/>
          </a:prstGeom>
          <a:solidFill>
            <a:srgbClr val="7F7F7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t>コンセント</a:t>
            </a:r>
            <a:endParaRPr kumimoji="1" lang="en-US" altLang="ja-JP" sz="1400" b="1" dirty="0"/>
          </a:p>
        </p:txBody>
      </p:sp>
      <p:sp>
        <p:nvSpPr>
          <p:cNvPr id="73" name="テキスト ボックス 72">
            <a:extLst>
              <a:ext uri="{FF2B5EF4-FFF2-40B4-BE49-F238E27FC236}">
                <a16:creationId xmlns:a16="http://schemas.microsoft.com/office/drawing/2014/main" id="{495A2137-3739-A336-C64F-72189547FA8C}"/>
              </a:ext>
            </a:extLst>
          </p:cNvPr>
          <p:cNvSpPr txBox="1"/>
          <p:nvPr/>
        </p:nvSpPr>
        <p:spPr>
          <a:xfrm>
            <a:off x="2146223" y="4430202"/>
            <a:ext cx="4512502" cy="369332"/>
          </a:xfrm>
          <a:prstGeom prst="rect">
            <a:avLst/>
          </a:prstGeom>
          <a:noFill/>
        </p:spPr>
        <p:txBody>
          <a:bodyPr wrap="square" rtlCol="0">
            <a:spAutoFit/>
          </a:bodyPr>
          <a:lstStyle/>
          <a:p>
            <a:r>
              <a:rPr kumimoji="1" lang="en-US" altLang="ja-JP" sz="900" dirty="0"/>
              <a:t>※1</a:t>
            </a:r>
            <a:r>
              <a:rPr kumimoji="1" lang="ja-JP" altLang="en-US" sz="900" dirty="0"/>
              <a:t>小間の上限は原則</a:t>
            </a:r>
            <a:r>
              <a:rPr kumimoji="1" lang="en-US" altLang="ja-JP" sz="900" b="1" dirty="0">
                <a:solidFill>
                  <a:srgbClr val="FF0000"/>
                </a:solidFill>
              </a:rPr>
              <a:t>500W</a:t>
            </a:r>
            <a:r>
              <a:rPr kumimoji="1" lang="ja-JP" altLang="en-US" sz="900" dirty="0"/>
              <a:t>になります。</a:t>
            </a:r>
            <a:endParaRPr kumimoji="1" lang="en-US" altLang="ja-JP" sz="900" dirty="0"/>
          </a:p>
          <a:p>
            <a:r>
              <a:rPr kumimoji="1" lang="en-US" altLang="ja-JP" sz="900" b="1" dirty="0"/>
              <a:t>※</a:t>
            </a:r>
            <a:r>
              <a:rPr kumimoji="1" lang="ja-JP" altLang="en-US" sz="900" b="1" dirty="0"/>
              <a:t>記載がない場合はコンセントの準備はありませんのでご注意ください。</a:t>
            </a:r>
          </a:p>
        </p:txBody>
      </p:sp>
      <p:sp>
        <p:nvSpPr>
          <p:cNvPr id="8" name="テキスト ボックス 7">
            <a:extLst>
              <a:ext uri="{FF2B5EF4-FFF2-40B4-BE49-F238E27FC236}">
                <a16:creationId xmlns:a16="http://schemas.microsoft.com/office/drawing/2014/main" id="{0C47EA13-3376-653F-2B06-FF724BAEE2D7}"/>
              </a:ext>
            </a:extLst>
          </p:cNvPr>
          <p:cNvSpPr txBox="1"/>
          <p:nvPr/>
        </p:nvSpPr>
        <p:spPr>
          <a:xfrm>
            <a:off x="2029064" y="4819147"/>
            <a:ext cx="4529852" cy="276999"/>
          </a:xfrm>
          <a:prstGeom prst="rect">
            <a:avLst/>
          </a:prstGeom>
          <a:noFill/>
        </p:spPr>
        <p:txBody>
          <a:bodyPr wrap="square" rtlCol="0">
            <a:spAutoFit/>
          </a:bodyPr>
          <a:lstStyle/>
          <a:p>
            <a:r>
              <a:rPr kumimoji="1" lang="en-US" altLang="ja-JP" sz="1200" dirty="0"/>
              <a:t> </a:t>
            </a:r>
            <a:r>
              <a:rPr kumimoji="1" lang="ja-JP" altLang="en-US" sz="1200" dirty="0"/>
              <a:t>　　　　　　要（</a:t>
            </a:r>
            <a:r>
              <a:rPr kumimoji="1" lang="en-US" altLang="ja-JP" sz="1200" dirty="0"/>
              <a:t>500W ×</a:t>
            </a:r>
            <a:r>
              <a:rPr kumimoji="1" lang="ja-JP" altLang="en-US" sz="1200" dirty="0"/>
              <a:t>　　個）　</a:t>
            </a:r>
            <a:r>
              <a:rPr kumimoji="1" lang="en-US" altLang="ja-JP" sz="1200" dirty="0"/>
              <a:t>/</a:t>
            </a:r>
            <a:r>
              <a:rPr kumimoji="1" lang="ja-JP" altLang="en-US" sz="1200" dirty="0"/>
              <a:t>　　不要</a:t>
            </a:r>
          </a:p>
        </p:txBody>
      </p:sp>
      <p:sp>
        <p:nvSpPr>
          <p:cNvPr id="78" name="テキスト ボックス 77">
            <a:extLst>
              <a:ext uri="{FF2B5EF4-FFF2-40B4-BE49-F238E27FC236}">
                <a16:creationId xmlns:a16="http://schemas.microsoft.com/office/drawing/2014/main" id="{37104840-3115-E248-4E2D-1DD4DC120A37}"/>
              </a:ext>
            </a:extLst>
          </p:cNvPr>
          <p:cNvSpPr txBox="1"/>
          <p:nvPr/>
        </p:nvSpPr>
        <p:spPr>
          <a:xfrm>
            <a:off x="2090024" y="5123738"/>
            <a:ext cx="4529852" cy="307777"/>
          </a:xfrm>
          <a:prstGeom prst="rect">
            <a:avLst/>
          </a:prstGeom>
          <a:noFill/>
        </p:spPr>
        <p:txBody>
          <a:bodyPr wrap="square" rtlCol="0">
            <a:spAutoFit/>
          </a:bodyPr>
          <a:lstStyle/>
          <a:p>
            <a:r>
              <a:rPr kumimoji="1" lang="en-US" altLang="ja-JP" sz="1400" dirty="0"/>
              <a:t> </a:t>
            </a:r>
            <a:r>
              <a:rPr kumimoji="1" lang="ja-JP" altLang="en-US" sz="1400" dirty="0"/>
              <a:t>　　　　　　　　　　　　　　　   </a:t>
            </a:r>
            <a:r>
              <a:rPr kumimoji="1" lang="en-US" altLang="ja-JP" sz="1400" dirty="0"/>
              <a:t>/</a:t>
            </a:r>
            <a:r>
              <a:rPr kumimoji="1" lang="ja-JP" altLang="en-US" sz="1400" dirty="0"/>
              <a:t>　　</a:t>
            </a:r>
            <a:r>
              <a:rPr kumimoji="1" lang="en-US" altLang="ja-JP" sz="1400" dirty="0"/>
              <a:t>W</a:t>
            </a:r>
            <a:r>
              <a:rPr kumimoji="1" lang="ja-JP" altLang="en-US" sz="1400" dirty="0"/>
              <a:t>・　　   </a:t>
            </a:r>
            <a:r>
              <a:rPr kumimoji="1" lang="en-US" altLang="ja-JP" sz="1400" dirty="0"/>
              <a:t>V</a:t>
            </a:r>
            <a:endParaRPr kumimoji="1" lang="ja-JP" altLang="en-US" sz="1400" dirty="0"/>
          </a:p>
        </p:txBody>
      </p:sp>
      <p:sp>
        <p:nvSpPr>
          <p:cNvPr id="81" name="テキスト ボックス 80">
            <a:extLst>
              <a:ext uri="{FF2B5EF4-FFF2-40B4-BE49-F238E27FC236}">
                <a16:creationId xmlns:a16="http://schemas.microsoft.com/office/drawing/2014/main" id="{B4A02927-4892-ECAB-DD5E-355690676AD9}"/>
              </a:ext>
            </a:extLst>
          </p:cNvPr>
          <p:cNvSpPr txBox="1"/>
          <p:nvPr/>
        </p:nvSpPr>
        <p:spPr>
          <a:xfrm>
            <a:off x="2090024" y="5431515"/>
            <a:ext cx="4529852" cy="307777"/>
          </a:xfrm>
          <a:prstGeom prst="rect">
            <a:avLst/>
          </a:prstGeom>
          <a:noFill/>
        </p:spPr>
        <p:txBody>
          <a:bodyPr wrap="square" rtlCol="0">
            <a:spAutoFit/>
          </a:bodyPr>
          <a:lstStyle/>
          <a:p>
            <a:r>
              <a:rPr kumimoji="1" lang="en-US" altLang="ja-JP" sz="1400" dirty="0"/>
              <a:t> </a:t>
            </a:r>
            <a:r>
              <a:rPr kumimoji="1" lang="ja-JP" altLang="en-US" sz="1400" dirty="0"/>
              <a:t>　　　　　　　　　　　　　　　   </a:t>
            </a:r>
            <a:r>
              <a:rPr kumimoji="1" lang="en-US" altLang="ja-JP" sz="1400" dirty="0"/>
              <a:t>/</a:t>
            </a:r>
            <a:r>
              <a:rPr kumimoji="1" lang="ja-JP" altLang="en-US" sz="1400" dirty="0"/>
              <a:t>　　</a:t>
            </a:r>
            <a:r>
              <a:rPr kumimoji="1" lang="en-US" altLang="ja-JP" sz="1400" dirty="0"/>
              <a:t>W</a:t>
            </a:r>
            <a:r>
              <a:rPr kumimoji="1" lang="ja-JP" altLang="en-US" sz="1400" dirty="0"/>
              <a:t>・　　   </a:t>
            </a:r>
            <a:r>
              <a:rPr kumimoji="1" lang="en-US" altLang="ja-JP" sz="1400" dirty="0"/>
              <a:t>V</a:t>
            </a:r>
            <a:endParaRPr kumimoji="1" lang="ja-JP" altLang="en-US" sz="1400" dirty="0"/>
          </a:p>
        </p:txBody>
      </p:sp>
      <p:sp>
        <p:nvSpPr>
          <p:cNvPr id="9" name="テキスト ボックス 8">
            <a:extLst>
              <a:ext uri="{FF2B5EF4-FFF2-40B4-BE49-F238E27FC236}">
                <a16:creationId xmlns:a16="http://schemas.microsoft.com/office/drawing/2014/main" id="{7B000067-10BE-29BD-8770-3D4EB6669B95}"/>
              </a:ext>
            </a:extLst>
          </p:cNvPr>
          <p:cNvSpPr txBox="1"/>
          <p:nvPr/>
        </p:nvSpPr>
        <p:spPr>
          <a:xfrm>
            <a:off x="2090024" y="5739292"/>
            <a:ext cx="4529852" cy="307777"/>
          </a:xfrm>
          <a:prstGeom prst="rect">
            <a:avLst/>
          </a:prstGeom>
          <a:noFill/>
        </p:spPr>
        <p:txBody>
          <a:bodyPr wrap="square" rtlCol="0">
            <a:spAutoFit/>
          </a:bodyPr>
          <a:lstStyle/>
          <a:p>
            <a:r>
              <a:rPr kumimoji="1" lang="en-US" altLang="ja-JP" sz="1400" dirty="0"/>
              <a:t> </a:t>
            </a:r>
            <a:r>
              <a:rPr kumimoji="1" lang="ja-JP" altLang="en-US" sz="1400" dirty="0"/>
              <a:t>　　　　　　　　　　　　　　　   </a:t>
            </a:r>
            <a:r>
              <a:rPr kumimoji="1" lang="en-US" altLang="ja-JP" sz="1400" dirty="0"/>
              <a:t>/</a:t>
            </a:r>
            <a:r>
              <a:rPr kumimoji="1" lang="ja-JP" altLang="en-US" sz="1400" dirty="0"/>
              <a:t>　　</a:t>
            </a:r>
            <a:r>
              <a:rPr kumimoji="1" lang="en-US" altLang="ja-JP" sz="1400" dirty="0"/>
              <a:t>W</a:t>
            </a:r>
            <a:r>
              <a:rPr kumimoji="1" lang="ja-JP" altLang="en-US" sz="1400" dirty="0"/>
              <a:t>・　　   </a:t>
            </a:r>
            <a:r>
              <a:rPr kumimoji="1" lang="en-US" altLang="ja-JP" sz="1400" dirty="0"/>
              <a:t>V</a:t>
            </a:r>
            <a:endParaRPr kumimoji="1" lang="ja-JP" altLang="en-US" sz="1400" dirty="0"/>
          </a:p>
        </p:txBody>
      </p:sp>
      <p:graphicFrame>
        <p:nvGraphicFramePr>
          <p:cNvPr id="17" name="表 16">
            <a:extLst>
              <a:ext uri="{FF2B5EF4-FFF2-40B4-BE49-F238E27FC236}">
                <a16:creationId xmlns:a16="http://schemas.microsoft.com/office/drawing/2014/main" id="{A5E12459-179D-E1EC-1885-9C202AA41919}"/>
              </a:ext>
            </a:extLst>
          </p:cNvPr>
          <p:cNvGraphicFramePr>
            <a:graphicFrameLocks noGrp="1"/>
          </p:cNvGraphicFramePr>
          <p:nvPr>
            <p:extLst>
              <p:ext uri="{D42A27DB-BD31-4B8C-83A1-F6EECF244321}">
                <p14:modId xmlns:p14="http://schemas.microsoft.com/office/powerpoint/2010/main" val="3902383789"/>
              </p:ext>
            </p:extLst>
          </p:nvPr>
        </p:nvGraphicFramePr>
        <p:xfrm>
          <a:off x="360218" y="1396462"/>
          <a:ext cx="6142182" cy="2838642"/>
        </p:xfrm>
        <a:graphic>
          <a:graphicData uri="http://schemas.openxmlformats.org/drawingml/2006/table">
            <a:tbl>
              <a:tblPr firstRow="1" bandRow="1">
                <a:tableStyleId>{2D5ABB26-0587-4C30-8999-92F81FD0307C}</a:tableStyleId>
              </a:tblPr>
              <a:tblGrid>
                <a:gridCol w="517237">
                  <a:extLst>
                    <a:ext uri="{9D8B030D-6E8A-4147-A177-3AD203B41FA5}">
                      <a16:colId xmlns:a16="http://schemas.microsoft.com/office/drawing/2014/main" val="25451480"/>
                    </a:ext>
                  </a:extLst>
                </a:gridCol>
                <a:gridCol w="607153">
                  <a:extLst>
                    <a:ext uri="{9D8B030D-6E8A-4147-A177-3AD203B41FA5}">
                      <a16:colId xmlns:a16="http://schemas.microsoft.com/office/drawing/2014/main" val="3497098195"/>
                    </a:ext>
                  </a:extLst>
                </a:gridCol>
                <a:gridCol w="5017792">
                  <a:extLst>
                    <a:ext uri="{9D8B030D-6E8A-4147-A177-3AD203B41FA5}">
                      <a16:colId xmlns:a16="http://schemas.microsoft.com/office/drawing/2014/main" val="3281886084"/>
                    </a:ext>
                  </a:extLst>
                </a:gridCol>
              </a:tblGrid>
              <a:tr h="912128">
                <a:tc rowSpan="2">
                  <a:txBody>
                    <a:bodyPr/>
                    <a:lstStyle/>
                    <a:p>
                      <a:pPr algn="ctr"/>
                      <a:r>
                        <a:rPr kumimoji="1" lang="ja-JP" altLang="en-US" sz="1200" dirty="0"/>
                        <a:t>有料備品</a:t>
                      </a:r>
                      <a:endParaRPr kumimoji="1" lang="en-US" altLang="ja-JP" sz="1200" dirty="0"/>
                    </a:p>
                  </a:txBody>
                  <a:tcPr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endParaRPr kumimoji="1" lang="en-US" altLang="ja-JP"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b="1" dirty="0"/>
                        <a:t>①冷蔵ケース　</a:t>
                      </a:r>
                      <a:r>
                        <a:rPr kumimoji="1" lang="en-US" altLang="ja-JP" sz="1100" b="1" dirty="0"/>
                        <a:t>20,000</a:t>
                      </a:r>
                      <a:r>
                        <a:rPr kumimoji="1" lang="ja-JP" altLang="en-US" sz="1100" b="1" dirty="0"/>
                        <a:t>円（税込み）</a:t>
                      </a:r>
                      <a:endParaRPr kumimoji="1" lang="en-US" altLang="ja-JP" sz="1100" b="1" dirty="0"/>
                    </a:p>
                    <a:p>
                      <a:r>
                        <a:rPr kumimoji="1" lang="ja-JP" altLang="en-US" sz="800" dirty="0"/>
                        <a:t>寸法：</a:t>
                      </a:r>
                      <a:r>
                        <a:rPr kumimoji="1" lang="en-US" altLang="ja-JP" sz="800" dirty="0"/>
                        <a:t>W429×D410</a:t>
                      </a:r>
                      <a:r>
                        <a:rPr kumimoji="1" lang="ja-JP" altLang="en-US" sz="800" dirty="0"/>
                        <a:t>＋</a:t>
                      </a:r>
                      <a:r>
                        <a:rPr kumimoji="1" lang="en-US" altLang="ja-JP" sz="800" dirty="0"/>
                        <a:t>35×H874mm</a:t>
                      </a:r>
                    </a:p>
                    <a:p>
                      <a:r>
                        <a:rPr kumimoji="1" lang="ja-JP" altLang="en-US" sz="800" dirty="0"/>
                        <a:t>有効内容積：</a:t>
                      </a:r>
                      <a:r>
                        <a:rPr kumimoji="1" lang="en-US" altLang="ja-JP" sz="800" dirty="0"/>
                        <a:t>54L</a:t>
                      </a:r>
                    </a:p>
                    <a:p>
                      <a:r>
                        <a:rPr kumimoji="1" lang="ja-JP" altLang="en-US" sz="800" dirty="0"/>
                        <a:t>共通冷蔵庫（要申請、無料）も設置予定です。</a:t>
                      </a:r>
                      <a:endParaRPr kumimoji="1" lang="en-US" altLang="ja-JP" sz="800" dirty="0"/>
                    </a:p>
                    <a:p>
                      <a:r>
                        <a:rPr kumimoji="1" lang="ja-JP" altLang="en-US" sz="800" dirty="0"/>
                        <a:t>各自ブースで必要な場合はお申込みください。</a:t>
                      </a:r>
                      <a:endParaRPr kumimoji="1" lang="en-US" altLang="ja-JP" sz="800" dirty="0"/>
                    </a:p>
                    <a:p>
                      <a:r>
                        <a:rPr kumimoji="1" lang="en-US" altLang="ja-JP" sz="800" dirty="0"/>
                        <a:t>※</a:t>
                      </a:r>
                      <a:r>
                        <a:rPr kumimoji="1" lang="ja-JP" altLang="en-US" sz="800" dirty="0"/>
                        <a:t>申込は１台までとなります。</a:t>
                      </a:r>
                      <a:endParaRPr kumimoji="1" lang="en-US" altLang="ja-JP"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30693412"/>
                  </a:ext>
                </a:extLst>
              </a:tr>
              <a:tr h="912128">
                <a:tc vMerge="1">
                  <a:txBody>
                    <a:bodyPr/>
                    <a:lstStyle/>
                    <a:p>
                      <a:endParaRPr kumimoji="1" lang="en-US" altLang="ja-JP"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en-US" altLang="ja-JP"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b="1" dirty="0"/>
                        <a:t>②冷凍ケース　</a:t>
                      </a:r>
                      <a:r>
                        <a:rPr kumimoji="1" lang="en-US" altLang="ja-JP" sz="1100" b="1" dirty="0"/>
                        <a:t>20,000</a:t>
                      </a:r>
                      <a:r>
                        <a:rPr kumimoji="1" lang="ja-JP" altLang="en-US" sz="1100" b="1" dirty="0"/>
                        <a:t>円（税込み）</a:t>
                      </a:r>
                      <a:endParaRPr kumimoji="1" lang="en-US" altLang="ja-JP" sz="1100" b="1" dirty="0"/>
                    </a:p>
                    <a:p>
                      <a:r>
                        <a:rPr kumimoji="1" lang="ja-JP" altLang="en-US" sz="800" dirty="0"/>
                        <a:t>寸法：</a:t>
                      </a:r>
                      <a:r>
                        <a:rPr kumimoji="1" lang="en-US" altLang="ja-JP" sz="800" dirty="0"/>
                        <a:t>W691×D316</a:t>
                      </a:r>
                      <a:r>
                        <a:rPr kumimoji="1" lang="ja-JP" altLang="en-US" sz="800" dirty="0"/>
                        <a:t>＋</a:t>
                      </a:r>
                      <a:r>
                        <a:rPr kumimoji="1" lang="en-US" altLang="ja-JP" sz="800" dirty="0"/>
                        <a:t>20×H865mm</a:t>
                      </a:r>
                    </a:p>
                    <a:p>
                      <a:r>
                        <a:rPr kumimoji="1" lang="ja-JP" altLang="en-US" sz="800" dirty="0"/>
                        <a:t>有効内容積：</a:t>
                      </a:r>
                      <a:r>
                        <a:rPr kumimoji="1" lang="en-US" altLang="ja-JP" sz="800" dirty="0"/>
                        <a:t>63L</a:t>
                      </a:r>
                    </a:p>
                    <a:p>
                      <a:r>
                        <a:rPr kumimoji="1" lang="ja-JP" altLang="en-US" sz="800" dirty="0"/>
                        <a:t>共通冷蔵庫（要申請、無料）も設置予定です。</a:t>
                      </a:r>
                      <a:endParaRPr kumimoji="1" lang="en-US" altLang="ja-JP" sz="800" dirty="0"/>
                    </a:p>
                    <a:p>
                      <a:r>
                        <a:rPr kumimoji="1" lang="ja-JP" altLang="en-US" sz="800" dirty="0"/>
                        <a:t>各自ブースで必要な場合はお申込みください。</a:t>
                      </a:r>
                      <a:endParaRPr kumimoji="1" lang="en-US" altLang="ja-JP" sz="800" dirty="0"/>
                    </a:p>
                    <a:p>
                      <a:r>
                        <a:rPr kumimoji="1" lang="en-US" altLang="ja-JP" sz="800" dirty="0"/>
                        <a:t>※</a:t>
                      </a:r>
                      <a:r>
                        <a:rPr kumimoji="1" lang="ja-JP" altLang="en-US" sz="800" dirty="0"/>
                        <a:t>申込は１台までとなります。</a:t>
                      </a:r>
                      <a:endParaRPr kumimoji="1" lang="en-US" altLang="ja-JP" sz="9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62790692"/>
                  </a:ext>
                </a:extLst>
              </a:tr>
              <a:tr h="507193">
                <a:tc rowSpan="2">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n-lt"/>
                          <a:ea typeface="+mn-ea"/>
                          <a:cs typeface="+mn-cs"/>
                        </a:rPr>
                        <a:t>無料備品</a:t>
                      </a:r>
                      <a:endParaRPr kumimoji="1" lang="en-US" altLang="ja-JP" sz="1200" b="0" i="0" u="none" strike="noStrike" kern="1200" cap="none" spc="0" normalizeH="0" baseline="0" noProof="0" dirty="0">
                        <a:ln>
                          <a:noFill/>
                        </a:ln>
                        <a:solidFill>
                          <a:prstClr val="black"/>
                        </a:solidFill>
                        <a:effectLst/>
                        <a:uLnTx/>
                        <a:uFillTx/>
                        <a:latin typeface="+mn-lt"/>
                        <a:ea typeface="+mn-ea"/>
                        <a:cs typeface="+mn-cs"/>
                      </a:endParaRPr>
                    </a:p>
                  </a:txBody>
                  <a:tcPr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endParaRPr kumimoji="1" lang="en-US" altLang="ja-JP"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b="1" dirty="0"/>
                        <a:t>③スタッキングチェア</a:t>
                      </a:r>
                      <a:endParaRPr kumimoji="1" lang="en-US" altLang="ja-JP" sz="1100" b="1" dirty="0"/>
                    </a:p>
                    <a:p>
                      <a:r>
                        <a:rPr kumimoji="1" lang="en-US" altLang="ja-JP" sz="800" dirty="0"/>
                        <a:t>※</a:t>
                      </a:r>
                      <a:r>
                        <a:rPr kumimoji="1" lang="ja-JP" altLang="en-US" sz="800" dirty="0"/>
                        <a:t>基本小間に</a:t>
                      </a:r>
                      <a:r>
                        <a:rPr kumimoji="1" lang="en-US" altLang="ja-JP" sz="800" dirty="0"/>
                        <a:t>2</a:t>
                      </a:r>
                      <a:r>
                        <a:rPr kumimoji="1" lang="ja-JP" altLang="en-US" sz="800" dirty="0"/>
                        <a:t>脚ご用意しております。追加希望の場合お申込みください。</a:t>
                      </a:r>
                      <a:endParaRPr kumimoji="1" lang="en-US" altLang="ja-JP"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47788000"/>
                  </a:ext>
                </a:extLst>
              </a:tr>
              <a:tr h="507193">
                <a:tc vMerge="1">
                  <a:txBody>
                    <a:bodyPr/>
                    <a:lstStyle/>
                    <a:p>
                      <a:endParaRPr kumimoji="1" lang="ja-JP"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b="1" dirty="0"/>
                        <a:t>④会議用机</a:t>
                      </a:r>
                      <a:endParaRPr kumimoji="1" lang="en-US" altLang="ja-JP" sz="1100" b="1"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a:ln>
                            <a:noFill/>
                          </a:ln>
                          <a:solidFill>
                            <a:prstClr val="black"/>
                          </a:solidFill>
                          <a:effectLst/>
                          <a:uLnTx/>
                          <a:uFillTx/>
                          <a:latin typeface="+mn-lt"/>
                          <a:ea typeface="+mn-ea"/>
                          <a:cs typeface="+mn-cs"/>
                        </a:rPr>
                        <a:t>※</a:t>
                      </a:r>
                      <a:r>
                        <a:rPr kumimoji="1" lang="ja-JP" altLang="en-US" sz="800" b="0" i="0" u="none" strike="noStrike" kern="1200" cap="none" spc="0" normalizeH="0" baseline="0" noProof="0" dirty="0">
                          <a:ln>
                            <a:noFill/>
                          </a:ln>
                          <a:solidFill>
                            <a:prstClr val="black"/>
                          </a:solidFill>
                          <a:effectLst/>
                          <a:uLnTx/>
                          <a:uFillTx/>
                          <a:latin typeface="+mn-lt"/>
                          <a:ea typeface="+mn-ea"/>
                          <a:cs typeface="+mn-cs"/>
                        </a:rPr>
                        <a:t>基本小間に</a:t>
                      </a:r>
                      <a:r>
                        <a:rPr kumimoji="1" lang="en-US" altLang="ja-JP" sz="800" b="0" i="0" u="none" strike="noStrike" kern="1200" cap="none" spc="0" normalizeH="0" baseline="0" noProof="0" dirty="0">
                          <a:ln>
                            <a:noFill/>
                          </a:ln>
                          <a:solidFill>
                            <a:prstClr val="black"/>
                          </a:solidFill>
                          <a:effectLst/>
                          <a:uLnTx/>
                          <a:uFillTx/>
                          <a:latin typeface="+mn-lt"/>
                          <a:ea typeface="+mn-ea"/>
                          <a:cs typeface="+mn-cs"/>
                        </a:rPr>
                        <a:t>1</a:t>
                      </a:r>
                      <a:r>
                        <a:rPr kumimoji="1" lang="ja-JP" altLang="en-US" sz="800" b="0" i="0" u="none" strike="noStrike" kern="1200" cap="none" spc="0" normalizeH="0" baseline="0" noProof="0" dirty="0">
                          <a:ln>
                            <a:noFill/>
                          </a:ln>
                          <a:solidFill>
                            <a:prstClr val="black"/>
                          </a:solidFill>
                          <a:effectLst/>
                          <a:uLnTx/>
                          <a:uFillTx/>
                          <a:latin typeface="+mn-lt"/>
                          <a:ea typeface="+mn-ea"/>
                          <a:cs typeface="+mn-cs"/>
                        </a:rPr>
                        <a:t>台ご用意しております。追加希望の場合お申込みください。</a:t>
                      </a:r>
                      <a:endParaRPr kumimoji="1" lang="en-US" altLang="ja-JP" sz="800" b="0" i="0" u="none" strike="noStrike" kern="1200" cap="none" spc="0" normalizeH="0" baseline="0" noProof="0" dirty="0">
                        <a:ln>
                          <a:noFill/>
                        </a:ln>
                        <a:solidFill>
                          <a:prstClr val="black"/>
                        </a:solidFill>
                        <a:effectLst/>
                        <a:uLnTx/>
                        <a:uFillTx/>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2205949"/>
                  </a:ext>
                </a:extLst>
              </a:tr>
            </a:tbl>
          </a:graphicData>
        </a:graphic>
      </p:graphicFrame>
      <p:sp>
        <p:nvSpPr>
          <p:cNvPr id="22" name="正方形/長方形 21">
            <a:extLst>
              <a:ext uri="{FF2B5EF4-FFF2-40B4-BE49-F238E27FC236}">
                <a16:creationId xmlns:a16="http://schemas.microsoft.com/office/drawing/2014/main" id="{87BF0952-94C0-A3EF-A6D3-417D15251494}"/>
              </a:ext>
            </a:extLst>
          </p:cNvPr>
          <p:cNvSpPr/>
          <p:nvPr/>
        </p:nvSpPr>
        <p:spPr>
          <a:xfrm>
            <a:off x="883920" y="1399862"/>
            <a:ext cx="599994" cy="246258"/>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申込む</a:t>
            </a:r>
          </a:p>
        </p:txBody>
      </p:sp>
      <p:sp>
        <p:nvSpPr>
          <p:cNvPr id="23" name="正方形/長方形 22">
            <a:extLst>
              <a:ext uri="{FF2B5EF4-FFF2-40B4-BE49-F238E27FC236}">
                <a16:creationId xmlns:a16="http://schemas.microsoft.com/office/drawing/2014/main" id="{8EBB5647-A0DF-D9EC-0575-8C451DA2DA30}"/>
              </a:ext>
            </a:extLst>
          </p:cNvPr>
          <p:cNvSpPr/>
          <p:nvPr/>
        </p:nvSpPr>
        <p:spPr>
          <a:xfrm>
            <a:off x="883920" y="2311307"/>
            <a:ext cx="599070" cy="246258"/>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a:t>申込む</a:t>
            </a:r>
          </a:p>
        </p:txBody>
      </p:sp>
      <p:sp>
        <p:nvSpPr>
          <p:cNvPr id="25" name="正方形/長方形 24">
            <a:extLst>
              <a:ext uri="{FF2B5EF4-FFF2-40B4-BE49-F238E27FC236}">
                <a16:creationId xmlns:a16="http://schemas.microsoft.com/office/drawing/2014/main" id="{EF3A270D-8189-1B7E-B21B-A9D3B6138C48}"/>
              </a:ext>
            </a:extLst>
          </p:cNvPr>
          <p:cNvSpPr/>
          <p:nvPr/>
        </p:nvSpPr>
        <p:spPr>
          <a:xfrm>
            <a:off x="360219" y="6264893"/>
            <a:ext cx="1782618" cy="324000"/>
          </a:xfrm>
          <a:prstGeom prst="rect">
            <a:avLst/>
          </a:prstGeom>
          <a:solidFill>
            <a:srgbClr val="7F7F7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bg1"/>
                </a:solidFill>
              </a:rPr>
              <a:t>出展サポート</a:t>
            </a:r>
          </a:p>
        </p:txBody>
      </p:sp>
      <p:graphicFrame>
        <p:nvGraphicFramePr>
          <p:cNvPr id="26" name="表 25">
            <a:extLst>
              <a:ext uri="{FF2B5EF4-FFF2-40B4-BE49-F238E27FC236}">
                <a16:creationId xmlns:a16="http://schemas.microsoft.com/office/drawing/2014/main" id="{742C9972-51D8-F982-A83B-88924DFBD5CD}"/>
              </a:ext>
            </a:extLst>
          </p:cNvPr>
          <p:cNvGraphicFramePr>
            <a:graphicFrameLocks noGrp="1"/>
          </p:cNvGraphicFramePr>
          <p:nvPr>
            <p:extLst>
              <p:ext uri="{D42A27DB-BD31-4B8C-83A1-F6EECF244321}">
                <p14:modId xmlns:p14="http://schemas.microsoft.com/office/powerpoint/2010/main" val="2645173673"/>
              </p:ext>
            </p:extLst>
          </p:nvPr>
        </p:nvGraphicFramePr>
        <p:xfrm>
          <a:off x="365760" y="6632290"/>
          <a:ext cx="6164580" cy="315000"/>
        </p:xfrm>
        <a:graphic>
          <a:graphicData uri="http://schemas.openxmlformats.org/drawingml/2006/table">
            <a:tbl>
              <a:tblPr/>
              <a:tblGrid>
                <a:gridCol w="1792030">
                  <a:extLst>
                    <a:ext uri="{9D8B030D-6E8A-4147-A177-3AD203B41FA5}">
                      <a16:colId xmlns:a16="http://schemas.microsoft.com/office/drawing/2014/main" val="139096345"/>
                    </a:ext>
                  </a:extLst>
                </a:gridCol>
                <a:gridCol w="4372550">
                  <a:extLst>
                    <a:ext uri="{9D8B030D-6E8A-4147-A177-3AD203B41FA5}">
                      <a16:colId xmlns:a16="http://schemas.microsoft.com/office/drawing/2014/main" val="4251147083"/>
                    </a:ext>
                  </a:extLst>
                </a:gridCol>
              </a:tblGrid>
              <a:tr h="315000">
                <a:tc>
                  <a:txBody>
                    <a:bodyPr/>
                    <a:lstStyle/>
                    <a:p>
                      <a:pPr algn="ctr" fontAlgn="ctr"/>
                      <a:r>
                        <a:rPr lang="ja-JP" altLang="en-US" sz="1400" b="0" i="0" u="none" strike="noStrike" dirty="0">
                          <a:solidFill>
                            <a:schemeClr val="tx1"/>
                          </a:solidFill>
                          <a:effectLst/>
                          <a:latin typeface="游ゴシック" panose="020B0400000000000000" pitchFamily="50" charset="-128"/>
                          <a:ea typeface="游ゴシック" panose="020B0400000000000000" pitchFamily="50" charset="-128"/>
                        </a:rPr>
                        <a:t>出展サポート</a:t>
                      </a:r>
                      <a:endParaRPr lang="en-US" sz="14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FBFBF"/>
                    </a:solidFill>
                  </a:tcPr>
                </a:tc>
                <a:tc>
                  <a:txBody>
                    <a:bodyPr/>
                    <a:lstStyle/>
                    <a:p>
                      <a:pPr algn="ctr"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18618418"/>
                  </a:ext>
                </a:extLst>
              </a:tr>
            </a:tbl>
          </a:graphicData>
        </a:graphic>
      </p:graphicFrame>
      <p:sp>
        <p:nvSpPr>
          <p:cNvPr id="27" name="テキスト ボックス 26">
            <a:extLst>
              <a:ext uri="{FF2B5EF4-FFF2-40B4-BE49-F238E27FC236}">
                <a16:creationId xmlns:a16="http://schemas.microsoft.com/office/drawing/2014/main" id="{24728472-C992-2196-05C4-FCCEFBCDF0B0}"/>
              </a:ext>
            </a:extLst>
          </p:cNvPr>
          <p:cNvSpPr txBox="1"/>
          <p:nvPr/>
        </p:nvSpPr>
        <p:spPr>
          <a:xfrm>
            <a:off x="3286892" y="6662462"/>
            <a:ext cx="2035449" cy="276999"/>
          </a:xfrm>
          <a:prstGeom prst="rect">
            <a:avLst/>
          </a:prstGeom>
          <a:noFill/>
        </p:spPr>
        <p:txBody>
          <a:bodyPr wrap="square" rtlCol="0">
            <a:spAutoFit/>
          </a:bodyPr>
          <a:lstStyle/>
          <a:p>
            <a:r>
              <a:rPr kumimoji="1" lang="ja-JP" altLang="en-US" sz="1200" dirty="0"/>
              <a:t>　必要　  　</a:t>
            </a:r>
            <a:r>
              <a:rPr kumimoji="1" lang="en-US" altLang="ja-JP" sz="1200" dirty="0"/>
              <a:t>/  </a:t>
            </a:r>
            <a:r>
              <a:rPr kumimoji="1" lang="ja-JP" altLang="en-US" sz="1200" dirty="0"/>
              <a:t>　　不要</a:t>
            </a:r>
          </a:p>
        </p:txBody>
      </p:sp>
      <p:sp>
        <p:nvSpPr>
          <p:cNvPr id="28" name="テキスト ボックス 27">
            <a:extLst>
              <a:ext uri="{FF2B5EF4-FFF2-40B4-BE49-F238E27FC236}">
                <a16:creationId xmlns:a16="http://schemas.microsoft.com/office/drawing/2014/main" id="{FD638054-9961-DC94-9F33-ED9592A7335D}"/>
              </a:ext>
            </a:extLst>
          </p:cNvPr>
          <p:cNvSpPr txBox="1"/>
          <p:nvPr/>
        </p:nvSpPr>
        <p:spPr>
          <a:xfrm>
            <a:off x="2119382" y="6256809"/>
            <a:ext cx="4234559" cy="369332"/>
          </a:xfrm>
          <a:prstGeom prst="rect">
            <a:avLst/>
          </a:prstGeom>
          <a:noFill/>
        </p:spPr>
        <p:txBody>
          <a:bodyPr wrap="square" rtlCol="0">
            <a:spAutoFit/>
          </a:bodyPr>
          <a:lstStyle/>
          <a:p>
            <a:r>
              <a:rPr kumimoji="1" lang="en-US" altLang="ja-JP" sz="900" dirty="0"/>
              <a:t>※</a:t>
            </a:r>
            <a:r>
              <a:rPr kumimoji="1" lang="ja-JP" altLang="en-US" sz="900" dirty="0"/>
              <a:t>販促全般に関するアドバイスが必要な方はお申込みください（無料）。</a:t>
            </a:r>
            <a:endParaRPr kumimoji="1" lang="en-US" altLang="ja-JP" sz="900" dirty="0"/>
          </a:p>
          <a:p>
            <a:r>
              <a:rPr kumimoji="1" lang="en-US" altLang="ja-JP" sz="900" dirty="0"/>
              <a:t>※</a:t>
            </a:r>
            <a:r>
              <a:rPr kumimoji="1" lang="ja-JP" altLang="en-US" sz="900" dirty="0"/>
              <a:t>全出展者に出展事業者説明会にてガイドブックを配布します。</a:t>
            </a:r>
            <a:endParaRPr kumimoji="1" lang="en-US" altLang="ja-JP" sz="900" b="1" dirty="0"/>
          </a:p>
        </p:txBody>
      </p:sp>
      <p:sp>
        <p:nvSpPr>
          <p:cNvPr id="29" name="正方形/長方形 28">
            <a:extLst>
              <a:ext uri="{FF2B5EF4-FFF2-40B4-BE49-F238E27FC236}">
                <a16:creationId xmlns:a16="http://schemas.microsoft.com/office/drawing/2014/main" id="{98706E86-2F93-594B-9584-B51F93C8C50F}"/>
              </a:ext>
            </a:extLst>
          </p:cNvPr>
          <p:cNvSpPr/>
          <p:nvPr/>
        </p:nvSpPr>
        <p:spPr>
          <a:xfrm>
            <a:off x="883920" y="3224436"/>
            <a:ext cx="599994" cy="187708"/>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数量</a:t>
            </a:r>
          </a:p>
        </p:txBody>
      </p:sp>
      <p:sp>
        <p:nvSpPr>
          <p:cNvPr id="37" name="正方形/長方形 36">
            <a:extLst>
              <a:ext uri="{FF2B5EF4-FFF2-40B4-BE49-F238E27FC236}">
                <a16:creationId xmlns:a16="http://schemas.microsoft.com/office/drawing/2014/main" id="{8079EA91-9524-B159-DAC2-7DF2C46623AE}"/>
              </a:ext>
            </a:extLst>
          </p:cNvPr>
          <p:cNvSpPr/>
          <p:nvPr/>
        </p:nvSpPr>
        <p:spPr>
          <a:xfrm>
            <a:off x="360217" y="7171872"/>
            <a:ext cx="1791855" cy="324000"/>
          </a:xfrm>
          <a:prstGeom prst="rect">
            <a:avLst/>
          </a:prstGeom>
          <a:solidFill>
            <a:srgbClr val="7F7F7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t>アフター交流会</a:t>
            </a:r>
          </a:p>
        </p:txBody>
      </p:sp>
      <p:graphicFrame>
        <p:nvGraphicFramePr>
          <p:cNvPr id="38" name="表 37">
            <a:extLst>
              <a:ext uri="{FF2B5EF4-FFF2-40B4-BE49-F238E27FC236}">
                <a16:creationId xmlns:a16="http://schemas.microsoft.com/office/drawing/2014/main" id="{CA795B25-D526-C6C6-23B1-D7B7C9C3D089}"/>
              </a:ext>
            </a:extLst>
          </p:cNvPr>
          <p:cNvGraphicFramePr>
            <a:graphicFrameLocks noGrp="1"/>
          </p:cNvGraphicFramePr>
          <p:nvPr>
            <p:extLst>
              <p:ext uri="{D42A27DB-BD31-4B8C-83A1-F6EECF244321}">
                <p14:modId xmlns:p14="http://schemas.microsoft.com/office/powerpoint/2010/main" val="673954937"/>
              </p:ext>
            </p:extLst>
          </p:nvPr>
        </p:nvGraphicFramePr>
        <p:xfrm>
          <a:off x="378691" y="7538341"/>
          <a:ext cx="6132945" cy="1135392"/>
        </p:xfrm>
        <a:graphic>
          <a:graphicData uri="http://schemas.openxmlformats.org/drawingml/2006/table">
            <a:tbl>
              <a:tblPr/>
              <a:tblGrid>
                <a:gridCol w="1782833">
                  <a:extLst>
                    <a:ext uri="{9D8B030D-6E8A-4147-A177-3AD203B41FA5}">
                      <a16:colId xmlns:a16="http://schemas.microsoft.com/office/drawing/2014/main" val="139096345"/>
                    </a:ext>
                  </a:extLst>
                </a:gridCol>
                <a:gridCol w="1450037">
                  <a:extLst>
                    <a:ext uri="{9D8B030D-6E8A-4147-A177-3AD203B41FA5}">
                      <a16:colId xmlns:a16="http://schemas.microsoft.com/office/drawing/2014/main" val="4251147083"/>
                    </a:ext>
                  </a:extLst>
                </a:gridCol>
                <a:gridCol w="1450038">
                  <a:extLst>
                    <a:ext uri="{9D8B030D-6E8A-4147-A177-3AD203B41FA5}">
                      <a16:colId xmlns:a16="http://schemas.microsoft.com/office/drawing/2014/main" val="4141737880"/>
                    </a:ext>
                  </a:extLst>
                </a:gridCol>
                <a:gridCol w="1450037">
                  <a:extLst>
                    <a:ext uri="{9D8B030D-6E8A-4147-A177-3AD203B41FA5}">
                      <a16:colId xmlns:a16="http://schemas.microsoft.com/office/drawing/2014/main" val="266522173"/>
                    </a:ext>
                  </a:extLst>
                </a:gridCol>
              </a:tblGrid>
              <a:tr h="261217">
                <a:tc>
                  <a:txBody>
                    <a:bodyPr/>
                    <a:lstStyle/>
                    <a:p>
                      <a:pPr algn="ctr"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参加希望の有無</a:t>
                      </a:r>
                      <a:endParaRPr lang="en-US" sz="12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FBFBF"/>
                    </a:solidFill>
                  </a:tcPr>
                </a:tc>
                <a:tc>
                  <a:txBody>
                    <a:bodyPr/>
                    <a:lstStyle/>
                    <a:p>
                      <a:pPr algn="l" fontAlgn="ctr"/>
                      <a:r>
                        <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rPr>
                        <a:t> </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商品</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PR</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の希望</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ct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18618418"/>
                  </a:ext>
                </a:extLst>
              </a:tr>
              <a:tr h="274320">
                <a:tc>
                  <a:txBody>
                    <a:bodyPr/>
                    <a:lstStyle/>
                    <a:p>
                      <a:pPr algn="ctr" fontAlgn="ctr"/>
                      <a:r>
                        <a:rPr lang="en-US" sz="1200" b="0" i="0" u="none" strike="noStrike" dirty="0" err="1">
                          <a:solidFill>
                            <a:srgbClr val="000000"/>
                          </a:solidFill>
                          <a:effectLst/>
                          <a:latin typeface="游ゴシック" panose="020B0400000000000000" pitchFamily="50" charset="-128"/>
                          <a:ea typeface="游ゴシック" panose="020B0400000000000000" pitchFamily="50" charset="-128"/>
                        </a:rPr>
                        <a:t>参加</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人数</a:t>
                      </a:r>
                      <a:endParaRPr lang="en-US" sz="12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FBFBF"/>
                    </a:solidFill>
                  </a:tcPr>
                </a:tc>
                <a:tc>
                  <a:txBody>
                    <a:bodyPr/>
                    <a:lstStyle/>
                    <a:p>
                      <a:pPr algn="ctr"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　　　　　　　名</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PR</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商品サイズ</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ct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84003343"/>
                  </a:ext>
                </a:extLst>
              </a:tr>
              <a:tr h="599855">
                <a:tc>
                  <a:txBody>
                    <a:bodyPr/>
                    <a:lstStyle/>
                    <a:p>
                      <a:pPr algn="ctr"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紹介内容</a:t>
                      </a:r>
                      <a:endPar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endParaRPr>
                    </a:p>
                    <a:p>
                      <a:pPr algn="ctr" fontAlgn="ctr"/>
                      <a:r>
                        <a:rPr lang="en-US" altLang="ja-JP" sz="1050" b="0" i="0" u="none" strike="noStrike" dirty="0">
                          <a:solidFill>
                            <a:srgbClr val="000000"/>
                          </a:solidFill>
                          <a:effectLst/>
                          <a:latin typeface="游ゴシック" panose="020B0400000000000000" pitchFamily="50" charset="-128"/>
                          <a:ea typeface="游ゴシック" panose="020B0400000000000000" pitchFamily="50" charset="-128"/>
                        </a:rPr>
                        <a:t>※PR</a:t>
                      </a:r>
                      <a:r>
                        <a:rPr lang="ja-JP" altLang="en-US" sz="1050" b="0" i="0" u="none" strike="noStrike" dirty="0">
                          <a:solidFill>
                            <a:srgbClr val="000000"/>
                          </a:solidFill>
                          <a:effectLst/>
                          <a:latin typeface="游ゴシック" panose="020B0400000000000000" pitchFamily="50" charset="-128"/>
                          <a:ea typeface="游ゴシック" panose="020B0400000000000000" pitchFamily="50" charset="-128"/>
                        </a:rPr>
                        <a:t>を希望する場合記入</a:t>
                      </a:r>
                      <a:endParaRPr lang="en-US" altLang="ja-JP" sz="105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FBFBF"/>
                    </a:solidFill>
                  </a:tcPr>
                </a:tc>
                <a:tc gridSpan="3">
                  <a:txBody>
                    <a:bodyPr/>
                    <a:lstStyle/>
                    <a:p>
                      <a:pPr algn="ctr"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938868975"/>
                  </a:ext>
                </a:extLst>
              </a:tr>
            </a:tbl>
          </a:graphicData>
        </a:graphic>
      </p:graphicFrame>
      <p:sp>
        <p:nvSpPr>
          <p:cNvPr id="41" name="テキスト ボックス 40">
            <a:extLst>
              <a:ext uri="{FF2B5EF4-FFF2-40B4-BE49-F238E27FC236}">
                <a16:creationId xmlns:a16="http://schemas.microsoft.com/office/drawing/2014/main" id="{D1AE790F-D876-62F2-F985-11C823BBB87E}"/>
              </a:ext>
            </a:extLst>
          </p:cNvPr>
          <p:cNvSpPr txBox="1"/>
          <p:nvPr/>
        </p:nvSpPr>
        <p:spPr>
          <a:xfrm>
            <a:off x="2208209" y="7531351"/>
            <a:ext cx="1418912" cy="276999"/>
          </a:xfrm>
          <a:prstGeom prst="rect">
            <a:avLst/>
          </a:prstGeom>
          <a:noFill/>
        </p:spPr>
        <p:txBody>
          <a:bodyPr wrap="square" rtlCol="0">
            <a:spAutoFit/>
          </a:bodyPr>
          <a:lstStyle/>
          <a:p>
            <a:r>
              <a:rPr kumimoji="1" lang="ja-JP" altLang="en-US" sz="1200" dirty="0"/>
              <a:t>　有　  </a:t>
            </a:r>
            <a:r>
              <a:rPr kumimoji="1" lang="en-US" altLang="ja-JP" sz="1200" dirty="0"/>
              <a:t>/  </a:t>
            </a:r>
            <a:r>
              <a:rPr kumimoji="1" lang="ja-JP" altLang="en-US" sz="1200" dirty="0"/>
              <a:t>　無</a:t>
            </a:r>
          </a:p>
        </p:txBody>
      </p:sp>
      <p:sp>
        <p:nvSpPr>
          <p:cNvPr id="42" name="テキスト ボックス 41">
            <a:extLst>
              <a:ext uri="{FF2B5EF4-FFF2-40B4-BE49-F238E27FC236}">
                <a16:creationId xmlns:a16="http://schemas.microsoft.com/office/drawing/2014/main" id="{421BA6E9-DEDD-6586-E9EB-48392011501B}"/>
              </a:ext>
            </a:extLst>
          </p:cNvPr>
          <p:cNvSpPr txBox="1"/>
          <p:nvPr/>
        </p:nvSpPr>
        <p:spPr>
          <a:xfrm>
            <a:off x="2112916" y="7143269"/>
            <a:ext cx="4558845" cy="369332"/>
          </a:xfrm>
          <a:prstGeom prst="rect">
            <a:avLst/>
          </a:prstGeom>
          <a:noFill/>
        </p:spPr>
        <p:txBody>
          <a:bodyPr wrap="square" rtlCol="0">
            <a:spAutoFit/>
          </a:bodyPr>
          <a:lstStyle/>
          <a:p>
            <a:r>
              <a:rPr kumimoji="1" lang="en-US" altLang="ja-JP" sz="900" dirty="0"/>
              <a:t>※</a:t>
            </a:r>
            <a:r>
              <a:rPr kumimoji="1" lang="ja-JP" altLang="en-US" sz="900" dirty="0"/>
              <a:t>希望者のみで</a:t>
            </a:r>
            <a:r>
              <a:rPr kumimoji="1" lang="en-US" altLang="ja-JP" sz="900" dirty="0"/>
              <a:t>1</a:t>
            </a:r>
            <a:r>
              <a:rPr kumimoji="1" lang="ja-JP" altLang="en-US" sz="900" dirty="0"/>
              <a:t>時間程度の交流会を実施予定です。（参加無料です）</a:t>
            </a:r>
            <a:endParaRPr kumimoji="1" lang="en-US" altLang="ja-JP" sz="900" dirty="0"/>
          </a:p>
          <a:p>
            <a:r>
              <a:rPr kumimoji="1" lang="en-US" altLang="ja-JP" sz="900" dirty="0"/>
              <a:t>※PR</a:t>
            </a:r>
            <a:r>
              <a:rPr kumimoji="1" lang="ja-JP" altLang="en-US" sz="900" dirty="0"/>
              <a:t>の希望をした場合には、自社の商品やサービスの</a:t>
            </a:r>
            <a:r>
              <a:rPr kumimoji="1" lang="en-US" altLang="ja-JP" sz="900" dirty="0"/>
              <a:t>PR</a:t>
            </a:r>
            <a:r>
              <a:rPr kumimoji="1" lang="ja-JP" altLang="en-US" sz="900" dirty="0"/>
              <a:t>タイムを設けます。</a:t>
            </a:r>
            <a:endParaRPr kumimoji="1" lang="en-US" altLang="ja-JP" sz="900" dirty="0"/>
          </a:p>
        </p:txBody>
      </p:sp>
      <p:sp>
        <p:nvSpPr>
          <p:cNvPr id="43" name="テキスト ボックス 42">
            <a:extLst>
              <a:ext uri="{FF2B5EF4-FFF2-40B4-BE49-F238E27FC236}">
                <a16:creationId xmlns:a16="http://schemas.microsoft.com/office/drawing/2014/main" id="{86E59B1F-549E-6E51-9703-3DE56F358107}"/>
              </a:ext>
            </a:extLst>
          </p:cNvPr>
          <p:cNvSpPr txBox="1"/>
          <p:nvPr/>
        </p:nvSpPr>
        <p:spPr>
          <a:xfrm>
            <a:off x="5112917" y="7538971"/>
            <a:ext cx="1318363" cy="276999"/>
          </a:xfrm>
          <a:prstGeom prst="rect">
            <a:avLst/>
          </a:prstGeom>
          <a:noFill/>
        </p:spPr>
        <p:txBody>
          <a:bodyPr wrap="square" rtlCol="0">
            <a:spAutoFit/>
          </a:bodyPr>
          <a:lstStyle/>
          <a:p>
            <a:r>
              <a:rPr kumimoji="1" lang="ja-JP" altLang="en-US" sz="1200" dirty="0"/>
              <a:t>　有　  </a:t>
            </a:r>
            <a:r>
              <a:rPr kumimoji="1" lang="en-US" altLang="ja-JP" sz="1200" dirty="0"/>
              <a:t>/  </a:t>
            </a:r>
            <a:r>
              <a:rPr kumimoji="1" lang="ja-JP" altLang="en-US" sz="1200" dirty="0"/>
              <a:t>　無</a:t>
            </a:r>
          </a:p>
        </p:txBody>
      </p:sp>
      <p:sp>
        <p:nvSpPr>
          <p:cNvPr id="44" name="正方形/長方形 43">
            <a:extLst>
              <a:ext uri="{FF2B5EF4-FFF2-40B4-BE49-F238E27FC236}">
                <a16:creationId xmlns:a16="http://schemas.microsoft.com/office/drawing/2014/main" id="{42306CA7-9D8C-7479-13D9-7785258E0C34}"/>
              </a:ext>
            </a:extLst>
          </p:cNvPr>
          <p:cNvSpPr/>
          <p:nvPr/>
        </p:nvSpPr>
        <p:spPr>
          <a:xfrm>
            <a:off x="377825" y="8823652"/>
            <a:ext cx="1783484" cy="324000"/>
          </a:xfrm>
          <a:prstGeom prst="rect">
            <a:avLst/>
          </a:prstGeom>
          <a:solidFill>
            <a:srgbClr val="7F7F7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t>ご連絡事項</a:t>
            </a:r>
          </a:p>
        </p:txBody>
      </p:sp>
      <p:sp>
        <p:nvSpPr>
          <p:cNvPr id="45" name="正方形/長方形 44">
            <a:extLst>
              <a:ext uri="{FF2B5EF4-FFF2-40B4-BE49-F238E27FC236}">
                <a16:creationId xmlns:a16="http://schemas.microsoft.com/office/drawing/2014/main" id="{E74AE76C-1FA3-DD15-6D38-CC1E5DF9DCD7}"/>
              </a:ext>
            </a:extLst>
          </p:cNvPr>
          <p:cNvSpPr/>
          <p:nvPr/>
        </p:nvSpPr>
        <p:spPr>
          <a:xfrm>
            <a:off x="370840" y="9184411"/>
            <a:ext cx="6177743" cy="55995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dirty="0"/>
          </a:p>
        </p:txBody>
      </p:sp>
      <p:graphicFrame>
        <p:nvGraphicFramePr>
          <p:cNvPr id="46" name="表 45"/>
          <p:cNvGraphicFramePr>
            <a:graphicFrameLocks noGrp="1"/>
          </p:cNvGraphicFramePr>
          <p:nvPr>
            <p:extLst>
              <p:ext uri="{D42A27DB-BD31-4B8C-83A1-F6EECF244321}">
                <p14:modId xmlns:p14="http://schemas.microsoft.com/office/powerpoint/2010/main" val="911795032"/>
              </p:ext>
            </p:extLst>
          </p:nvPr>
        </p:nvGraphicFramePr>
        <p:xfrm>
          <a:off x="414250" y="9222511"/>
          <a:ext cx="6093229" cy="487680"/>
        </p:xfrm>
        <a:graphic>
          <a:graphicData uri="http://schemas.openxmlformats.org/drawingml/2006/table">
            <a:tbl>
              <a:tblPr firstRow="1" bandRow="1">
                <a:tableStyleId>{5C22544A-7EE6-4342-B048-85BDC9FD1C3A}</a:tableStyleId>
              </a:tblPr>
              <a:tblGrid>
                <a:gridCol w="6093229">
                  <a:extLst>
                    <a:ext uri="{9D8B030D-6E8A-4147-A177-3AD203B41FA5}">
                      <a16:colId xmlns:a16="http://schemas.microsoft.com/office/drawing/2014/main" val="3848578849"/>
                    </a:ext>
                  </a:extLst>
                </a:gridCol>
              </a:tblGrid>
              <a:tr h="487680">
                <a:tc>
                  <a:txBody>
                    <a:bodyPr/>
                    <a:lstStyle/>
                    <a:p>
                      <a:endParaRPr kumimoji="1" lang="ja-JP" altLang="en-US" b="0" dirty="0">
                        <a:solidFill>
                          <a:schemeClr val="tx1"/>
                        </a:solidFill>
                      </a:endParaRPr>
                    </a:p>
                  </a:txBody>
                  <a:tcPr>
                    <a:noFill/>
                  </a:tcPr>
                </a:tc>
                <a:extLst>
                  <a:ext uri="{0D108BD9-81ED-4DB2-BD59-A6C34878D82A}">
                    <a16:rowId xmlns:a16="http://schemas.microsoft.com/office/drawing/2014/main" val="2853828041"/>
                  </a:ext>
                </a:extLst>
              </a:tr>
            </a:tbl>
          </a:graphicData>
        </a:graphic>
      </p:graphicFrame>
      <p:sp>
        <p:nvSpPr>
          <p:cNvPr id="52" name="正方形/長方形 51">
            <a:extLst>
              <a:ext uri="{FF2B5EF4-FFF2-40B4-BE49-F238E27FC236}">
                <a16:creationId xmlns:a16="http://schemas.microsoft.com/office/drawing/2014/main" id="{0FF9F662-0C54-5756-59E5-0424B2E9EB3E}"/>
              </a:ext>
            </a:extLst>
          </p:cNvPr>
          <p:cNvSpPr/>
          <p:nvPr/>
        </p:nvSpPr>
        <p:spPr>
          <a:xfrm>
            <a:off x="188913" y="346360"/>
            <a:ext cx="2623560" cy="443345"/>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t>出展者登録申込書③</a:t>
            </a:r>
          </a:p>
        </p:txBody>
      </p:sp>
      <p:sp>
        <p:nvSpPr>
          <p:cNvPr id="57" name="正方形/長方形 56">
            <a:extLst>
              <a:ext uri="{FF2B5EF4-FFF2-40B4-BE49-F238E27FC236}">
                <a16:creationId xmlns:a16="http://schemas.microsoft.com/office/drawing/2014/main" id="{F4BC4768-C522-6D71-E305-29071A1FD88D}"/>
              </a:ext>
            </a:extLst>
          </p:cNvPr>
          <p:cNvSpPr/>
          <p:nvPr/>
        </p:nvSpPr>
        <p:spPr>
          <a:xfrm>
            <a:off x="2904188" y="332509"/>
            <a:ext cx="2582212" cy="434109"/>
          </a:xfrm>
          <a:prstGeom prst="rect">
            <a:avLst/>
          </a:prstGeom>
          <a:solidFill>
            <a:schemeClr val="bg1"/>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000" b="1" dirty="0">
                <a:solidFill>
                  <a:srgbClr val="FF0000"/>
                </a:solidFill>
              </a:rPr>
              <a:t>7</a:t>
            </a:r>
            <a:r>
              <a:rPr kumimoji="1" lang="ja-JP" altLang="en-US" sz="2000" b="1" dirty="0">
                <a:solidFill>
                  <a:srgbClr val="FF0000"/>
                </a:solidFill>
              </a:rPr>
              <a:t>月</a:t>
            </a:r>
            <a:r>
              <a:rPr kumimoji="1" lang="en-US" altLang="ja-JP" sz="2000" b="1" dirty="0">
                <a:solidFill>
                  <a:srgbClr val="FF0000"/>
                </a:solidFill>
              </a:rPr>
              <a:t>11</a:t>
            </a:r>
            <a:r>
              <a:rPr kumimoji="1" lang="ja-JP" altLang="en-US" sz="2000" b="1" dirty="0">
                <a:solidFill>
                  <a:srgbClr val="FF0000"/>
                </a:solidFill>
              </a:rPr>
              <a:t>日</a:t>
            </a:r>
            <a:r>
              <a:rPr kumimoji="1" lang="en-US" altLang="ja-JP" sz="2000" b="1" dirty="0">
                <a:solidFill>
                  <a:srgbClr val="FF0000"/>
                </a:solidFill>
              </a:rPr>
              <a:t>(</a:t>
            </a:r>
            <a:r>
              <a:rPr kumimoji="1" lang="ja-JP" altLang="en-US" sz="2000" b="1" dirty="0">
                <a:solidFill>
                  <a:srgbClr val="FF0000"/>
                </a:solidFill>
              </a:rPr>
              <a:t>金</a:t>
            </a:r>
            <a:r>
              <a:rPr kumimoji="1" lang="en-US" altLang="ja-JP" sz="2000" b="1" dirty="0">
                <a:solidFill>
                  <a:srgbClr val="FF0000"/>
                </a:solidFill>
              </a:rPr>
              <a:t>)</a:t>
            </a:r>
            <a:r>
              <a:rPr kumimoji="1" lang="ja-JP" altLang="en-US" sz="2000" b="1" dirty="0">
                <a:solidFill>
                  <a:srgbClr val="FF0000"/>
                </a:solidFill>
              </a:rPr>
              <a:t>必着</a:t>
            </a:r>
          </a:p>
        </p:txBody>
      </p:sp>
      <p:pic>
        <p:nvPicPr>
          <p:cNvPr id="5" name="図 4" descr="グラフィカル ユーザー インターフェイス が含まれている画像&#10;&#10;AI 生成コンテンツは誤りを含む可能性があります。">
            <a:extLst>
              <a:ext uri="{FF2B5EF4-FFF2-40B4-BE49-F238E27FC236}">
                <a16:creationId xmlns:a16="http://schemas.microsoft.com/office/drawing/2014/main" id="{9FF82E9D-485D-B23A-7697-9D301F1A3A3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08011" y="83127"/>
            <a:ext cx="1139151" cy="683491"/>
          </a:xfrm>
          <a:prstGeom prst="rect">
            <a:avLst/>
          </a:prstGeom>
        </p:spPr>
      </p:pic>
      <p:sp>
        <p:nvSpPr>
          <p:cNvPr id="7" name="楕円 6">
            <a:extLst>
              <a:ext uri="{FF2B5EF4-FFF2-40B4-BE49-F238E27FC236}">
                <a16:creationId xmlns:a16="http://schemas.microsoft.com/office/drawing/2014/main" id="{D57396C9-AB6B-4E1B-9880-BA5ECF828552}"/>
              </a:ext>
            </a:extLst>
          </p:cNvPr>
          <p:cNvSpPr>
            <a:spLocks noChangeAspect="1"/>
          </p:cNvSpPr>
          <p:nvPr/>
        </p:nvSpPr>
        <p:spPr>
          <a:xfrm>
            <a:off x="1028302" y="1810419"/>
            <a:ext cx="311231" cy="311231"/>
          </a:xfrm>
          <a:prstGeom prst="ellipse">
            <a:avLst/>
          </a:prstGeom>
          <a:noFill/>
          <a:ln>
            <a:solidFill>
              <a:schemeClr val="bg1">
                <a:lumMod val="85000"/>
              </a:schemeClr>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楕円 9">
            <a:extLst>
              <a:ext uri="{FF2B5EF4-FFF2-40B4-BE49-F238E27FC236}">
                <a16:creationId xmlns:a16="http://schemas.microsoft.com/office/drawing/2014/main" id="{CA6CF40B-DDD0-9B8E-9B32-12A1D57AFCAF}"/>
              </a:ext>
            </a:extLst>
          </p:cNvPr>
          <p:cNvSpPr>
            <a:spLocks noChangeAspect="1"/>
          </p:cNvSpPr>
          <p:nvPr/>
        </p:nvSpPr>
        <p:spPr>
          <a:xfrm>
            <a:off x="1028302" y="2721771"/>
            <a:ext cx="311231" cy="311231"/>
          </a:xfrm>
          <a:prstGeom prst="ellipse">
            <a:avLst/>
          </a:prstGeom>
          <a:noFill/>
          <a:ln>
            <a:solidFill>
              <a:schemeClr val="bg1">
                <a:lumMod val="85000"/>
              </a:schemeClr>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a:extLst>
              <a:ext uri="{FF2B5EF4-FFF2-40B4-BE49-F238E27FC236}">
                <a16:creationId xmlns:a16="http://schemas.microsoft.com/office/drawing/2014/main" id="{14EFB43F-5D9A-A75E-1237-D3C60AEF4FAB}"/>
              </a:ext>
            </a:extLst>
          </p:cNvPr>
          <p:cNvSpPr/>
          <p:nvPr/>
        </p:nvSpPr>
        <p:spPr>
          <a:xfrm>
            <a:off x="883920" y="3734976"/>
            <a:ext cx="599994" cy="187708"/>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数量</a:t>
            </a:r>
          </a:p>
        </p:txBody>
      </p:sp>
      <p:pic>
        <p:nvPicPr>
          <p:cNvPr id="12" name="図 11" descr="グラフィカル ユーザー インターフェイス, テキスト, アプリケーション, メール&#10;&#10;AI 生成コンテンツは誤りを含む可能性があります。">
            <a:extLst>
              <a:ext uri="{FF2B5EF4-FFF2-40B4-BE49-F238E27FC236}">
                <a16:creationId xmlns:a16="http://schemas.microsoft.com/office/drawing/2014/main" id="{179C6667-5DE3-968C-33B3-0F604F18728C}"/>
              </a:ext>
            </a:extLst>
          </p:cNvPr>
          <p:cNvPicPr>
            <a:picLocks noChangeAspect="1"/>
          </p:cNvPicPr>
          <p:nvPr/>
        </p:nvPicPr>
        <p:blipFill>
          <a:blip r:embed="rId3">
            <a:extLst>
              <a:ext uri="{28A0092B-C50C-407E-A947-70E740481C1C}">
                <a14:useLocalDpi xmlns:a14="http://schemas.microsoft.com/office/drawing/2010/main" val="0"/>
              </a:ext>
            </a:extLst>
          </a:blip>
          <a:srcRect l="5704" t="28903" r="80222" b="45612"/>
          <a:stretch>
            <a:fillRect/>
          </a:stretch>
        </p:blipFill>
        <p:spPr>
          <a:xfrm>
            <a:off x="3774440" y="1452880"/>
            <a:ext cx="965200" cy="767080"/>
          </a:xfrm>
          <a:prstGeom prst="rect">
            <a:avLst/>
          </a:prstGeom>
        </p:spPr>
      </p:pic>
      <p:pic>
        <p:nvPicPr>
          <p:cNvPr id="14" name="図 13" descr="グラフィカル ユーザー インターフェイス, テキスト&#10;&#10;AI 生成コンテンツは誤りを含む可能性があります。">
            <a:extLst>
              <a:ext uri="{FF2B5EF4-FFF2-40B4-BE49-F238E27FC236}">
                <a16:creationId xmlns:a16="http://schemas.microsoft.com/office/drawing/2014/main" id="{E3E262D7-95E0-FC73-0A0B-3709AAF22737}"/>
              </a:ext>
            </a:extLst>
          </p:cNvPr>
          <p:cNvPicPr>
            <a:picLocks noChangeAspect="1"/>
          </p:cNvPicPr>
          <p:nvPr/>
        </p:nvPicPr>
        <p:blipFill>
          <a:blip r:embed="rId4">
            <a:extLst>
              <a:ext uri="{28A0092B-C50C-407E-A947-70E740481C1C}">
                <a14:useLocalDpi xmlns:a14="http://schemas.microsoft.com/office/drawing/2010/main" val="0"/>
              </a:ext>
            </a:extLst>
          </a:blip>
          <a:srcRect l="5779" t="23091" r="79481" b="42193"/>
          <a:stretch>
            <a:fillRect/>
          </a:stretch>
        </p:blipFill>
        <p:spPr>
          <a:xfrm>
            <a:off x="3894124" y="2352040"/>
            <a:ext cx="764236" cy="802640"/>
          </a:xfrm>
          <a:prstGeom prst="rect">
            <a:avLst/>
          </a:prstGeom>
        </p:spPr>
      </p:pic>
      <p:sp>
        <p:nvSpPr>
          <p:cNvPr id="16" name="テキスト ボックス 15">
            <a:extLst>
              <a:ext uri="{FF2B5EF4-FFF2-40B4-BE49-F238E27FC236}">
                <a16:creationId xmlns:a16="http://schemas.microsoft.com/office/drawing/2014/main" id="{90B7A7B0-FF68-8B43-7B68-0127378F5485}"/>
              </a:ext>
            </a:extLst>
          </p:cNvPr>
          <p:cNvSpPr txBox="1"/>
          <p:nvPr/>
        </p:nvSpPr>
        <p:spPr>
          <a:xfrm>
            <a:off x="4479635" y="1939637"/>
            <a:ext cx="1034473" cy="230832"/>
          </a:xfrm>
          <a:prstGeom prst="rect">
            <a:avLst/>
          </a:prstGeom>
          <a:noFill/>
        </p:spPr>
        <p:txBody>
          <a:bodyPr wrap="square" rtlCol="0">
            <a:spAutoFit/>
          </a:bodyPr>
          <a:lstStyle/>
          <a:p>
            <a:r>
              <a:rPr kumimoji="1" lang="ja-JP" altLang="en-US" sz="900" dirty="0"/>
              <a:t>（イメージ）</a:t>
            </a:r>
          </a:p>
        </p:txBody>
      </p:sp>
      <p:sp>
        <p:nvSpPr>
          <p:cNvPr id="18" name="テキスト ボックス 17">
            <a:extLst>
              <a:ext uri="{FF2B5EF4-FFF2-40B4-BE49-F238E27FC236}">
                <a16:creationId xmlns:a16="http://schemas.microsoft.com/office/drawing/2014/main" id="{CDDA693D-68F8-B384-23E9-944580F2500D}"/>
              </a:ext>
            </a:extLst>
          </p:cNvPr>
          <p:cNvSpPr txBox="1"/>
          <p:nvPr/>
        </p:nvSpPr>
        <p:spPr>
          <a:xfrm>
            <a:off x="4479635" y="2927927"/>
            <a:ext cx="1034473" cy="230832"/>
          </a:xfrm>
          <a:prstGeom prst="rect">
            <a:avLst/>
          </a:prstGeom>
          <a:noFill/>
        </p:spPr>
        <p:txBody>
          <a:bodyPr wrap="square" rtlCol="0">
            <a:spAutoFit/>
          </a:bodyPr>
          <a:lstStyle/>
          <a:p>
            <a:r>
              <a:rPr kumimoji="1" lang="ja-JP" altLang="en-US" sz="900" dirty="0"/>
              <a:t>（イメージ）</a:t>
            </a:r>
          </a:p>
        </p:txBody>
      </p:sp>
    </p:spTree>
    <p:extLst>
      <p:ext uri="{BB962C8B-B14F-4D97-AF65-F5344CB8AC3E}">
        <p14:creationId xmlns:p14="http://schemas.microsoft.com/office/powerpoint/2010/main" val="235197836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308</TotalTime>
  <Words>944</Words>
  <Application>Microsoft Office PowerPoint</Application>
  <PresentationFormat>A4 210 x 297 mm</PresentationFormat>
  <Paragraphs>200</Paragraphs>
  <Slides>3</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3</vt:i4>
      </vt:variant>
    </vt:vector>
  </HeadingPairs>
  <TitlesOfParts>
    <vt:vector size="9" baseType="lpstr">
      <vt:lpstr>Yu Gothic</vt:lpstr>
      <vt:lpstr>Yu Gothic</vt:lpstr>
      <vt:lpstr>Arial</vt:lpstr>
      <vt:lpstr>Calibri</vt:lpstr>
      <vt:lpstr>Calibri Light</vt:lpstr>
      <vt:lpstr>Office テーマ</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大藤　省吾</dc:creator>
  <cp:lastModifiedBy>大藤　省吾</cp:lastModifiedBy>
  <cp:revision>77</cp:revision>
  <cp:lastPrinted>2025-06-03T09:30:26Z</cp:lastPrinted>
  <dcterms:modified xsi:type="dcterms:W3CDTF">2025-06-20T03:41:21Z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efa4170-0d19-0005-0004-bc88714345d2_Enabled">
    <vt:lpwstr>true</vt:lpwstr>
  </property>
  <property fmtid="{D5CDD505-2E9C-101B-9397-08002B2CF9AE}" pid="3" name="MSIP_Label_defa4170-0d19-0005-0004-bc88714345d2_SetDate">
    <vt:lpwstr>2025-06-04T05:42:03Z</vt:lpwstr>
  </property>
  <property fmtid="{D5CDD505-2E9C-101B-9397-08002B2CF9AE}" pid="4" name="MSIP_Label_defa4170-0d19-0005-0004-bc88714345d2_Method">
    <vt:lpwstr>Standard</vt:lpwstr>
  </property>
  <property fmtid="{D5CDD505-2E9C-101B-9397-08002B2CF9AE}" pid="5" name="MSIP_Label_defa4170-0d19-0005-0004-bc88714345d2_Name">
    <vt:lpwstr>defa4170-0d19-0005-0004-bc88714345d2</vt:lpwstr>
  </property>
  <property fmtid="{D5CDD505-2E9C-101B-9397-08002B2CF9AE}" pid="6" name="MSIP_Label_defa4170-0d19-0005-0004-bc88714345d2_SiteId">
    <vt:lpwstr>a2ab2787-c1e7-407f-a903-ef94d39b46a6</vt:lpwstr>
  </property>
  <property fmtid="{D5CDD505-2E9C-101B-9397-08002B2CF9AE}" pid="7" name="MSIP_Label_defa4170-0d19-0005-0004-bc88714345d2_ActionId">
    <vt:lpwstr>0f0ea1f9-7c50-4d31-841a-c69ca50b9f1c</vt:lpwstr>
  </property>
  <property fmtid="{D5CDD505-2E9C-101B-9397-08002B2CF9AE}" pid="8" name="MSIP_Label_defa4170-0d19-0005-0004-bc88714345d2_ContentBits">
    <vt:lpwstr>0</vt:lpwstr>
  </property>
  <property fmtid="{D5CDD505-2E9C-101B-9397-08002B2CF9AE}" pid="9" name="MSIP_Label_defa4170-0d19-0005-0004-bc88714345d2_Tag">
    <vt:lpwstr>10, 3, 0, 1</vt:lpwstr>
  </property>
</Properties>
</file>