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9T07:51:25.928"/>
    </inkml:context>
    <inkml:brush xml:id="br0">
      <inkml:brushProperty name="width" value="0.4" units="cm"/>
      <inkml:brushProperty name="height" value="0.8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0,'8262'129'0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9T07:51:29.259"/>
    </inkml:context>
    <inkml:brush xml:id="br0">
      <inkml:brushProperty name="width" value="0.4" units="cm"/>
      <inkml:brushProperty name="height" value="0.8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0,'5464'0'0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9T07:53:52.537"/>
    </inkml:context>
    <inkml:brush xml:id="br0">
      <inkml:brushProperty name="width" value="0.4" units="cm"/>
      <inkml:brushProperty name="height" value="0.8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1,'386'14,"-158"-3,14-1,338 7,5719-20,-3265 5,-2966-1,-21 1,0-3,0-1,71-14,-69 9,0 2,1 1,92 7,-31 0,61-3,-147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9T07:53:56.085"/>
    </inkml:context>
    <inkml:brush xml:id="br0">
      <inkml:brushProperty name="width" value="0.4" units="cm"/>
      <inkml:brushProperty name="height" value="0.8" units="cm"/>
      <inkml:brushProperty name="color" value="#A2D762"/>
      <inkml:brushProperty name="tip" value="rectangle"/>
      <inkml:brushProperty name="rasterOp" value="maskPen"/>
      <inkml:brushProperty name="ignorePressure" value="1"/>
    </inkml:brush>
  </inkml:definitions>
  <inkml:trace contextRef="#ctx0" brushRef="#br0">0 11,'136'-1,"511"17,120-3,-463-16,2514 3,-2642-13,8 0,534 14,-673-6,-28-1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48325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682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773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873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37381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163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7548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722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5812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995957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270341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510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kumimoji="1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kumimoji="1"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kumimoji="1"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customXml" Target="../ink/ink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6E28B7-7D84-8240-BA42-B59D3468FB48}"/>
              </a:ext>
            </a:extLst>
          </p:cNvPr>
          <p:cNvSpPr txBox="1"/>
          <p:nvPr/>
        </p:nvSpPr>
        <p:spPr>
          <a:xfrm>
            <a:off x="1085850" y="1190625"/>
            <a:ext cx="5657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令和８年</a:t>
            </a:r>
            <a:r>
              <a:rPr kumimoji="1" lang="ja-JP" altLang="en-US" sz="4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４月　　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76C6C39-B886-1C72-F711-65340EB65807}"/>
              </a:ext>
            </a:extLst>
          </p:cNvPr>
          <p:cNvSpPr txBox="1"/>
          <p:nvPr/>
        </p:nvSpPr>
        <p:spPr>
          <a:xfrm>
            <a:off x="1371600" y="3013501"/>
            <a:ext cx="10067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移動支援事業　改定事項まとめ　</a:t>
            </a:r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61992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6440F-0701-21C7-79A9-99E576DCB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29D0D7A-E81A-B94D-6760-CE274F76FE03}"/>
              </a:ext>
            </a:extLst>
          </p:cNvPr>
          <p:cNvSpPr txBox="1"/>
          <p:nvPr/>
        </p:nvSpPr>
        <p:spPr>
          <a:xfrm>
            <a:off x="1081086" y="885825"/>
            <a:ext cx="988695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令和８年４月の改定内容</a:t>
            </a:r>
            <a:endParaRPr kumimoji="1"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⑴　通学介助の送迎対象の変更</a:t>
            </a:r>
            <a:r>
              <a:rPr lang="en-US" altLang="ja-JP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追加</a:t>
            </a:r>
            <a:r>
              <a:rPr lang="en-US" altLang="ja-JP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endParaRPr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⑵　１か月の利用時間の変更</a:t>
            </a:r>
            <a:r>
              <a:rPr lang="en-US" altLang="ja-JP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拡充</a:t>
            </a:r>
            <a:r>
              <a:rPr lang="en-US" altLang="ja-JP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r>
              <a:rPr kumimoji="1" lang="ja-JP" altLang="en-US" sz="4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553756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C2D7B4D-77B0-4BC1-35A8-5FB0DA5EF684}"/>
              </a:ext>
            </a:extLst>
          </p:cNvPr>
          <p:cNvSpPr txBox="1"/>
          <p:nvPr/>
        </p:nvSpPr>
        <p:spPr>
          <a:xfrm>
            <a:off x="1514475" y="16478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739A98A-F811-B356-245F-1B51FB185B1A}"/>
              </a:ext>
            </a:extLst>
          </p:cNvPr>
          <p:cNvSpPr txBox="1"/>
          <p:nvPr/>
        </p:nvSpPr>
        <p:spPr>
          <a:xfrm>
            <a:off x="1126840" y="816828"/>
            <a:ext cx="1040938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0550" indent="-457200" algn="l">
              <a:buNone/>
            </a:pPr>
            <a:r>
              <a:rPr lang="ja-JP" altLang="en-US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現在の</a:t>
            </a:r>
            <a:r>
              <a:rPr lang="ja-JP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通学介助の対象</a:t>
            </a:r>
            <a:endParaRPr lang="en-US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 algn="l">
              <a:buNone/>
            </a:pPr>
            <a:r>
              <a:rPr lang="ja-JP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小学校・中学校・高等学校、特別支援学校（幼稚部）および学童クラブへ</a:t>
            </a:r>
            <a:endParaRPr lang="en-US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 algn="l">
              <a:buNone/>
            </a:pPr>
            <a:r>
              <a:rPr lang="ja-JP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通学している障害のある生徒</a:t>
            </a:r>
            <a:endParaRPr lang="en-US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 algn="l">
              <a:buNone/>
            </a:pPr>
            <a:r>
              <a:rPr lang="ja-JP" altLang="en-US" sz="2400" kern="1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　　　　　</a:t>
            </a:r>
            <a:endParaRPr lang="en-US" altLang="ja-JP" sz="2400" kern="1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/>
            <a:endParaRPr lang="en-US" altLang="ja-JP" sz="2400" b="1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/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en-US" altLang="ja-JP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年４月～</a:t>
            </a:r>
            <a:endParaRPr lang="en-US" altLang="ja-JP" sz="2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/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上記の通学先に加え、</a:t>
            </a:r>
            <a:endParaRPr lang="en-US" altLang="ja-JP" sz="2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/>
            <a:r>
              <a:rPr lang="ja-JP" altLang="ja-JP" sz="2400" b="1" u="sng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大学等</a:t>
            </a:r>
            <a:r>
              <a:rPr lang="ja-JP" altLang="en-US" sz="2400" b="1" u="sng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、特別支援学校</a:t>
            </a:r>
            <a:r>
              <a:rPr lang="en-US" altLang="ja-JP" sz="2400" b="1" u="sng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2400" b="1" u="sng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専攻科</a:t>
            </a:r>
            <a:r>
              <a:rPr lang="en-US" altLang="ja-JP" sz="2400" b="1" u="sng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u="sng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が追加になります。</a:t>
            </a:r>
            <a:endParaRPr lang="ja-JP" altLang="ja-JP" sz="2400" b="1" u="sng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r>
              <a:rPr lang="ja-JP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※大学等</a:t>
            </a:r>
            <a:r>
              <a:rPr lang="ja-JP" altLang="en-US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とは</a:t>
            </a:r>
            <a:r>
              <a:rPr lang="ja-JP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…学校教育法に基づく大学等</a:t>
            </a:r>
            <a:r>
              <a:rPr lang="en-US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大学院、短期大学を含む</a:t>
            </a:r>
            <a:r>
              <a:rPr lang="en-US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</a:t>
            </a:r>
            <a:endParaRPr lang="en-US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高等専門学校、専修学校および各種学校を指します。</a:t>
            </a:r>
            <a:endParaRPr lang="en-US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endParaRPr lang="en-US" altLang="ja-JP" sz="2400" kern="1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r>
              <a:rPr lang="ja-JP" altLang="en-US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なお、通学介助はあくまで、通学の支援になります。</a:t>
            </a:r>
            <a:endParaRPr lang="en-US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通学先</a:t>
            </a:r>
            <a:r>
              <a:rPr lang="en-US" altLang="ja-JP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学校内</a:t>
            </a:r>
            <a:r>
              <a:rPr lang="en-US" altLang="ja-JP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での支援は含まれません。</a:t>
            </a:r>
            <a:endParaRPr lang="en-US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endParaRPr lang="en-US" altLang="ja-JP" sz="2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8C560CA-D5EE-4557-9949-65CD66D3383B}"/>
              </a:ext>
            </a:extLst>
          </p:cNvPr>
          <p:cNvSpPr txBox="1"/>
          <p:nvPr/>
        </p:nvSpPr>
        <p:spPr>
          <a:xfrm>
            <a:off x="766618" y="134719"/>
            <a:ext cx="650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⑴　通学介助の送迎対象の変更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追加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65626895-90D3-2CA8-02CA-D6AB04359EA6}"/>
              </a:ext>
            </a:extLst>
          </p:cNvPr>
          <p:cNvSpPr/>
          <p:nvPr/>
        </p:nvSpPr>
        <p:spPr>
          <a:xfrm>
            <a:off x="4895129" y="2201885"/>
            <a:ext cx="2179925" cy="504370"/>
          </a:xfrm>
          <a:prstGeom prst="downArrow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インク 4">
                <a:extLst>
                  <a:ext uri="{FF2B5EF4-FFF2-40B4-BE49-F238E27FC236}">
                    <a16:creationId xmlns:a16="http://schemas.microsoft.com/office/drawing/2014/main" id="{4BD56193-F584-3EEA-37C5-330C43309BF3}"/>
                  </a:ext>
                </a:extLst>
              </p14:cNvPr>
              <p14:cNvContentPartPr/>
              <p14:nvPr/>
            </p14:nvContentPartPr>
            <p14:xfrm>
              <a:off x="1394567" y="1043469"/>
              <a:ext cx="2974680" cy="46800"/>
            </p14:xfrm>
          </p:contentPart>
        </mc:Choice>
        <mc:Fallback xmlns="">
          <p:pic>
            <p:nvPicPr>
              <p:cNvPr id="5" name="インク 4">
                <a:extLst>
                  <a:ext uri="{FF2B5EF4-FFF2-40B4-BE49-F238E27FC236}">
                    <a16:creationId xmlns:a16="http://schemas.microsoft.com/office/drawing/2014/main" id="{4BD56193-F584-3EEA-37C5-330C43309BF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2567" y="899469"/>
                <a:ext cx="3118320" cy="33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インク 8">
                <a:extLst>
                  <a:ext uri="{FF2B5EF4-FFF2-40B4-BE49-F238E27FC236}">
                    <a16:creationId xmlns:a16="http://schemas.microsoft.com/office/drawing/2014/main" id="{FDCA5E88-0439-6B62-12AA-52E1738EB263}"/>
                  </a:ext>
                </a:extLst>
              </p14:cNvPr>
              <p14:cNvContentPartPr/>
              <p14:nvPr/>
            </p14:nvContentPartPr>
            <p14:xfrm>
              <a:off x="1450007" y="2881629"/>
              <a:ext cx="1967400" cy="360"/>
            </p14:xfrm>
          </p:contentPart>
        </mc:Choice>
        <mc:Fallback xmlns="">
          <p:pic>
            <p:nvPicPr>
              <p:cNvPr id="9" name="インク 8">
                <a:extLst>
                  <a:ext uri="{FF2B5EF4-FFF2-40B4-BE49-F238E27FC236}">
                    <a16:creationId xmlns:a16="http://schemas.microsoft.com/office/drawing/2014/main" id="{FDCA5E88-0439-6B62-12AA-52E1738EB26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78007" y="2737629"/>
                <a:ext cx="2111040" cy="28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7503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04DB1-93AB-9494-0DA7-949F70AF3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B3F7D5-167D-03F4-A40F-056B80F2F16F}"/>
              </a:ext>
            </a:extLst>
          </p:cNvPr>
          <p:cNvSpPr txBox="1"/>
          <p:nvPr/>
        </p:nvSpPr>
        <p:spPr>
          <a:xfrm>
            <a:off x="1514475" y="16478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AC6CB0-35B0-7373-1B20-1BC1B67310A9}"/>
              </a:ext>
            </a:extLst>
          </p:cNvPr>
          <p:cNvSpPr txBox="1"/>
          <p:nvPr/>
        </p:nvSpPr>
        <p:spPr>
          <a:xfrm>
            <a:off x="1126840" y="816828"/>
            <a:ext cx="1060334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0550" indent="-457200" algn="l">
              <a:buNone/>
            </a:pPr>
            <a:r>
              <a:rPr lang="ja-JP" altLang="en-US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現在の１か月当たりの利用時間</a:t>
            </a:r>
            <a:endParaRPr lang="en-US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 algn="l">
              <a:buNone/>
            </a:pPr>
            <a:r>
              <a:rPr lang="en-US" altLang="ja-JP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50</a:t>
            </a:r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時間を上限として、必要と認められる時間</a:t>
            </a:r>
            <a:endParaRPr lang="en-US" altLang="ja-JP" sz="2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 algn="l">
              <a:buNone/>
            </a:pPr>
            <a:r>
              <a:rPr lang="en-US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通学介助、通所介助、送迎介助</a:t>
            </a:r>
            <a:r>
              <a:rPr lang="en-US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以下、通学介助等</a:t>
            </a:r>
            <a:r>
              <a:rPr lang="en-US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の時間を含む。</a:t>
            </a:r>
            <a:r>
              <a:rPr lang="en-US" altLang="ja-JP" sz="2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</a:p>
          <a:p>
            <a:pPr marL="590550" indent="-457200" algn="l">
              <a:buNone/>
            </a:pPr>
            <a:r>
              <a:rPr lang="ja-JP" altLang="en-US" sz="2400" kern="1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　　　　　</a:t>
            </a:r>
            <a:endParaRPr lang="en-US" altLang="ja-JP" sz="2400" kern="1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/>
            <a:endParaRPr lang="en-US" altLang="ja-JP" sz="2400" kern="1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590550" indent="-457200"/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en-US" altLang="ja-JP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年４月～</a:t>
            </a:r>
            <a:endParaRPr lang="en-US" altLang="ja-JP" sz="2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/>
            <a:r>
              <a:rPr lang="en-US" altLang="ja-JP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50</a:t>
            </a:r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時間を上限として、必要と認められる時間</a:t>
            </a:r>
            <a:endParaRPr lang="en-US" altLang="ja-JP" sz="2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r>
              <a:rPr lang="ja-JP" altLang="en-US" sz="24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ただし、通学介助等の利用者で余暇支援の時間数とあわせて、</a:t>
            </a:r>
            <a:r>
              <a:rPr lang="en-US" altLang="ja-JP" sz="24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50</a:t>
            </a:r>
            <a:r>
              <a:rPr lang="ja-JP" altLang="en-US" sz="24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時間以上</a:t>
            </a:r>
            <a:endParaRPr lang="en-US" altLang="ja-JP" sz="2400" u="sng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r>
              <a:rPr lang="ja-JP" altLang="en-US" sz="2400" u="sng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の支援が必要と認められた場合、通学介助等の用途に限り、１か月あたり</a:t>
            </a:r>
            <a:endParaRPr lang="en-US" altLang="ja-JP" sz="2400" u="sng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r>
              <a:rPr lang="en-US" altLang="ja-JP" sz="24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23</a:t>
            </a:r>
            <a:r>
              <a:rPr lang="ja-JP" altLang="en-US" sz="24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時間を上限として、</a:t>
            </a:r>
            <a:r>
              <a:rPr lang="en-US" altLang="ja-JP" sz="24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50</a:t>
            </a:r>
            <a:r>
              <a:rPr lang="ja-JP" altLang="en-US" sz="2400" u="sng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時間を超えて利用することができる。</a:t>
            </a:r>
            <a:endParaRPr lang="en-US" altLang="ja-JP" sz="2400" u="sng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endParaRPr lang="en-US" altLang="ja-JP" sz="2400" u="sng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具体的な例はつぎのシートで・・・</a:t>
            </a:r>
            <a:endParaRPr lang="en-US" altLang="ja-JP" sz="2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200150" indent="-1066800" algn="l">
              <a:buNone/>
            </a:pPr>
            <a:endParaRPr lang="en-US" altLang="ja-JP" sz="2400" u="sng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CCEE992-C1FA-D67E-F2D4-4F6F74C361B4}"/>
              </a:ext>
            </a:extLst>
          </p:cNvPr>
          <p:cNvSpPr txBox="1"/>
          <p:nvPr/>
        </p:nvSpPr>
        <p:spPr>
          <a:xfrm>
            <a:off x="766617" y="134719"/>
            <a:ext cx="7804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⑵　１か月の利用時間の変更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拡充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458A2671-6C8D-5185-FCA8-F45F1F039C07}"/>
              </a:ext>
            </a:extLst>
          </p:cNvPr>
          <p:cNvSpPr/>
          <p:nvPr/>
        </p:nvSpPr>
        <p:spPr>
          <a:xfrm>
            <a:off x="4592060" y="2222661"/>
            <a:ext cx="2179925" cy="504370"/>
          </a:xfrm>
          <a:prstGeom prst="downArrow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インク 14">
                <a:extLst>
                  <a:ext uri="{FF2B5EF4-FFF2-40B4-BE49-F238E27FC236}">
                    <a16:creationId xmlns:a16="http://schemas.microsoft.com/office/drawing/2014/main" id="{22120631-A31C-D7C6-F609-8C3679F1A714}"/>
                  </a:ext>
                </a:extLst>
              </p14:cNvPr>
              <p14:cNvContentPartPr/>
              <p14:nvPr/>
            </p14:nvContentPartPr>
            <p14:xfrm>
              <a:off x="1403567" y="1071189"/>
              <a:ext cx="4210560" cy="19800"/>
            </p14:xfrm>
          </p:contentPart>
        </mc:Choice>
        <mc:Fallback xmlns="">
          <p:pic>
            <p:nvPicPr>
              <p:cNvPr id="15" name="インク 14">
                <a:extLst>
                  <a:ext uri="{FF2B5EF4-FFF2-40B4-BE49-F238E27FC236}">
                    <a16:creationId xmlns:a16="http://schemas.microsoft.com/office/drawing/2014/main" id="{22120631-A31C-D7C6-F609-8C3679F1A71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31927" y="927549"/>
                <a:ext cx="4354200" cy="30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6" name="インク 15">
                <a:extLst>
                  <a:ext uri="{FF2B5EF4-FFF2-40B4-BE49-F238E27FC236}">
                    <a16:creationId xmlns:a16="http://schemas.microsoft.com/office/drawing/2014/main" id="{2DAD4D82-32F1-D1A2-59E2-8866DCF90A8A}"/>
                  </a:ext>
                </a:extLst>
              </p14:cNvPr>
              <p14:cNvContentPartPr/>
              <p14:nvPr/>
            </p14:nvContentPartPr>
            <p14:xfrm>
              <a:off x="1394567" y="2878029"/>
              <a:ext cx="2092320" cy="14040"/>
            </p14:xfrm>
          </p:contentPart>
        </mc:Choice>
        <mc:Fallback xmlns="">
          <p:pic>
            <p:nvPicPr>
              <p:cNvPr id="16" name="インク 15">
                <a:extLst>
                  <a:ext uri="{FF2B5EF4-FFF2-40B4-BE49-F238E27FC236}">
                    <a16:creationId xmlns:a16="http://schemas.microsoft.com/office/drawing/2014/main" id="{2DAD4D82-32F1-D1A2-59E2-8866DCF90A8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22567" y="2734029"/>
                <a:ext cx="2235960" cy="30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40577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3448E-5348-A238-E706-00342CA1F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9384637-B503-DBE1-43EF-3580D04D1533}"/>
              </a:ext>
            </a:extLst>
          </p:cNvPr>
          <p:cNvSpPr txBox="1"/>
          <p:nvPr/>
        </p:nvSpPr>
        <p:spPr>
          <a:xfrm>
            <a:off x="1514475" y="16478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60E202-CC5B-F950-5E49-951D0A36189F}"/>
              </a:ext>
            </a:extLst>
          </p:cNvPr>
          <p:cNvSpPr txBox="1"/>
          <p:nvPr/>
        </p:nvSpPr>
        <p:spPr>
          <a:xfrm>
            <a:off x="849756" y="717602"/>
            <a:ext cx="10926608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例１ 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支給決定時間が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53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うち</a:t>
            </a:r>
            <a:r>
              <a:rPr lang="ja-JP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通学介助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支給決定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されている場合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夏休み等で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時間分の通学介助を利用しなかった場合、余暇として利用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できる上限時間は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時間までになります。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時間を超えた部分の余暇利用については、自費扱いになりますので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ご注意ください。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FEAF058-0827-2266-6DEB-9AD37C4463AC}"/>
              </a:ext>
            </a:extLst>
          </p:cNvPr>
          <p:cNvSpPr txBox="1"/>
          <p:nvPr/>
        </p:nvSpPr>
        <p:spPr>
          <a:xfrm>
            <a:off x="766617" y="134719"/>
            <a:ext cx="7804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⑵　１か月の利用時間の変更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拡充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2761F2B-E327-3B49-31B7-DF6D2F68B6E6}"/>
              </a:ext>
            </a:extLst>
          </p:cNvPr>
          <p:cNvSpPr txBox="1"/>
          <p:nvPr/>
        </p:nvSpPr>
        <p:spPr>
          <a:xfrm>
            <a:off x="849756" y="3953440"/>
            <a:ext cx="10926608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例２ 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支給決定時間が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73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うち</a:t>
            </a:r>
            <a:r>
              <a:rPr lang="ja-JP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通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所</a:t>
            </a:r>
            <a:r>
              <a:rPr lang="ja-JP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介助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46</a:t>
            </a:r>
            <a:r>
              <a:rPr lang="ja-JP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支給決定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されている場合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時間を超えて利用できる通学介助等の時間の上限は、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時間までです。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3316872"/>
      </p:ext>
    </p:extLst>
  </p:cSld>
  <p:clrMapOvr>
    <a:masterClrMapping/>
  </p:clrMapOvr>
</p:sld>
</file>

<file path=ppt/theme/theme1.xml><?xml version="1.0" encoding="utf-8"?>
<a:theme xmlns:a="http://schemas.openxmlformats.org/drawingml/2006/main" name="トリミング">
  <a:themeElements>
    <a:clrScheme name="トリミング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トリミング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トリミン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TM10001105[[fn=トリミング]]</Template>
  <TotalTime>347</TotalTime>
  <Words>424</Words>
  <Application>Microsoft Office PowerPoint</Application>
  <PresentationFormat>ワイド画面</PresentationFormat>
  <Paragraphs>47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HGPｺﾞｼｯｸE</vt:lpstr>
      <vt:lpstr>HG丸ｺﾞｼｯｸM-PRO</vt:lpstr>
      <vt:lpstr>Century</vt:lpstr>
      <vt:lpstr>Franklin Gothic Book</vt:lpstr>
      <vt:lpstr>トリミング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中村　洋介</dc:creator>
  <cp:lastModifiedBy>中村　洋介</cp:lastModifiedBy>
  <cp:revision>9</cp:revision>
  <dcterms:created xsi:type="dcterms:W3CDTF">2026-01-21T06:21:07Z</dcterms:created>
  <dcterms:modified xsi:type="dcterms:W3CDTF">2026-02-18T04:31:33Z</dcterms:modified>
</cp:coreProperties>
</file>