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3"/>
  </p:notesMasterIdLst>
  <p:sldIdLst>
    <p:sldId id="257" r:id="rId2"/>
  </p:sldIdLst>
  <p:sldSz cx="6858000" cy="9906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33"/>
    <a:srgbClr val="FFCDCD"/>
    <a:srgbClr val="FF9999"/>
    <a:srgbClr val="FF0066"/>
    <a:srgbClr val="FF8585"/>
    <a:srgbClr val="99FF66"/>
    <a:srgbClr val="FF7575"/>
    <a:srgbClr val="FF5050"/>
    <a:srgbClr val="95C520"/>
    <a:srgbClr val="B0C7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9" d="100"/>
          <a:sy n="49" d="100"/>
        </p:scale>
        <p:origin x="233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3B3782-A7C9-4E83-8497-BB545F83CFF2}" type="datetimeFigureOut">
              <a:rPr kumimoji="1" lang="ja-JP" altLang="en-US" smtClean="0"/>
              <a:t>2024/4/18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39963" y="1241425"/>
            <a:ext cx="23177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99CD0B-0FE1-47E5-AFB3-E193CDF408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10011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94855" rtl="0" eaLnBrk="1" latinLnBrk="0" hangingPunct="1">
      <a:defRPr kumimoji="1" sz="649" kern="1200">
        <a:solidFill>
          <a:schemeClr val="tx1"/>
        </a:solidFill>
        <a:latin typeface="+mn-lt"/>
        <a:ea typeface="+mn-ea"/>
        <a:cs typeface="+mn-cs"/>
      </a:defRPr>
    </a:lvl1pPr>
    <a:lvl2pPr marL="247427" algn="l" defTabSz="494855" rtl="0" eaLnBrk="1" latinLnBrk="0" hangingPunct="1">
      <a:defRPr kumimoji="1" sz="649" kern="1200">
        <a:solidFill>
          <a:schemeClr val="tx1"/>
        </a:solidFill>
        <a:latin typeface="+mn-lt"/>
        <a:ea typeface="+mn-ea"/>
        <a:cs typeface="+mn-cs"/>
      </a:defRPr>
    </a:lvl2pPr>
    <a:lvl3pPr marL="494855" algn="l" defTabSz="494855" rtl="0" eaLnBrk="1" latinLnBrk="0" hangingPunct="1">
      <a:defRPr kumimoji="1" sz="649" kern="1200">
        <a:solidFill>
          <a:schemeClr val="tx1"/>
        </a:solidFill>
        <a:latin typeface="+mn-lt"/>
        <a:ea typeface="+mn-ea"/>
        <a:cs typeface="+mn-cs"/>
      </a:defRPr>
    </a:lvl3pPr>
    <a:lvl4pPr marL="742283" algn="l" defTabSz="494855" rtl="0" eaLnBrk="1" latinLnBrk="0" hangingPunct="1">
      <a:defRPr kumimoji="1" sz="649" kern="1200">
        <a:solidFill>
          <a:schemeClr val="tx1"/>
        </a:solidFill>
        <a:latin typeface="+mn-lt"/>
        <a:ea typeface="+mn-ea"/>
        <a:cs typeface="+mn-cs"/>
      </a:defRPr>
    </a:lvl4pPr>
    <a:lvl5pPr marL="989710" algn="l" defTabSz="494855" rtl="0" eaLnBrk="1" latinLnBrk="0" hangingPunct="1">
      <a:defRPr kumimoji="1" sz="649" kern="1200">
        <a:solidFill>
          <a:schemeClr val="tx1"/>
        </a:solidFill>
        <a:latin typeface="+mn-lt"/>
        <a:ea typeface="+mn-ea"/>
        <a:cs typeface="+mn-cs"/>
      </a:defRPr>
    </a:lvl5pPr>
    <a:lvl6pPr marL="1237138" algn="l" defTabSz="494855" rtl="0" eaLnBrk="1" latinLnBrk="0" hangingPunct="1">
      <a:defRPr kumimoji="1" sz="649" kern="1200">
        <a:solidFill>
          <a:schemeClr val="tx1"/>
        </a:solidFill>
        <a:latin typeface="+mn-lt"/>
        <a:ea typeface="+mn-ea"/>
        <a:cs typeface="+mn-cs"/>
      </a:defRPr>
    </a:lvl6pPr>
    <a:lvl7pPr marL="1484565" algn="l" defTabSz="494855" rtl="0" eaLnBrk="1" latinLnBrk="0" hangingPunct="1">
      <a:defRPr kumimoji="1" sz="649" kern="1200">
        <a:solidFill>
          <a:schemeClr val="tx1"/>
        </a:solidFill>
        <a:latin typeface="+mn-lt"/>
        <a:ea typeface="+mn-ea"/>
        <a:cs typeface="+mn-cs"/>
      </a:defRPr>
    </a:lvl7pPr>
    <a:lvl8pPr marL="1731993" algn="l" defTabSz="494855" rtl="0" eaLnBrk="1" latinLnBrk="0" hangingPunct="1">
      <a:defRPr kumimoji="1" sz="649" kern="1200">
        <a:solidFill>
          <a:schemeClr val="tx1"/>
        </a:solidFill>
        <a:latin typeface="+mn-lt"/>
        <a:ea typeface="+mn-ea"/>
        <a:cs typeface="+mn-cs"/>
      </a:defRPr>
    </a:lvl8pPr>
    <a:lvl9pPr marL="1979421" algn="l" defTabSz="494855" rtl="0" eaLnBrk="1" latinLnBrk="0" hangingPunct="1">
      <a:defRPr kumimoji="1" sz="64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239963" y="1241425"/>
            <a:ext cx="2317750" cy="3349625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99CD0B-0FE1-47E5-AFB3-E193CDF4085A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20141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7DAD9-59FE-334F-ABF1-49827A4ADC5E}" type="datetimeFigureOut">
              <a:rPr kumimoji="1" lang="en-US" altLang="ja-JP" smtClean="0"/>
              <a:t>4/18/2024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D7978-F12D-9A46-B444-C9E54DE50A29}" type="slidenum">
              <a:rPr kumimoji="1" lang="en-US" altLang="ja-JP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82045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7DAD9-59FE-334F-ABF1-49827A4ADC5E}" type="datetimeFigureOut">
              <a:rPr kumimoji="1" lang="en-US" altLang="ja-JP" smtClean="0"/>
              <a:t>4/18/2024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D7978-F12D-9A46-B444-C9E54DE50A29}" type="slidenum">
              <a:rPr kumimoji="1" lang="en-US" altLang="ja-JP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05291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7DAD9-59FE-334F-ABF1-49827A4ADC5E}" type="datetimeFigureOut">
              <a:rPr kumimoji="1" lang="en-US" altLang="ja-JP" smtClean="0"/>
              <a:t>4/18/2024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D7978-F12D-9A46-B444-C9E54DE50A29}" type="slidenum">
              <a:rPr kumimoji="1" lang="en-US" altLang="ja-JP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4737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7DAD9-59FE-334F-ABF1-49827A4ADC5E}" type="datetimeFigureOut">
              <a:rPr kumimoji="1" lang="en-US" altLang="ja-JP" smtClean="0"/>
              <a:t>4/18/2024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D7978-F12D-9A46-B444-C9E54DE50A29}" type="slidenum">
              <a:rPr kumimoji="1" lang="en-US" altLang="ja-JP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6717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7DAD9-59FE-334F-ABF1-49827A4ADC5E}" type="datetimeFigureOut">
              <a:rPr kumimoji="1" lang="en-US" altLang="ja-JP" smtClean="0"/>
              <a:t>4/18/2024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D7978-F12D-9A46-B444-C9E54DE50A29}" type="slidenum">
              <a:rPr kumimoji="1" lang="en-US" altLang="ja-JP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47166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7DAD9-59FE-334F-ABF1-49827A4ADC5E}" type="datetimeFigureOut">
              <a:rPr kumimoji="1" lang="en-US" altLang="ja-JP" smtClean="0"/>
              <a:t>4/18/2024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D7978-F12D-9A46-B444-C9E54DE50A29}" type="slidenum">
              <a:rPr kumimoji="1" lang="en-US" altLang="ja-JP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54311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7DAD9-59FE-334F-ABF1-49827A4ADC5E}" type="datetimeFigureOut">
              <a:rPr kumimoji="1" lang="en-US" altLang="ja-JP" smtClean="0"/>
              <a:t>4/18/2024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D7978-F12D-9A46-B444-C9E54DE50A29}" type="slidenum">
              <a:rPr kumimoji="1" lang="en-US" altLang="ja-JP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91653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7DAD9-59FE-334F-ABF1-49827A4ADC5E}" type="datetimeFigureOut">
              <a:rPr kumimoji="1" lang="en-US" altLang="ja-JP" smtClean="0"/>
              <a:t>4/18/2024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D7978-F12D-9A46-B444-C9E54DE50A29}" type="slidenum">
              <a:rPr kumimoji="1" lang="en-US" altLang="ja-JP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03496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7DAD9-59FE-334F-ABF1-49827A4ADC5E}" type="datetimeFigureOut">
              <a:rPr kumimoji="1" lang="en-US" altLang="ja-JP" smtClean="0"/>
              <a:t>4/18/2024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D7978-F12D-9A46-B444-C9E54DE50A29}" type="slidenum">
              <a:rPr kumimoji="1" lang="en-US" altLang="ja-JP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2367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7DAD9-59FE-334F-ABF1-49827A4ADC5E}" type="datetimeFigureOut">
              <a:rPr kumimoji="1" lang="en-US" altLang="ja-JP" smtClean="0"/>
              <a:t>4/18/2024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D7978-F12D-9A46-B444-C9E54DE50A29}" type="slidenum">
              <a:rPr kumimoji="1" lang="en-US" altLang="ja-JP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5019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7DAD9-59FE-334F-ABF1-49827A4ADC5E}" type="datetimeFigureOut">
              <a:rPr kumimoji="1" lang="en-US" altLang="ja-JP" smtClean="0"/>
              <a:t>4/18/2024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D7978-F12D-9A46-B444-C9E54DE50A29}" type="slidenum">
              <a:rPr kumimoji="1" lang="en-US" altLang="ja-JP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64351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57DAD9-59FE-334F-ABF1-49827A4ADC5E}" type="datetimeFigureOut">
              <a:rPr kumimoji="1" lang="en-US" altLang="ja-JP" smtClean="0"/>
              <a:t>4/18/2024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FD7978-F12D-9A46-B444-C9E54DE50A29}" type="slidenum">
              <a:rPr kumimoji="1" lang="en-US" altLang="ja-JP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37338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gif"/><Relationship Id="rId5" Type="http://schemas.openxmlformats.org/officeDocument/2006/relationships/image" Target="../media/image3.gif"/><Relationship Id="rId4" Type="http://schemas.openxmlformats.org/officeDocument/2006/relationships/image" Target="../media/image2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正方形/長方形 44"/>
          <p:cNvSpPr/>
          <p:nvPr/>
        </p:nvSpPr>
        <p:spPr>
          <a:xfrm>
            <a:off x="1" y="8937838"/>
            <a:ext cx="6858000" cy="968161"/>
          </a:xfrm>
          <a:prstGeom prst="rect">
            <a:avLst/>
          </a:prstGeom>
          <a:solidFill>
            <a:schemeClr val="accent6"/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2953" tIns="41476" rIns="82953" bIns="4147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2000" dirty="0" smtClean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活動や支援に関するご相談は、お近くの</a:t>
            </a:r>
            <a:endParaRPr kumimoji="1" lang="en-US" altLang="ja-JP" sz="2000" dirty="0" smtClean="0">
              <a:solidFill>
                <a:schemeClr val="bg1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2000" dirty="0" smtClean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地域包括支援センターにご連絡ください。</a:t>
            </a:r>
            <a:endParaRPr kumimoji="1" lang="ja-JP" altLang="en-US" sz="1600" dirty="0">
              <a:solidFill>
                <a:schemeClr val="bg1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46" name="正方形/長方形 45"/>
          <p:cNvSpPr/>
          <p:nvPr/>
        </p:nvSpPr>
        <p:spPr>
          <a:xfrm>
            <a:off x="419443" y="237071"/>
            <a:ext cx="6447243" cy="1622645"/>
          </a:xfrm>
          <a:prstGeom prst="rect">
            <a:avLst/>
          </a:prstGeom>
          <a:noFill/>
          <a:effectLst/>
        </p:spPr>
        <p:txBody>
          <a:bodyPr wrap="square" lIns="82953" tIns="41476" rIns="82953" bIns="41476">
            <a:spAutoFit/>
          </a:bodyPr>
          <a:lstStyle/>
          <a:p>
            <a:pPr defTabSz="476250"/>
            <a:r>
              <a:rPr lang="ja-JP" altLang="en-US" sz="4800" b="1" dirty="0" smtClean="0">
                <a:ln w="3175">
                  <a:solidFill>
                    <a:schemeClr val="bg1"/>
                  </a:solidFill>
                </a:ln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　　　　</a:t>
            </a:r>
            <a:r>
              <a:rPr lang="ja-JP" altLang="en-US" sz="4800" b="1" dirty="0" smtClean="0">
                <a:ln w="3175">
                  <a:solidFill>
                    <a:schemeClr val="bg1"/>
                  </a:solidFill>
                </a:ln>
                <a:latin typeface="メイリオ" panose="020B0604030504040204" pitchFamily="50" charset="-128"/>
                <a:ea typeface="メイリオ" panose="020B0604030504040204" pitchFamily="50" charset="-128"/>
              </a:rPr>
              <a:t>生活支援</a:t>
            </a:r>
            <a:endParaRPr lang="en-US" altLang="ja-JP" sz="4800" b="1" dirty="0">
              <a:ln w="3175">
                <a:solidFill>
                  <a:schemeClr val="bg1"/>
                </a:solidFill>
              </a:ln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defTabSz="476250"/>
            <a:r>
              <a:rPr lang="ja-JP" altLang="en-US" sz="4800" b="1" dirty="0">
                <a:ln w="3175">
                  <a:solidFill>
                    <a:schemeClr val="bg1"/>
                  </a:solidFill>
                </a:ln>
                <a:latin typeface="メイリオ" panose="020B0604030504040204" pitchFamily="50" charset="-128"/>
                <a:ea typeface="メイリオ" panose="020B0604030504040204" pitchFamily="50" charset="-128"/>
              </a:rPr>
              <a:t>コーディネーター</a:t>
            </a:r>
            <a:r>
              <a:rPr lang="ja-JP" altLang="en-US" sz="3629" b="1" dirty="0">
                <a:ln w="3175">
                  <a:solidFill>
                    <a:schemeClr val="bg1"/>
                  </a:solidFill>
                </a:ln>
                <a:latin typeface="メイリオ" panose="020B0604030504040204" pitchFamily="50" charset="-128"/>
                <a:ea typeface="メイリオ" panose="020B0604030504040204" pitchFamily="50" charset="-128"/>
              </a:rPr>
              <a:t>です！</a:t>
            </a:r>
            <a:endParaRPr lang="ja-JP" altLang="en-US" sz="4536" b="1" dirty="0">
              <a:ln w="3175">
                <a:solidFill>
                  <a:schemeClr val="bg1"/>
                </a:solidFill>
              </a:ln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66" name="グループ化 65"/>
          <p:cNvGrpSpPr/>
          <p:nvPr/>
        </p:nvGrpSpPr>
        <p:grpSpPr>
          <a:xfrm>
            <a:off x="141077" y="1818578"/>
            <a:ext cx="3032128" cy="1850965"/>
            <a:chOff x="189677" y="1849055"/>
            <a:chExt cx="3342360" cy="2040346"/>
          </a:xfrm>
        </p:grpSpPr>
        <p:grpSp>
          <p:nvGrpSpPr>
            <p:cNvPr id="24" name="グループ化 23"/>
            <p:cNvGrpSpPr/>
            <p:nvPr/>
          </p:nvGrpSpPr>
          <p:grpSpPr>
            <a:xfrm>
              <a:off x="350921" y="1945314"/>
              <a:ext cx="3181116" cy="1944087"/>
              <a:chOff x="1589666" y="2843803"/>
              <a:chExt cx="5373633" cy="1512174"/>
            </a:xfrm>
          </p:grpSpPr>
          <p:sp>
            <p:nvSpPr>
              <p:cNvPr id="23" name="正方形/長方形 22"/>
              <p:cNvSpPr/>
              <p:nvPr/>
            </p:nvSpPr>
            <p:spPr>
              <a:xfrm>
                <a:off x="1814237" y="2950924"/>
                <a:ext cx="5149062" cy="1405053"/>
              </a:xfrm>
              <a:prstGeom prst="rect">
                <a:avLst/>
              </a:prstGeom>
              <a:pattFill prst="dkUpDiag">
                <a:fgClr>
                  <a:schemeClr val="accent1"/>
                </a:fgClr>
                <a:bgClr>
                  <a:schemeClr val="bg1"/>
                </a:bgClr>
              </a:patt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82953" tIns="41476" rIns="82953" bIns="41476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sz="1500"/>
              </a:p>
            </p:txBody>
          </p:sp>
          <p:sp>
            <p:nvSpPr>
              <p:cNvPr id="22" name="正方形/長方形 21"/>
              <p:cNvSpPr/>
              <p:nvPr/>
            </p:nvSpPr>
            <p:spPr>
              <a:xfrm>
                <a:off x="1589666" y="2843803"/>
                <a:ext cx="5149063" cy="1405053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>
                    <a:lumMod val="85000"/>
                    <a:lumOff val="15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82953" tIns="41476" rIns="82953" bIns="41476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sz="1500"/>
              </a:p>
            </p:txBody>
          </p:sp>
        </p:grpSp>
        <p:sp>
          <p:nvSpPr>
            <p:cNvPr id="62" name="正方形/長方形 61"/>
            <p:cNvSpPr/>
            <p:nvPr/>
          </p:nvSpPr>
          <p:spPr>
            <a:xfrm>
              <a:off x="189677" y="1849055"/>
              <a:ext cx="1401833" cy="417444"/>
            </a:xfrm>
            <a:prstGeom prst="rect">
              <a:avLst/>
            </a:prstGeom>
            <a:solidFill>
              <a:schemeClr val="bg1"/>
            </a:solidFill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82953" tIns="41476" rIns="82953" bIns="4147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50000"/>
                </a:lnSpc>
              </a:pPr>
              <a:r>
                <a:rPr kumimoji="1" lang="ja-JP" altLang="en-US" sz="1452" b="1" dirty="0">
                  <a:solidFill>
                    <a:sysClr val="windowText" lastClr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どんな人？</a:t>
              </a:r>
            </a:p>
          </p:txBody>
        </p:sp>
      </p:grpSp>
      <p:grpSp>
        <p:nvGrpSpPr>
          <p:cNvPr id="67" name="グループ化 66"/>
          <p:cNvGrpSpPr/>
          <p:nvPr/>
        </p:nvGrpSpPr>
        <p:grpSpPr>
          <a:xfrm>
            <a:off x="236326" y="3850858"/>
            <a:ext cx="2994509" cy="1854890"/>
            <a:chOff x="3929800" y="1849055"/>
            <a:chExt cx="3300892" cy="2044673"/>
          </a:xfrm>
        </p:grpSpPr>
        <p:grpSp>
          <p:nvGrpSpPr>
            <p:cNvPr id="34" name="グループ化 33"/>
            <p:cNvGrpSpPr/>
            <p:nvPr/>
          </p:nvGrpSpPr>
          <p:grpSpPr>
            <a:xfrm>
              <a:off x="4048292" y="1949641"/>
              <a:ext cx="3182400" cy="1944087"/>
              <a:chOff x="1589666" y="2843803"/>
              <a:chExt cx="5373633" cy="1512174"/>
            </a:xfrm>
          </p:grpSpPr>
          <p:sp>
            <p:nvSpPr>
              <p:cNvPr id="35" name="正方形/長方形 34"/>
              <p:cNvSpPr/>
              <p:nvPr/>
            </p:nvSpPr>
            <p:spPr>
              <a:xfrm>
                <a:off x="1814237" y="2950924"/>
                <a:ext cx="5149062" cy="1405053"/>
              </a:xfrm>
              <a:prstGeom prst="rect">
                <a:avLst/>
              </a:prstGeom>
              <a:pattFill prst="dkUpDiag">
                <a:fgClr>
                  <a:srgbClr val="FFC000"/>
                </a:fgClr>
                <a:bgClr>
                  <a:schemeClr val="bg1"/>
                </a:bgClr>
              </a:patt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82953" tIns="41476" rIns="82953" bIns="41476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sz="1500"/>
              </a:p>
            </p:txBody>
          </p:sp>
          <p:sp>
            <p:nvSpPr>
              <p:cNvPr id="36" name="正方形/長方形 35"/>
              <p:cNvSpPr/>
              <p:nvPr/>
            </p:nvSpPr>
            <p:spPr>
              <a:xfrm>
                <a:off x="1589666" y="2843803"/>
                <a:ext cx="5149063" cy="1405053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>
                    <a:lumMod val="85000"/>
                    <a:lumOff val="15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82953" tIns="41476" rIns="82953" bIns="41476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sz="1500"/>
              </a:p>
            </p:txBody>
          </p:sp>
        </p:grpSp>
        <p:sp>
          <p:nvSpPr>
            <p:cNvPr id="63" name="正方形/長方形 62"/>
            <p:cNvSpPr/>
            <p:nvPr/>
          </p:nvSpPr>
          <p:spPr>
            <a:xfrm>
              <a:off x="3929800" y="1849055"/>
              <a:ext cx="1400822" cy="417444"/>
            </a:xfrm>
            <a:prstGeom prst="rect">
              <a:avLst/>
            </a:prstGeom>
            <a:solidFill>
              <a:schemeClr val="bg1"/>
            </a:solidFill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82953" tIns="41476" rIns="82953" bIns="4147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50000"/>
                </a:lnSpc>
              </a:pPr>
              <a:r>
                <a:rPr kumimoji="1" lang="ja-JP" altLang="en-US" sz="1452" b="1" dirty="0" smtClean="0">
                  <a:solidFill>
                    <a:sysClr val="windowText" lastClr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みつける</a:t>
              </a:r>
              <a:endParaRPr kumimoji="1" lang="ja-JP" altLang="en-US" sz="1452" b="1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grpSp>
        <p:nvGrpSpPr>
          <p:cNvPr id="68" name="グループ化 67"/>
          <p:cNvGrpSpPr/>
          <p:nvPr/>
        </p:nvGrpSpPr>
        <p:grpSpPr>
          <a:xfrm>
            <a:off x="3433333" y="3847045"/>
            <a:ext cx="2985669" cy="1863042"/>
            <a:chOff x="242176" y="4209410"/>
            <a:chExt cx="3291145" cy="2057450"/>
          </a:xfrm>
        </p:grpSpPr>
        <p:grpSp>
          <p:nvGrpSpPr>
            <p:cNvPr id="37" name="グループ化 36"/>
            <p:cNvGrpSpPr/>
            <p:nvPr/>
          </p:nvGrpSpPr>
          <p:grpSpPr>
            <a:xfrm>
              <a:off x="350921" y="4300283"/>
              <a:ext cx="3182400" cy="1966577"/>
              <a:chOff x="1589666" y="2843802"/>
              <a:chExt cx="5373633" cy="1529667"/>
            </a:xfrm>
          </p:grpSpPr>
          <p:sp>
            <p:nvSpPr>
              <p:cNvPr id="38" name="正方形/長方形 37"/>
              <p:cNvSpPr/>
              <p:nvPr/>
            </p:nvSpPr>
            <p:spPr>
              <a:xfrm>
                <a:off x="1814237" y="2966429"/>
                <a:ext cx="5149062" cy="1407040"/>
              </a:xfrm>
              <a:prstGeom prst="rect">
                <a:avLst/>
              </a:prstGeom>
              <a:pattFill prst="dkUpDiag">
                <a:fgClr>
                  <a:srgbClr val="95C520"/>
                </a:fgClr>
                <a:bgClr>
                  <a:schemeClr val="bg1"/>
                </a:bgClr>
              </a:patt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82953" tIns="41476" rIns="82953" bIns="41476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sz="1500"/>
              </a:p>
            </p:txBody>
          </p:sp>
          <p:sp>
            <p:nvSpPr>
              <p:cNvPr id="39" name="正方形/長方形 38"/>
              <p:cNvSpPr/>
              <p:nvPr/>
            </p:nvSpPr>
            <p:spPr>
              <a:xfrm>
                <a:off x="1589666" y="2843802"/>
                <a:ext cx="5149062" cy="140703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>
                    <a:lumMod val="85000"/>
                    <a:lumOff val="15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82953" tIns="41476" rIns="82953" bIns="41476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sz="1500"/>
              </a:p>
            </p:txBody>
          </p:sp>
        </p:grpSp>
        <p:sp>
          <p:nvSpPr>
            <p:cNvPr id="64" name="正方形/長方形 63"/>
            <p:cNvSpPr/>
            <p:nvPr/>
          </p:nvSpPr>
          <p:spPr>
            <a:xfrm>
              <a:off x="242176" y="4209410"/>
              <a:ext cx="1400822" cy="417444"/>
            </a:xfrm>
            <a:prstGeom prst="rect">
              <a:avLst/>
            </a:prstGeom>
            <a:solidFill>
              <a:schemeClr val="bg1"/>
            </a:solidFill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82953" tIns="41476" rIns="82953" bIns="4147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50000"/>
                </a:lnSpc>
              </a:pPr>
              <a:r>
                <a:rPr kumimoji="1" lang="ja-JP" altLang="en-US" sz="1452" b="1" dirty="0">
                  <a:solidFill>
                    <a:sysClr val="windowText" lastClr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つくる</a:t>
              </a:r>
              <a:endParaRPr kumimoji="1" lang="en-US" altLang="ja-JP" sz="1452" b="1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grpSp>
        <p:nvGrpSpPr>
          <p:cNvPr id="69" name="グループ化 68"/>
          <p:cNvGrpSpPr/>
          <p:nvPr/>
        </p:nvGrpSpPr>
        <p:grpSpPr>
          <a:xfrm>
            <a:off x="3426832" y="1818576"/>
            <a:ext cx="2992170" cy="1847655"/>
            <a:chOff x="3929800" y="4211802"/>
            <a:chExt cx="3298314" cy="2005512"/>
          </a:xfrm>
        </p:grpSpPr>
        <p:grpSp>
          <p:nvGrpSpPr>
            <p:cNvPr id="40" name="グループ化 39"/>
            <p:cNvGrpSpPr/>
            <p:nvPr/>
          </p:nvGrpSpPr>
          <p:grpSpPr>
            <a:xfrm>
              <a:off x="4048292" y="4300282"/>
              <a:ext cx="3179822" cy="1917032"/>
              <a:chOff x="1589666" y="2843803"/>
              <a:chExt cx="5369279" cy="1491130"/>
            </a:xfrm>
          </p:grpSpPr>
          <p:sp>
            <p:nvSpPr>
              <p:cNvPr id="41" name="正方形/長方形 40"/>
              <p:cNvSpPr/>
              <p:nvPr/>
            </p:nvSpPr>
            <p:spPr>
              <a:xfrm>
                <a:off x="1809883" y="2951990"/>
                <a:ext cx="5149062" cy="1382943"/>
              </a:xfrm>
              <a:prstGeom prst="rect">
                <a:avLst/>
              </a:prstGeom>
              <a:pattFill prst="dkUpDiag">
                <a:fgClr>
                  <a:srgbClr val="FF7575"/>
                </a:fgClr>
                <a:bgClr>
                  <a:schemeClr val="bg1"/>
                </a:bgClr>
              </a:patt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82953" tIns="41476" rIns="82953" bIns="41476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sz="1500"/>
              </a:p>
            </p:txBody>
          </p:sp>
          <p:sp>
            <p:nvSpPr>
              <p:cNvPr id="42" name="正方形/長方形 41"/>
              <p:cNvSpPr/>
              <p:nvPr/>
            </p:nvSpPr>
            <p:spPr>
              <a:xfrm>
                <a:off x="1589666" y="2843803"/>
                <a:ext cx="5149062" cy="1382943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>
                    <a:lumMod val="85000"/>
                    <a:lumOff val="15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82953" tIns="41476" rIns="82953" bIns="41476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sz="1500"/>
              </a:p>
            </p:txBody>
          </p:sp>
        </p:grpSp>
        <p:sp>
          <p:nvSpPr>
            <p:cNvPr id="65" name="正方形/長方形 64"/>
            <p:cNvSpPr/>
            <p:nvPr/>
          </p:nvSpPr>
          <p:spPr>
            <a:xfrm>
              <a:off x="3929800" y="4211802"/>
              <a:ext cx="1400822" cy="410295"/>
            </a:xfrm>
            <a:prstGeom prst="rect">
              <a:avLst/>
            </a:prstGeom>
            <a:solidFill>
              <a:schemeClr val="bg1"/>
            </a:solidFill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82953" tIns="41476" rIns="82953" bIns="4147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50000"/>
                </a:lnSpc>
              </a:pPr>
              <a:r>
                <a:rPr kumimoji="1" lang="ja-JP" altLang="en-US" sz="1452" b="1" dirty="0" smtClean="0">
                  <a:solidFill>
                    <a:sysClr val="windowText" lastClr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つなげる</a:t>
              </a:r>
              <a:endParaRPr kumimoji="1" lang="ja-JP" altLang="en-US" sz="1452" b="1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sp>
        <p:nvSpPr>
          <p:cNvPr id="70" name="テキスト ボックス 69"/>
          <p:cNvSpPr txBox="1"/>
          <p:nvPr/>
        </p:nvSpPr>
        <p:spPr>
          <a:xfrm>
            <a:off x="141077" y="8613492"/>
            <a:ext cx="6621674" cy="2846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25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区内</a:t>
            </a:r>
            <a:r>
              <a:rPr lang="en-US" altLang="ja-JP" sz="125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27</a:t>
            </a:r>
            <a:r>
              <a:rPr lang="ja-JP" altLang="en-US" sz="125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か所の地域包括支援センターおよび生活支援コーディネーターは</a:t>
            </a:r>
            <a:r>
              <a:rPr lang="ja-JP" altLang="en-US" sz="125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練馬区の委託業務です．</a:t>
            </a:r>
            <a:endParaRPr lang="ja-JP" altLang="en-US" sz="125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pic>
        <p:nvPicPr>
          <p:cNvPr id="71" name="図 70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2020" y="2974825"/>
            <a:ext cx="712254" cy="716335"/>
          </a:xfrm>
          <a:prstGeom prst="rect">
            <a:avLst/>
          </a:prstGeom>
        </p:spPr>
      </p:pic>
      <p:pic>
        <p:nvPicPr>
          <p:cNvPr id="72" name="図 71"/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3250" y="4761460"/>
            <a:ext cx="705809" cy="847533"/>
          </a:xfrm>
          <a:prstGeom prst="rect">
            <a:avLst/>
          </a:prstGeom>
        </p:spPr>
      </p:pic>
      <p:pic>
        <p:nvPicPr>
          <p:cNvPr id="73" name="図 72"/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3414" y="4908184"/>
            <a:ext cx="924100" cy="779940"/>
          </a:xfrm>
          <a:prstGeom prst="rect">
            <a:avLst/>
          </a:prstGeom>
        </p:spPr>
      </p:pic>
      <p:pic>
        <p:nvPicPr>
          <p:cNvPr id="74" name="図 73"/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3969" y="2883849"/>
            <a:ext cx="674381" cy="821816"/>
          </a:xfrm>
          <a:prstGeom prst="rect">
            <a:avLst/>
          </a:prstGeom>
        </p:spPr>
      </p:pic>
      <p:sp>
        <p:nvSpPr>
          <p:cNvPr id="77" name="テキスト ボックス 76"/>
          <p:cNvSpPr txBox="1"/>
          <p:nvPr/>
        </p:nvSpPr>
        <p:spPr>
          <a:xfrm>
            <a:off x="441207" y="4286305"/>
            <a:ext cx="220648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地域にある様々な資源をみつけます！</a:t>
            </a:r>
            <a:endParaRPr kumimoji="1" lang="en-US" altLang="ja-JP" sz="14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9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r>
              <a:rPr kumimoji="1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地域</a:t>
            </a:r>
            <a:r>
              <a:rPr kumimoji="1"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の</a:t>
            </a:r>
            <a:r>
              <a:rPr kumimoji="1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活動</a:t>
            </a:r>
            <a:r>
              <a:rPr kumimoji="1"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団体や集いの場</a:t>
            </a:r>
            <a:endParaRPr kumimoji="1" lang="en-US" altLang="ja-JP" sz="11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・地域で必要とされている支援</a:t>
            </a:r>
            <a:endParaRPr kumimoji="1" lang="en-US" altLang="ja-JP" sz="11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・活動を始めてみたい方など</a:t>
            </a:r>
            <a:endParaRPr kumimoji="1" lang="ja-JP" altLang="en-US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8" name="テキスト ボックス 77"/>
          <p:cNvSpPr txBox="1"/>
          <p:nvPr/>
        </p:nvSpPr>
        <p:spPr>
          <a:xfrm>
            <a:off x="3653990" y="4370944"/>
            <a:ext cx="2528966" cy="10002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新たな団体や集いの場づくりをお手伝いします！</a:t>
            </a:r>
            <a:endParaRPr kumimoji="1" lang="en-US" altLang="ja-JP" sz="14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9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・団体立ち上げの相談　</a:t>
            </a:r>
            <a:endParaRPr kumimoji="1" lang="en-US" altLang="ja-JP" sz="11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・活動の周知のお手伝いなど</a:t>
            </a:r>
            <a:endParaRPr kumimoji="1" lang="ja-JP" altLang="en-US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9" name="テキスト ボックス 78"/>
          <p:cNvSpPr txBox="1"/>
          <p:nvPr/>
        </p:nvSpPr>
        <p:spPr>
          <a:xfrm>
            <a:off x="3561175" y="2208857"/>
            <a:ext cx="2682363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地域の中の「困った」</a:t>
            </a:r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や</a:t>
            </a:r>
            <a:r>
              <a:rPr kumimoji="1"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「</a:t>
            </a:r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何</a:t>
            </a:r>
            <a:r>
              <a:rPr kumimoji="1"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か</a:t>
            </a:r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活動</a:t>
            </a:r>
            <a:r>
              <a:rPr kumimoji="1"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したい」をつなぎます！</a:t>
            </a:r>
            <a:endParaRPr kumimoji="1" lang="en-US" altLang="ja-JP" sz="14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9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・ボランティアや活動先の紹介</a:t>
            </a:r>
            <a:endParaRPr kumimoji="1" lang="en-US" altLang="ja-JP" sz="11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・困りごとを解決できる</a:t>
            </a:r>
            <a:endParaRPr kumimoji="1" lang="en-US" altLang="ja-JP" sz="11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団体の紹介など</a:t>
            </a:r>
            <a:endParaRPr kumimoji="1" lang="ja-JP" altLang="en-US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0" name="テキスト ボックス 79"/>
          <p:cNvSpPr txBox="1"/>
          <p:nvPr/>
        </p:nvSpPr>
        <p:spPr>
          <a:xfrm>
            <a:off x="335703" y="2233233"/>
            <a:ext cx="270561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地域で高齢者を支えるためのネットワークづくりをします！</a:t>
            </a:r>
            <a:endParaRPr kumimoji="1" lang="en-US" altLang="ja-JP" sz="14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ネットワークづくりを通して、</a:t>
            </a:r>
            <a:endParaRPr kumimoji="1" lang="en-US" altLang="ja-JP" sz="11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住みなれた</a:t>
            </a:r>
            <a:r>
              <a:rPr kumimoji="1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地域</a:t>
            </a:r>
            <a:r>
              <a:rPr kumimoji="1"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で暮らし続けられる</a:t>
            </a:r>
            <a:endParaRPr kumimoji="1" lang="en-US" altLang="ja-JP" sz="11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地域</a:t>
            </a:r>
            <a:r>
              <a:rPr kumimoji="1"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づくりを行っていきます</a:t>
            </a:r>
            <a:endParaRPr kumimoji="1" lang="en-US" altLang="ja-JP" sz="11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円形吹き出し 3"/>
          <p:cNvSpPr/>
          <p:nvPr/>
        </p:nvSpPr>
        <p:spPr>
          <a:xfrm>
            <a:off x="23912" y="65152"/>
            <a:ext cx="2787527" cy="895385"/>
          </a:xfrm>
          <a:prstGeom prst="wedgeEllipseCallout">
            <a:avLst>
              <a:gd name="adj1" fmla="val 53604"/>
              <a:gd name="adj2" fmla="val 40752"/>
            </a:avLst>
          </a:prstGeom>
          <a:solidFill>
            <a:srgbClr val="FF9933"/>
          </a:solidFill>
          <a:ln w="28575">
            <a:solidFill>
              <a:srgbClr val="FF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3" name="正方形/長方形 42"/>
          <p:cNvSpPr/>
          <p:nvPr/>
        </p:nvSpPr>
        <p:spPr>
          <a:xfrm>
            <a:off x="464472" y="6409445"/>
            <a:ext cx="5954530" cy="2007935"/>
          </a:xfrm>
          <a:prstGeom prst="rect">
            <a:avLst/>
          </a:prstGeom>
          <a:pattFill prst="dkUpDiag">
            <a:fgClr>
              <a:schemeClr val="bg2">
                <a:lumMod val="25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2953" tIns="41476" rIns="82953" bIns="4147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1500"/>
          </a:p>
        </p:txBody>
      </p:sp>
      <p:sp>
        <p:nvSpPr>
          <p:cNvPr id="7" name="正方形/長方形 6"/>
          <p:cNvSpPr/>
          <p:nvPr/>
        </p:nvSpPr>
        <p:spPr>
          <a:xfrm>
            <a:off x="349727" y="6291953"/>
            <a:ext cx="5954530" cy="2007935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高齢者をはじめとする地域の皆様が、住みなれた地域で安心して暮らせるよう、介護・福祉・健康・医療など、様々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な分野から</a:t>
            </a:r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総合的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に高齢者とその家族の生活を支える</a:t>
            </a:r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地域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の窓口</a:t>
            </a:r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です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endParaRPr kumimoji="1" lang="ja-JP" altLang="en-US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ご本人だけでなく、ご家族・ご友人・近隣の方等からのご相談も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受け付けています</a:t>
            </a:r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。相談は無料でできますので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、お気軽</a:t>
            </a:r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にご相談ください。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553414" y="5682110"/>
            <a:ext cx="140021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900" dirty="0" smtClean="0"/>
              <a:t>©2011</a:t>
            </a:r>
            <a:r>
              <a:rPr kumimoji="1" lang="ja-JP" altLang="en-US" sz="900" dirty="0" smtClean="0"/>
              <a:t>練馬区ねり丸</a:t>
            </a:r>
            <a:endParaRPr kumimoji="1" lang="ja-JP" altLang="en-US" sz="9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49727" y="251381"/>
            <a:ext cx="25361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>
                <a:solidFill>
                  <a:schemeClr val="bg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こんにちは！</a:t>
            </a:r>
            <a:endParaRPr kumimoji="1" lang="ja-JP" altLang="en-US" sz="2800" dirty="0">
              <a:solidFill>
                <a:schemeClr val="bg1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47" name="正方形/長方形 46"/>
          <p:cNvSpPr/>
          <p:nvPr/>
        </p:nvSpPr>
        <p:spPr>
          <a:xfrm>
            <a:off x="234982" y="6077316"/>
            <a:ext cx="2952000" cy="378698"/>
          </a:xfrm>
          <a:prstGeom prst="rect">
            <a:avLst/>
          </a:prstGeom>
          <a:solidFill>
            <a:schemeClr val="bg1"/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2953" tIns="41476" rIns="82953" bIns="4147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50000"/>
              </a:lnSpc>
            </a:pPr>
            <a:r>
              <a:rPr kumimoji="1" lang="ja-JP" altLang="en-US" sz="1450" b="1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地域包括支援センターとは</a:t>
            </a:r>
            <a:r>
              <a:rPr kumimoji="1" lang="ja-JP" altLang="en-US" sz="1450" b="1" dirty="0" smtClean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？</a:t>
            </a:r>
            <a:endParaRPr kumimoji="1" lang="ja-JP" altLang="en-US" sz="1450" b="1" dirty="0">
              <a:solidFill>
                <a:sysClr val="windowText" lastClr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565159" y="8967553"/>
            <a:ext cx="900000" cy="9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3303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961</TotalTime>
  <Words>263</Words>
  <Application>Microsoft Office PowerPoint</Application>
  <PresentationFormat>A4 210 x 297 mm</PresentationFormat>
  <Paragraphs>34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10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HGPｺﾞｼｯｸE</vt:lpstr>
      <vt:lpstr>HGS創英角ｺﾞｼｯｸUB</vt:lpstr>
      <vt:lpstr>HGS創英角ﾎﾟｯﾌﾟ体</vt:lpstr>
      <vt:lpstr>Meiryo UI</vt:lpstr>
      <vt:lpstr>メイリオ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溝渕　香織</dc:creator>
  <cp:lastModifiedBy>内田　圭哉</cp:lastModifiedBy>
  <cp:revision>69</cp:revision>
  <cp:lastPrinted>2024-03-22T00:23:44Z</cp:lastPrinted>
  <dcterms:modified xsi:type="dcterms:W3CDTF">2024-04-18T04:06:41Z</dcterms:modified>
</cp:coreProperties>
</file>