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notesMasterIdLst>
    <p:notesMasterId r:id="rId31"/>
  </p:notesMasterIdLst>
  <p:sldIdLst>
    <p:sldId id="309" r:id="rId2"/>
    <p:sldId id="284" r:id="rId3"/>
    <p:sldId id="311" r:id="rId4"/>
    <p:sldId id="310" r:id="rId5"/>
    <p:sldId id="334" r:id="rId6"/>
    <p:sldId id="336" r:id="rId7"/>
    <p:sldId id="346" r:id="rId8"/>
    <p:sldId id="337" r:id="rId9"/>
    <p:sldId id="338" r:id="rId10"/>
    <p:sldId id="314" r:id="rId11"/>
    <p:sldId id="342" r:id="rId12"/>
    <p:sldId id="341" r:id="rId13"/>
    <p:sldId id="315" r:id="rId14"/>
    <p:sldId id="362" r:id="rId15"/>
    <p:sldId id="339" r:id="rId16"/>
    <p:sldId id="348" r:id="rId17"/>
    <p:sldId id="349" r:id="rId18"/>
    <p:sldId id="355" r:id="rId19"/>
    <p:sldId id="340" r:id="rId20"/>
    <p:sldId id="308" r:id="rId21"/>
    <p:sldId id="344" r:id="rId22"/>
    <p:sldId id="350" r:id="rId23"/>
    <p:sldId id="345" r:id="rId24"/>
    <p:sldId id="351" r:id="rId25"/>
    <p:sldId id="352" r:id="rId26"/>
    <p:sldId id="360" r:id="rId27"/>
    <p:sldId id="353" r:id="rId28"/>
    <p:sldId id="361" r:id="rId29"/>
    <p:sldId id="358" r:id="rId30"/>
  </p:sldIdLst>
  <p:sldSz cx="12192000" cy="6858000"/>
  <p:notesSz cx="6737350" cy="98694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966"/>
    <a:srgbClr val="FF0000"/>
    <a:srgbClr val="FFCD2D"/>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86" autoAdjust="0"/>
    <p:restoredTop sz="93447" autoAdjust="0"/>
  </p:normalViewPr>
  <p:slideViewPr>
    <p:cSldViewPr>
      <p:cViewPr varScale="1">
        <p:scale>
          <a:sx n="110" d="100"/>
          <a:sy n="110" d="100"/>
        </p:scale>
        <p:origin x="642" y="114"/>
      </p:cViewPr>
      <p:guideLst/>
    </p:cSldViewPr>
  </p:slideViewPr>
  <p:notesTextViewPr>
    <p:cViewPr>
      <p:scale>
        <a:sx n="1" d="1"/>
        <a:sy n="1" d="1"/>
      </p:scale>
      <p:origin x="0" y="0"/>
    </p:cViewPr>
  </p:notesTextViewPr>
  <p:notesViewPr>
    <p:cSldViewPr>
      <p:cViewPr varScale="1">
        <p:scale>
          <a:sx n="54" d="100"/>
          <a:sy n="54" d="100"/>
        </p:scale>
        <p:origin x="2820"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文子 島津" userId="8f58ce8e96163070" providerId="LiveId" clId="{7E8D9D62-0E4E-47E8-8D6C-97413BE295C3}"/>
    <pc:docChg chg="undo custSel modSld">
      <pc:chgData name="文子 島津" userId="8f58ce8e96163070" providerId="LiveId" clId="{7E8D9D62-0E4E-47E8-8D6C-97413BE295C3}" dt="2025-03-22T08:19:46.993" v="684" actId="1076"/>
      <pc:docMkLst>
        <pc:docMk/>
      </pc:docMkLst>
      <pc:sldChg chg="modSp mod">
        <pc:chgData name="文子 島津" userId="8f58ce8e96163070" providerId="LiveId" clId="{7E8D9D62-0E4E-47E8-8D6C-97413BE295C3}" dt="2025-03-22T07:26:54.708" v="95" actId="1076"/>
        <pc:sldMkLst>
          <pc:docMk/>
          <pc:sldMk cId="2544967539" sldId="310"/>
        </pc:sldMkLst>
        <pc:spChg chg="mod">
          <ac:chgData name="文子 島津" userId="8f58ce8e96163070" providerId="LiveId" clId="{7E8D9D62-0E4E-47E8-8D6C-97413BE295C3}" dt="2025-03-22T07:25:27.331" v="23" actId="20577"/>
          <ac:spMkLst>
            <pc:docMk/>
            <pc:sldMk cId="2544967539" sldId="310"/>
            <ac:spMk id="5" creationId="{D242A7DE-8409-18E3-8FDA-2CB7541DDFFC}"/>
          </ac:spMkLst>
        </pc:spChg>
        <pc:graphicFrameChg chg="mod modGraphic">
          <ac:chgData name="文子 島津" userId="8f58ce8e96163070" providerId="LiveId" clId="{7E8D9D62-0E4E-47E8-8D6C-97413BE295C3}" dt="2025-03-22T07:26:54.708" v="95" actId="1076"/>
          <ac:graphicFrameMkLst>
            <pc:docMk/>
            <pc:sldMk cId="2544967539" sldId="310"/>
            <ac:graphicFrameMk id="3" creationId="{B2F55EEE-D604-C398-75AC-94FCCC493A7E}"/>
          </ac:graphicFrameMkLst>
        </pc:graphicFrameChg>
        <pc:graphicFrameChg chg="modGraphic">
          <ac:chgData name="文子 島津" userId="8f58ce8e96163070" providerId="LiveId" clId="{7E8D9D62-0E4E-47E8-8D6C-97413BE295C3}" dt="2025-03-22T07:25:49.308" v="89" actId="20577"/>
          <ac:graphicFrameMkLst>
            <pc:docMk/>
            <pc:sldMk cId="2544967539" sldId="310"/>
            <ac:graphicFrameMk id="7" creationId="{A1F551FD-F1EA-A299-A74C-CAC94D0056F6}"/>
          </ac:graphicFrameMkLst>
        </pc:graphicFrameChg>
      </pc:sldChg>
      <pc:sldChg chg="modSp mod">
        <pc:chgData name="文子 島津" userId="8f58ce8e96163070" providerId="LiveId" clId="{7E8D9D62-0E4E-47E8-8D6C-97413BE295C3}" dt="2025-03-22T07:23:17.897" v="0" actId="113"/>
        <pc:sldMkLst>
          <pc:docMk/>
          <pc:sldMk cId="1624247006" sldId="311"/>
        </pc:sldMkLst>
        <pc:spChg chg="mod">
          <ac:chgData name="文子 島津" userId="8f58ce8e96163070" providerId="LiveId" clId="{7E8D9D62-0E4E-47E8-8D6C-97413BE295C3}" dt="2025-03-22T07:23:17.897" v="0" actId="113"/>
          <ac:spMkLst>
            <pc:docMk/>
            <pc:sldMk cId="1624247006" sldId="311"/>
            <ac:spMk id="13" creationId="{B77B06A4-FAB1-7646-C9E4-1224905B03CE}"/>
          </ac:spMkLst>
        </pc:spChg>
      </pc:sldChg>
      <pc:sldChg chg="modSp mod">
        <pc:chgData name="文子 島津" userId="8f58ce8e96163070" providerId="LiveId" clId="{7E8D9D62-0E4E-47E8-8D6C-97413BE295C3}" dt="2025-03-22T07:35:38.836" v="230" actId="20577"/>
        <pc:sldMkLst>
          <pc:docMk/>
          <pc:sldMk cId="1947630049" sldId="314"/>
        </pc:sldMkLst>
        <pc:spChg chg="mod">
          <ac:chgData name="文子 島津" userId="8f58ce8e96163070" providerId="LiveId" clId="{7E8D9D62-0E4E-47E8-8D6C-97413BE295C3}" dt="2025-03-22T07:35:38.836" v="230" actId="20577"/>
          <ac:spMkLst>
            <pc:docMk/>
            <pc:sldMk cId="1947630049" sldId="314"/>
            <ac:spMk id="8" creationId="{4B6101A5-D3B9-8975-22AE-6BBC18813035}"/>
          </ac:spMkLst>
        </pc:spChg>
      </pc:sldChg>
      <pc:sldChg chg="modSp mod">
        <pc:chgData name="文子 島津" userId="8f58ce8e96163070" providerId="LiveId" clId="{7E8D9D62-0E4E-47E8-8D6C-97413BE295C3}" dt="2025-03-22T07:45:19.022" v="366" actId="20577"/>
        <pc:sldMkLst>
          <pc:docMk/>
          <pc:sldMk cId="3524310929" sldId="315"/>
        </pc:sldMkLst>
        <pc:spChg chg="mod">
          <ac:chgData name="文子 島津" userId="8f58ce8e96163070" providerId="LiveId" clId="{7E8D9D62-0E4E-47E8-8D6C-97413BE295C3}" dt="2025-03-22T07:44:58.758" v="353" actId="115"/>
          <ac:spMkLst>
            <pc:docMk/>
            <pc:sldMk cId="3524310929" sldId="315"/>
            <ac:spMk id="4" creationId="{BDEF33CD-774B-1872-8528-7BB5497329D9}"/>
          </ac:spMkLst>
        </pc:spChg>
        <pc:spChg chg="mod">
          <ac:chgData name="文子 島津" userId="8f58ce8e96163070" providerId="LiveId" clId="{7E8D9D62-0E4E-47E8-8D6C-97413BE295C3}" dt="2025-03-22T07:45:11.376" v="360" actId="20577"/>
          <ac:spMkLst>
            <pc:docMk/>
            <pc:sldMk cId="3524310929" sldId="315"/>
            <ac:spMk id="7" creationId="{14AAD653-53B6-4816-F1FF-DF54CFE8CE62}"/>
          </ac:spMkLst>
        </pc:spChg>
        <pc:spChg chg="mod">
          <ac:chgData name="文子 島津" userId="8f58ce8e96163070" providerId="LiveId" clId="{7E8D9D62-0E4E-47E8-8D6C-97413BE295C3}" dt="2025-03-22T07:45:19.022" v="366" actId="20577"/>
          <ac:spMkLst>
            <pc:docMk/>
            <pc:sldMk cId="3524310929" sldId="315"/>
            <ac:spMk id="11" creationId="{1ACB3381-9554-866D-A8DC-C40A2675FD2D}"/>
          </ac:spMkLst>
        </pc:spChg>
      </pc:sldChg>
      <pc:sldChg chg="modSp mod">
        <pc:chgData name="文子 島津" userId="8f58ce8e96163070" providerId="LiveId" clId="{7E8D9D62-0E4E-47E8-8D6C-97413BE295C3}" dt="2025-03-22T07:33:49.747" v="190" actId="2710"/>
        <pc:sldMkLst>
          <pc:docMk/>
          <pc:sldMk cId="494018151" sldId="334"/>
        </pc:sldMkLst>
        <pc:spChg chg="mod">
          <ac:chgData name="文子 島津" userId="8f58ce8e96163070" providerId="LiveId" clId="{7E8D9D62-0E4E-47E8-8D6C-97413BE295C3}" dt="2025-03-22T07:33:49.747" v="190" actId="2710"/>
          <ac:spMkLst>
            <pc:docMk/>
            <pc:sldMk cId="494018151" sldId="334"/>
            <ac:spMk id="10" creationId="{3367C0E1-C377-81FE-3DFC-E0B541CD535D}"/>
          </ac:spMkLst>
        </pc:spChg>
        <pc:spChg chg="mod">
          <ac:chgData name="文子 島津" userId="8f58ce8e96163070" providerId="LiveId" clId="{7E8D9D62-0E4E-47E8-8D6C-97413BE295C3}" dt="2025-03-22T07:28:58.512" v="145" actId="20577"/>
          <ac:spMkLst>
            <pc:docMk/>
            <pc:sldMk cId="494018151" sldId="334"/>
            <ac:spMk id="20" creationId="{4AB2957F-B838-5528-2AFA-5A9E2F7FB1B2}"/>
          </ac:spMkLst>
        </pc:spChg>
        <pc:spChg chg="mod">
          <ac:chgData name="文子 島津" userId="8f58ce8e96163070" providerId="LiveId" clId="{7E8D9D62-0E4E-47E8-8D6C-97413BE295C3}" dt="2025-03-22T07:30:53.451" v="171" actId="20577"/>
          <ac:spMkLst>
            <pc:docMk/>
            <pc:sldMk cId="494018151" sldId="334"/>
            <ac:spMk id="22" creationId="{B6DF3795-2556-EAA1-0B16-F28E1D858DEE}"/>
          </ac:spMkLst>
        </pc:spChg>
      </pc:sldChg>
      <pc:sldChg chg="modSp mod">
        <pc:chgData name="文子 島津" userId="8f58ce8e96163070" providerId="LiveId" clId="{7E8D9D62-0E4E-47E8-8D6C-97413BE295C3}" dt="2025-03-22T07:34:37.451" v="208" actId="20577"/>
        <pc:sldMkLst>
          <pc:docMk/>
          <pc:sldMk cId="4143322077" sldId="337"/>
        </pc:sldMkLst>
        <pc:spChg chg="mod">
          <ac:chgData name="文子 島津" userId="8f58ce8e96163070" providerId="LiveId" clId="{7E8D9D62-0E4E-47E8-8D6C-97413BE295C3}" dt="2025-03-22T07:34:37.451" v="208" actId="20577"/>
          <ac:spMkLst>
            <pc:docMk/>
            <pc:sldMk cId="4143322077" sldId="337"/>
            <ac:spMk id="8" creationId="{2DC86B05-4279-473E-1D4E-B95B90DD9F2D}"/>
          </ac:spMkLst>
        </pc:spChg>
      </pc:sldChg>
      <pc:sldChg chg="modSp mod">
        <pc:chgData name="文子 島津" userId="8f58ce8e96163070" providerId="LiveId" clId="{7E8D9D62-0E4E-47E8-8D6C-97413BE295C3}" dt="2025-03-22T07:50:56.590" v="570" actId="20577"/>
        <pc:sldMkLst>
          <pc:docMk/>
          <pc:sldMk cId="3019160573" sldId="339"/>
        </pc:sldMkLst>
        <pc:spChg chg="mod">
          <ac:chgData name="文子 島津" userId="8f58ce8e96163070" providerId="LiveId" clId="{7E8D9D62-0E4E-47E8-8D6C-97413BE295C3}" dt="2025-03-22T07:46:19.450" v="396" actId="20577"/>
          <ac:spMkLst>
            <pc:docMk/>
            <pc:sldMk cId="3019160573" sldId="339"/>
            <ac:spMk id="5" creationId="{1B879DAB-EC2D-9038-EA28-A190D8889496}"/>
          </ac:spMkLst>
        </pc:spChg>
        <pc:spChg chg="mod">
          <ac:chgData name="文子 島津" userId="8f58ce8e96163070" providerId="LiveId" clId="{7E8D9D62-0E4E-47E8-8D6C-97413BE295C3}" dt="2025-03-22T07:50:56.590" v="570" actId="20577"/>
          <ac:spMkLst>
            <pc:docMk/>
            <pc:sldMk cId="3019160573" sldId="339"/>
            <ac:spMk id="16" creationId="{0285BD93-6E1A-3D78-F516-E7CFAED93427}"/>
          </ac:spMkLst>
        </pc:spChg>
        <pc:graphicFrameChg chg="modGraphic">
          <ac:chgData name="文子 島津" userId="8f58ce8e96163070" providerId="LiveId" clId="{7E8D9D62-0E4E-47E8-8D6C-97413BE295C3}" dt="2025-03-22T07:50:00.678" v="532" actId="20577"/>
          <ac:graphicFrameMkLst>
            <pc:docMk/>
            <pc:sldMk cId="3019160573" sldId="339"/>
            <ac:graphicFrameMk id="6" creationId="{8638725B-FFF1-0714-28CE-E6517B0B7E75}"/>
          </ac:graphicFrameMkLst>
        </pc:graphicFrameChg>
      </pc:sldChg>
      <pc:sldChg chg="modSp mod">
        <pc:chgData name="文子 島津" userId="8f58ce8e96163070" providerId="LiveId" clId="{7E8D9D62-0E4E-47E8-8D6C-97413BE295C3}" dt="2025-03-22T07:51:52.840" v="572" actId="20577"/>
        <pc:sldMkLst>
          <pc:docMk/>
          <pc:sldMk cId="564872790" sldId="340"/>
        </pc:sldMkLst>
        <pc:spChg chg="mod">
          <ac:chgData name="文子 島津" userId="8f58ce8e96163070" providerId="LiveId" clId="{7E8D9D62-0E4E-47E8-8D6C-97413BE295C3}" dt="2025-03-22T07:51:52.840" v="572" actId="20577"/>
          <ac:spMkLst>
            <pc:docMk/>
            <pc:sldMk cId="564872790" sldId="340"/>
            <ac:spMk id="5" creationId="{B25D9A2C-5BD1-B796-597C-99D2FB4FFEB8}"/>
          </ac:spMkLst>
        </pc:spChg>
      </pc:sldChg>
      <pc:sldChg chg="delSp modSp mod">
        <pc:chgData name="文子 島津" userId="8f58ce8e96163070" providerId="LiveId" clId="{7E8D9D62-0E4E-47E8-8D6C-97413BE295C3}" dt="2025-03-22T07:44:27.342" v="349" actId="20577"/>
        <pc:sldMkLst>
          <pc:docMk/>
          <pc:sldMk cId="2880140965" sldId="341"/>
        </pc:sldMkLst>
        <pc:spChg chg="del mod">
          <ac:chgData name="文子 島津" userId="8f58ce8e96163070" providerId="LiveId" clId="{7E8D9D62-0E4E-47E8-8D6C-97413BE295C3}" dt="2025-03-22T07:43:10.536" v="333" actId="478"/>
          <ac:spMkLst>
            <pc:docMk/>
            <pc:sldMk cId="2880140965" sldId="341"/>
            <ac:spMk id="4" creationId="{E38F0B38-3934-3A23-7C6B-C833EACD5000}"/>
          </ac:spMkLst>
        </pc:spChg>
        <pc:spChg chg="mod">
          <ac:chgData name="文子 島津" userId="8f58ce8e96163070" providerId="LiveId" clId="{7E8D9D62-0E4E-47E8-8D6C-97413BE295C3}" dt="2025-03-22T07:43:16.714" v="334" actId="1076"/>
          <ac:spMkLst>
            <pc:docMk/>
            <pc:sldMk cId="2880140965" sldId="341"/>
            <ac:spMk id="5" creationId="{A1E2C506-06E2-1D7A-4133-7E79A8DEE199}"/>
          </ac:spMkLst>
        </pc:spChg>
        <pc:spChg chg="mod">
          <ac:chgData name="文子 島津" userId="8f58ce8e96163070" providerId="LiveId" clId="{7E8D9D62-0E4E-47E8-8D6C-97413BE295C3}" dt="2025-03-22T07:44:27.342" v="349" actId="20577"/>
          <ac:spMkLst>
            <pc:docMk/>
            <pc:sldMk cId="2880140965" sldId="341"/>
            <ac:spMk id="7" creationId="{FB4D4063-0E44-9B12-6351-13617CCFB63F}"/>
          </ac:spMkLst>
        </pc:spChg>
      </pc:sldChg>
      <pc:sldChg chg="addSp delSp modSp mod">
        <pc:chgData name="文子 島津" userId="8f58ce8e96163070" providerId="LiveId" clId="{7E8D9D62-0E4E-47E8-8D6C-97413BE295C3}" dt="2025-03-22T07:44:10.662" v="347" actId="20577"/>
        <pc:sldMkLst>
          <pc:docMk/>
          <pc:sldMk cId="2986232494" sldId="342"/>
        </pc:sldMkLst>
        <pc:spChg chg="mod">
          <ac:chgData name="文子 島津" userId="8f58ce8e96163070" providerId="LiveId" clId="{7E8D9D62-0E4E-47E8-8D6C-97413BE295C3}" dt="2025-03-22T07:44:10.662" v="347" actId="20577"/>
          <ac:spMkLst>
            <pc:docMk/>
            <pc:sldMk cId="2986232494" sldId="342"/>
            <ac:spMk id="3" creationId="{37D6A6A2-7380-53E5-EE98-DA16EC930F67}"/>
          </ac:spMkLst>
        </pc:spChg>
        <pc:spChg chg="mod">
          <ac:chgData name="文子 島津" userId="8f58ce8e96163070" providerId="LiveId" clId="{7E8D9D62-0E4E-47E8-8D6C-97413BE295C3}" dt="2025-03-22T07:41:59.899" v="311" actId="1076"/>
          <ac:spMkLst>
            <pc:docMk/>
            <pc:sldMk cId="2986232494" sldId="342"/>
            <ac:spMk id="4" creationId="{F6F42931-1D8B-BCF3-431E-C6A009401E8F}"/>
          </ac:spMkLst>
        </pc:spChg>
        <pc:spChg chg="mod">
          <ac:chgData name="文子 島津" userId="8f58ce8e96163070" providerId="LiveId" clId="{7E8D9D62-0E4E-47E8-8D6C-97413BE295C3}" dt="2025-03-22T07:41:43.127" v="309" actId="1076"/>
          <ac:spMkLst>
            <pc:docMk/>
            <pc:sldMk cId="2986232494" sldId="342"/>
            <ac:spMk id="5" creationId="{0AFDDE1A-DB81-72E1-1F4A-5F10C6A5FA6F}"/>
          </ac:spMkLst>
        </pc:spChg>
        <pc:spChg chg="mod">
          <ac:chgData name="文子 島津" userId="8f58ce8e96163070" providerId="LiveId" clId="{7E8D9D62-0E4E-47E8-8D6C-97413BE295C3}" dt="2025-03-22T07:41:36.301" v="308" actId="20577"/>
          <ac:spMkLst>
            <pc:docMk/>
            <pc:sldMk cId="2986232494" sldId="342"/>
            <ac:spMk id="6" creationId="{AE1B1331-2A6A-0590-713D-8630FDC76934}"/>
          </ac:spMkLst>
        </pc:spChg>
        <pc:spChg chg="mod">
          <ac:chgData name="文子 島津" userId="8f58ce8e96163070" providerId="LiveId" clId="{7E8D9D62-0E4E-47E8-8D6C-97413BE295C3}" dt="2025-03-22T07:41:52.776" v="310" actId="1076"/>
          <ac:spMkLst>
            <pc:docMk/>
            <pc:sldMk cId="2986232494" sldId="342"/>
            <ac:spMk id="7" creationId="{7BA71AE7-34C5-BE8D-075B-F79BAB9A5D8A}"/>
          </ac:spMkLst>
        </pc:spChg>
        <pc:spChg chg="del mod">
          <ac:chgData name="文子 島津" userId="8f58ce8e96163070" providerId="LiveId" clId="{7E8D9D62-0E4E-47E8-8D6C-97413BE295C3}" dt="2025-03-22T07:37:58.375" v="232" actId="478"/>
          <ac:spMkLst>
            <pc:docMk/>
            <pc:sldMk cId="2986232494" sldId="342"/>
            <ac:spMk id="8" creationId="{7F9D17E7-34DE-35FA-CF2B-D9536AEB7732}"/>
          </ac:spMkLst>
        </pc:spChg>
        <pc:spChg chg="add mod">
          <ac:chgData name="文子 島津" userId="8f58ce8e96163070" providerId="LiveId" clId="{7E8D9D62-0E4E-47E8-8D6C-97413BE295C3}" dt="2025-03-22T07:42:36.283" v="330" actId="20577"/>
          <ac:spMkLst>
            <pc:docMk/>
            <pc:sldMk cId="2986232494" sldId="342"/>
            <ac:spMk id="9" creationId="{6AE20C11-F6BF-8E0F-19DD-DDF2963445BD}"/>
          </ac:spMkLst>
        </pc:spChg>
        <pc:spChg chg="mod">
          <ac:chgData name="文子 島津" userId="8f58ce8e96163070" providerId="LiveId" clId="{7E8D9D62-0E4E-47E8-8D6C-97413BE295C3}" dt="2025-03-22T07:42:47.184" v="331" actId="1076"/>
          <ac:spMkLst>
            <pc:docMk/>
            <pc:sldMk cId="2986232494" sldId="342"/>
            <ac:spMk id="10" creationId="{B994B007-DE4E-4C26-32EE-A28AA2FE4612}"/>
          </ac:spMkLst>
        </pc:spChg>
      </pc:sldChg>
      <pc:sldChg chg="modSp mod">
        <pc:chgData name="文子 島津" userId="8f58ce8e96163070" providerId="LiveId" clId="{7E8D9D62-0E4E-47E8-8D6C-97413BE295C3}" dt="2025-03-22T07:52:19.971" v="573" actId="20577"/>
        <pc:sldMkLst>
          <pc:docMk/>
          <pc:sldMk cId="3919667667" sldId="344"/>
        </pc:sldMkLst>
        <pc:spChg chg="mod">
          <ac:chgData name="文子 島津" userId="8f58ce8e96163070" providerId="LiveId" clId="{7E8D9D62-0E4E-47E8-8D6C-97413BE295C3}" dt="2025-03-22T07:52:19.971" v="573" actId="20577"/>
          <ac:spMkLst>
            <pc:docMk/>
            <pc:sldMk cId="3919667667" sldId="344"/>
            <ac:spMk id="9" creationId="{162D5071-FDDA-EC6A-E6AA-DA513D96D8B0}"/>
          </ac:spMkLst>
        </pc:spChg>
      </pc:sldChg>
      <pc:sldChg chg="modSp mod">
        <pc:chgData name="文子 島津" userId="8f58ce8e96163070" providerId="LiveId" clId="{7E8D9D62-0E4E-47E8-8D6C-97413BE295C3}" dt="2025-03-22T07:53:30.859" v="593" actId="113"/>
        <pc:sldMkLst>
          <pc:docMk/>
          <pc:sldMk cId="1949666516" sldId="350"/>
        </pc:sldMkLst>
        <pc:spChg chg="mod">
          <ac:chgData name="文子 島津" userId="8f58ce8e96163070" providerId="LiveId" clId="{7E8D9D62-0E4E-47E8-8D6C-97413BE295C3}" dt="2025-03-22T07:53:30.859" v="593" actId="113"/>
          <ac:spMkLst>
            <pc:docMk/>
            <pc:sldMk cId="1949666516" sldId="350"/>
            <ac:spMk id="10" creationId="{DEF75041-0A84-A424-423F-6E3BB2033005}"/>
          </ac:spMkLst>
        </pc:spChg>
      </pc:sldChg>
      <pc:sldChg chg="modSp mod">
        <pc:chgData name="文子 島津" userId="8f58ce8e96163070" providerId="LiveId" clId="{7E8D9D62-0E4E-47E8-8D6C-97413BE295C3}" dt="2025-03-22T07:57:55.301" v="607" actId="20577"/>
        <pc:sldMkLst>
          <pc:docMk/>
          <pc:sldMk cId="1606274433" sldId="351"/>
        </pc:sldMkLst>
        <pc:spChg chg="mod">
          <ac:chgData name="文子 島津" userId="8f58ce8e96163070" providerId="LiveId" clId="{7E8D9D62-0E4E-47E8-8D6C-97413BE295C3}" dt="2025-03-22T07:57:48.943" v="605" actId="20577"/>
          <ac:spMkLst>
            <pc:docMk/>
            <pc:sldMk cId="1606274433" sldId="351"/>
            <ac:spMk id="5" creationId="{9448875B-36BF-2B8B-9FDB-7E7FCAA32C0F}"/>
          </ac:spMkLst>
        </pc:spChg>
        <pc:spChg chg="mod">
          <ac:chgData name="文子 島津" userId="8f58ce8e96163070" providerId="LiveId" clId="{7E8D9D62-0E4E-47E8-8D6C-97413BE295C3}" dt="2025-03-22T07:57:55.301" v="607" actId="20577"/>
          <ac:spMkLst>
            <pc:docMk/>
            <pc:sldMk cId="1606274433" sldId="351"/>
            <ac:spMk id="9" creationId="{D6E1BF2D-AD75-0EB1-0DF5-F8175179D0E5}"/>
          </ac:spMkLst>
        </pc:spChg>
      </pc:sldChg>
      <pc:sldChg chg="addSp delSp modSp mod">
        <pc:chgData name="文子 島津" userId="8f58ce8e96163070" providerId="LiveId" clId="{7E8D9D62-0E4E-47E8-8D6C-97413BE295C3}" dt="2025-03-22T08:19:46.993" v="684" actId="1076"/>
        <pc:sldMkLst>
          <pc:docMk/>
          <pc:sldMk cId="248931177" sldId="352"/>
        </pc:sldMkLst>
        <pc:spChg chg="mod">
          <ac:chgData name="文子 島津" userId="8f58ce8e96163070" providerId="LiveId" clId="{7E8D9D62-0E4E-47E8-8D6C-97413BE295C3}" dt="2025-03-22T07:58:21.599" v="609" actId="20577"/>
          <ac:spMkLst>
            <pc:docMk/>
            <pc:sldMk cId="248931177" sldId="352"/>
            <ac:spMk id="5" creationId="{334A2E67-4F4A-8EA2-A551-262309D327A2}"/>
          </ac:spMkLst>
        </pc:spChg>
        <pc:spChg chg="mod">
          <ac:chgData name="文子 島津" userId="8f58ce8e96163070" providerId="LiveId" clId="{7E8D9D62-0E4E-47E8-8D6C-97413BE295C3}" dt="2025-03-22T07:58:32.384" v="617" actId="20577"/>
          <ac:spMkLst>
            <pc:docMk/>
            <pc:sldMk cId="248931177" sldId="352"/>
            <ac:spMk id="6" creationId="{15FB6B90-6AEB-F4CD-D308-418AECA9E6EB}"/>
          </ac:spMkLst>
        </pc:spChg>
        <pc:graphicFrameChg chg="del">
          <ac:chgData name="文子 島津" userId="8f58ce8e96163070" providerId="LiveId" clId="{7E8D9D62-0E4E-47E8-8D6C-97413BE295C3}" dt="2025-03-22T08:07:22.524" v="646" actId="478"/>
          <ac:graphicFrameMkLst>
            <pc:docMk/>
            <pc:sldMk cId="248931177" sldId="352"/>
            <ac:graphicFrameMk id="4" creationId="{F56E2789-CDFA-7CF9-0F1A-CB89C631B3E8}"/>
          </ac:graphicFrameMkLst>
        </pc:graphicFrameChg>
        <pc:graphicFrameChg chg="add mod">
          <ac:chgData name="文子 島津" userId="8f58ce8e96163070" providerId="LiveId" clId="{7E8D9D62-0E4E-47E8-8D6C-97413BE295C3}" dt="2025-03-22T08:11:09.674" v="653"/>
          <ac:graphicFrameMkLst>
            <pc:docMk/>
            <pc:sldMk cId="248931177" sldId="352"/>
            <ac:graphicFrameMk id="7" creationId="{1AB00CB0-D588-FC5B-BFC1-FF1F2CFCF202}"/>
          </ac:graphicFrameMkLst>
        </pc:graphicFrameChg>
        <pc:picChg chg="add del mod">
          <ac:chgData name="文子 島津" userId="8f58ce8e96163070" providerId="LiveId" clId="{7E8D9D62-0E4E-47E8-8D6C-97413BE295C3}" dt="2025-03-22T08:11:08.035" v="652" actId="478"/>
          <ac:picMkLst>
            <pc:docMk/>
            <pc:sldMk cId="248931177" sldId="352"/>
            <ac:picMk id="3" creationId="{0EEFFD19-5D58-E569-69A9-BFA1726ED1B4}"/>
          </ac:picMkLst>
        </pc:picChg>
        <pc:picChg chg="add del mod">
          <ac:chgData name="文子 島津" userId="8f58ce8e96163070" providerId="LiveId" clId="{7E8D9D62-0E4E-47E8-8D6C-97413BE295C3}" dt="2025-03-22T08:12:43.440" v="659" actId="478"/>
          <ac:picMkLst>
            <pc:docMk/>
            <pc:sldMk cId="248931177" sldId="352"/>
            <ac:picMk id="8" creationId="{DE0A12D4-F801-0E38-9743-3005458E63B1}"/>
          </ac:picMkLst>
        </pc:picChg>
        <pc:picChg chg="add del mod">
          <ac:chgData name="文子 島津" userId="8f58ce8e96163070" providerId="LiveId" clId="{7E8D9D62-0E4E-47E8-8D6C-97413BE295C3}" dt="2025-03-22T08:13:39.373" v="665" actId="478"/>
          <ac:picMkLst>
            <pc:docMk/>
            <pc:sldMk cId="248931177" sldId="352"/>
            <ac:picMk id="9" creationId="{DC11B61A-7A8F-3D99-D0F5-53E6E5113E1D}"/>
          </ac:picMkLst>
        </pc:picChg>
        <pc:picChg chg="add del mod">
          <ac:chgData name="文子 島津" userId="8f58ce8e96163070" providerId="LiveId" clId="{7E8D9D62-0E4E-47E8-8D6C-97413BE295C3}" dt="2025-03-22T08:16:20.869" v="672" actId="478"/>
          <ac:picMkLst>
            <pc:docMk/>
            <pc:sldMk cId="248931177" sldId="352"/>
            <ac:picMk id="10" creationId="{2463A323-A40E-556F-F010-A9B1D92BFB54}"/>
          </ac:picMkLst>
        </pc:picChg>
        <pc:picChg chg="add del mod">
          <ac:chgData name="文子 島津" userId="8f58ce8e96163070" providerId="LiveId" clId="{7E8D9D62-0E4E-47E8-8D6C-97413BE295C3}" dt="2025-03-22T08:19:20.413" v="679" actId="478"/>
          <ac:picMkLst>
            <pc:docMk/>
            <pc:sldMk cId="248931177" sldId="352"/>
            <ac:picMk id="11" creationId="{D24C8EDB-8AD1-DBC6-4686-C1EC518D13CD}"/>
          </ac:picMkLst>
        </pc:picChg>
        <pc:picChg chg="add mod">
          <ac:chgData name="文子 島津" userId="8f58ce8e96163070" providerId="LiveId" clId="{7E8D9D62-0E4E-47E8-8D6C-97413BE295C3}" dt="2025-03-22T08:19:46.993" v="684" actId="1076"/>
          <ac:picMkLst>
            <pc:docMk/>
            <pc:sldMk cId="248931177" sldId="352"/>
            <ac:picMk id="12" creationId="{B455EE32-C69F-33AD-8ABC-4BC72BFF3EC7}"/>
          </ac:picMkLst>
        </pc:picChg>
      </pc:sldChg>
      <pc:sldChg chg="modSp mod">
        <pc:chgData name="文子 島津" userId="8f58ce8e96163070" providerId="LiveId" clId="{7E8D9D62-0E4E-47E8-8D6C-97413BE295C3}" dt="2025-03-22T07:59:36.115" v="645"/>
        <pc:sldMkLst>
          <pc:docMk/>
          <pc:sldMk cId="363582321" sldId="360"/>
        </pc:sldMkLst>
        <pc:spChg chg="mod">
          <ac:chgData name="文子 島津" userId="8f58ce8e96163070" providerId="LiveId" clId="{7E8D9D62-0E4E-47E8-8D6C-97413BE295C3}" dt="2025-03-22T07:59:15.749" v="623" actId="20577"/>
          <ac:spMkLst>
            <pc:docMk/>
            <pc:sldMk cId="363582321" sldId="360"/>
            <ac:spMk id="4" creationId="{E3E70E51-537F-1563-C707-83041374DF84}"/>
          </ac:spMkLst>
        </pc:spChg>
        <pc:spChg chg="mod">
          <ac:chgData name="文子 島津" userId="8f58ce8e96163070" providerId="LiveId" clId="{7E8D9D62-0E4E-47E8-8D6C-97413BE295C3}" dt="2025-03-22T07:59:23.531" v="625" actId="20577"/>
          <ac:spMkLst>
            <pc:docMk/>
            <pc:sldMk cId="363582321" sldId="360"/>
            <ac:spMk id="6" creationId="{1DA121BB-EE00-369E-24F1-4B670F070D27}"/>
          </ac:spMkLst>
        </pc:spChg>
        <pc:spChg chg="mod">
          <ac:chgData name="文子 島津" userId="8f58ce8e96163070" providerId="LiveId" clId="{7E8D9D62-0E4E-47E8-8D6C-97413BE295C3}" dt="2025-03-22T07:59:36.115" v="645"/>
          <ac:spMkLst>
            <pc:docMk/>
            <pc:sldMk cId="363582321" sldId="360"/>
            <ac:spMk id="9" creationId="{9C1529F4-AAC2-AB68-769E-275302D147F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518" cy="495188"/>
          </a:xfrm>
          <a:prstGeom prst="rect">
            <a:avLst/>
          </a:prstGeom>
        </p:spPr>
        <p:txBody>
          <a:bodyPr vert="horz" lIns="91426" tIns="45713" rIns="91426" bIns="45713"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6273" y="0"/>
            <a:ext cx="2919518" cy="495188"/>
          </a:xfrm>
          <a:prstGeom prst="rect">
            <a:avLst/>
          </a:prstGeom>
        </p:spPr>
        <p:txBody>
          <a:bodyPr vert="horz" lIns="91426" tIns="45713" rIns="91426" bIns="45713" rtlCol="0"/>
          <a:lstStyle>
            <a:lvl1pPr algn="r">
              <a:defRPr sz="1200"/>
            </a:lvl1pPr>
          </a:lstStyle>
          <a:p>
            <a:fld id="{94970D6D-439D-4900-B34C-8360B6E2360C}" type="datetimeFigureOut">
              <a:rPr kumimoji="1" lang="ja-JP" altLang="en-US" smtClean="0"/>
              <a:t>2025/3/25</a:t>
            </a:fld>
            <a:endParaRPr kumimoji="1" lang="ja-JP" altLang="en-US" dirty="0"/>
          </a:p>
        </p:txBody>
      </p:sp>
      <p:sp>
        <p:nvSpPr>
          <p:cNvPr id="4" name="スライド イメージ プレースホルダー 3"/>
          <p:cNvSpPr>
            <a:spLocks noGrp="1" noRot="1" noChangeAspect="1"/>
          </p:cNvSpPr>
          <p:nvPr>
            <p:ph type="sldImg" idx="2"/>
          </p:nvPr>
        </p:nvSpPr>
        <p:spPr>
          <a:xfrm>
            <a:off x="409575" y="1233488"/>
            <a:ext cx="5918200" cy="3330575"/>
          </a:xfrm>
          <a:prstGeom prst="rect">
            <a:avLst/>
          </a:prstGeom>
          <a:noFill/>
          <a:ln w="12700">
            <a:solidFill>
              <a:prstClr val="black"/>
            </a:solidFill>
          </a:ln>
        </p:spPr>
        <p:txBody>
          <a:bodyPr vert="horz" lIns="91426" tIns="45713" rIns="91426" bIns="45713" rtlCol="0" anchor="ctr"/>
          <a:lstStyle/>
          <a:p>
            <a:endParaRPr lang="ja-JP" altLang="en-US" dirty="0"/>
          </a:p>
        </p:txBody>
      </p:sp>
      <p:sp>
        <p:nvSpPr>
          <p:cNvPr id="5" name="ノート プレースホルダー 4"/>
          <p:cNvSpPr>
            <a:spLocks noGrp="1"/>
          </p:cNvSpPr>
          <p:nvPr>
            <p:ph type="body" sz="quarter" idx="3"/>
          </p:nvPr>
        </p:nvSpPr>
        <p:spPr>
          <a:xfrm>
            <a:off x="673735" y="4749692"/>
            <a:ext cx="5389880" cy="3886111"/>
          </a:xfrm>
          <a:prstGeom prst="rect">
            <a:avLst/>
          </a:prstGeom>
        </p:spPr>
        <p:txBody>
          <a:bodyPr vert="horz" lIns="91426" tIns="45713" rIns="91426" bIns="457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4301"/>
            <a:ext cx="2919518" cy="495187"/>
          </a:xfrm>
          <a:prstGeom prst="rect">
            <a:avLst/>
          </a:prstGeom>
        </p:spPr>
        <p:txBody>
          <a:bodyPr vert="horz" lIns="91426" tIns="45713" rIns="91426" bIns="45713"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6273" y="9374301"/>
            <a:ext cx="2919518" cy="495187"/>
          </a:xfrm>
          <a:prstGeom prst="rect">
            <a:avLst/>
          </a:prstGeom>
        </p:spPr>
        <p:txBody>
          <a:bodyPr vert="horz" lIns="91426" tIns="45713" rIns="91426" bIns="45713" rtlCol="0" anchor="b"/>
          <a:lstStyle>
            <a:lvl1pPr algn="r">
              <a:defRPr sz="1200"/>
            </a:lvl1pPr>
          </a:lstStyle>
          <a:p>
            <a:fld id="{4917D7F7-CA97-43A8-AA1C-6F1BE54081A8}" type="slidenum">
              <a:rPr kumimoji="1" lang="ja-JP" altLang="en-US" smtClean="0"/>
              <a:t>‹#›</a:t>
            </a:fld>
            <a:endParaRPr kumimoji="1" lang="ja-JP" altLang="en-US" dirty="0"/>
          </a:p>
        </p:txBody>
      </p:sp>
    </p:spTree>
    <p:extLst>
      <p:ext uri="{BB962C8B-B14F-4D97-AF65-F5344CB8AC3E}">
        <p14:creationId xmlns:p14="http://schemas.microsoft.com/office/powerpoint/2010/main" val="28158230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9A695FF-D92F-499E-928C-CAA03CBC50CE}" type="datetime1">
              <a:rPr kumimoji="1" lang="ja-JP" altLang="en-US" smtClean="0"/>
              <a:t>2025/3/25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867FCA3-A03C-486B-B435-5E955AB890EC}" type="slidenum">
              <a:rPr kumimoji="1" lang="ja-JP" altLang="en-US" smtClean="0"/>
              <a:t>‹#›</a:t>
            </a:fld>
            <a:endParaRPr kumimoji="1" lang="ja-JP" alt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5046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50F4D0-3E8E-4B1B-B5D6-B127FC809F56}" type="datetime1">
              <a:rPr kumimoji="1" lang="ja-JP" altLang="en-US" smtClean="0"/>
              <a:t>2025/3/25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867FCA3-A03C-486B-B435-5E955AB890EC}" type="slidenum">
              <a:rPr kumimoji="1" lang="ja-JP" altLang="en-US" smtClean="0"/>
              <a:t>‹#›</a:t>
            </a:fld>
            <a:endParaRPr kumimoji="1" lang="ja-JP" altLang="en-US" dirty="0"/>
          </a:p>
        </p:txBody>
      </p:sp>
    </p:spTree>
    <p:extLst>
      <p:ext uri="{BB962C8B-B14F-4D97-AF65-F5344CB8AC3E}">
        <p14:creationId xmlns:p14="http://schemas.microsoft.com/office/powerpoint/2010/main" val="1114285573"/>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218FAD1-326C-42C4-BC7E-EEEE01CE4256}" type="datetime1">
              <a:rPr kumimoji="1" lang="ja-JP" altLang="en-US" smtClean="0"/>
              <a:t>2025/3/25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867FCA3-A03C-486B-B435-5E955AB890EC}" type="slidenum">
              <a:rPr kumimoji="1" lang="ja-JP" altLang="en-US" smtClean="0"/>
              <a:t>‹#›</a:t>
            </a:fld>
            <a:endParaRPr kumimoji="1" lang="ja-JP" altLang="en-US" dirty="0"/>
          </a:p>
        </p:txBody>
      </p:sp>
    </p:spTree>
    <p:extLst>
      <p:ext uri="{BB962C8B-B14F-4D97-AF65-F5344CB8AC3E}">
        <p14:creationId xmlns:p14="http://schemas.microsoft.com/office/powerpoint/2010/main" val="3530597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969A067-1CCE-4509-B4BC-7856F85C3247}" type="datetime1">
              <a:rPr kumimoji="1" lang="ja-JP" altLang="en-US" smtClean="0"/>
              <a:t>2025/3/25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867FCA3-A03C-486B-B435-5E955AB890EC}" type="slidenum">
              <a:rPr kumimoji="1" lang="ja-JP" altLang="en-US" smtClean="0"/>
              <a:t>‹#›</a:t>
            </a:fld>
            <a:endParaRPr kumimoji="1" lang="ja-JP" altLang="en-US" dirty="0"/>
          </a:p>
        </p:txBody>
      </p:sp>
    </p:spTree>
    <p:extLst>
      <p:ext uri="{BB962C8B-B14F-4D97-AF65-F5344CB8AC3E}">
        <p14:creationId xmlns:p14="http://schemas.microsoft.com/office/powerpoint/2010/main" val="120864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F9C6995-028D-4C56-B818-AF9620D57DF2}" type="datetime1">
              <a:rPr kumimoji="1" lang="ja-JP" altLang="en-US" smtClean="0"/>
              <a:t>2025/3/25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2867FCA3-A03C-486B-B435-5E955AB890EC}" type="slidenum">
              <a:rPr kumimoji="1" lang="ja-JP" altLang="en-US" smtClean="0"/>
              <a:t>‹#›</a:t>
            </a:fld>
            <a:endParaRPr kumimoji="1" lang="ja-JP" alt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0681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736F9B2-31D5-4CCD-8C5D-2385DFB3E9C8}" type="datetime1">
              <a:rPr kumimoji="1" lang="ja-JP" altLang="en-US" smtClean="0"/>
              <a:t>2025/3/25</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867FCA3-A03C-486B-B435-5E955AB890EC}" type="slidenum">
              <a:rPr kumimoji="1" lang="ja-JP" altLang="en-US" smtClean="0"/>
              <a:t>‹#›</a:t>
            </a:fld>
            <a:endParaRPr kumimoji="1" lang="ja-JP" altLang="en-US" dirty="0"/>
          </a:p>
        </p:txBody>
      </p:sp>
    </p:spTree>
    <p:extLst>
      <p:ext uri="{BB962C8B-B14F-4D97-AF65-F5344CB8AC3E}">
        <p14:creationId xmlns:p14="http://schemas.microsoft.com/office/powerpoint/2010/main" val="285272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97280" y="2582334"/>
            <a:ext cx="493776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17920" y="2582334"/>
            <a:ext cx="493776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109BEE4-59D7-4D8C-BC43-7AC6B30926FF}" type="datetime1">
              <a:rPr kumimoji="1" lang="ja-JP" altLang="en-US" smtClean="0"/>
              <a:t>2025/3/25</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2867FCA3-A03C-486B-B435-5E955AB890EC}" type="slidenum">
              <a:rPr kumimoji="1" lang="ja-JP" altLang="en-US" smtClean="0"/>
              <a:t>‹#›</a:t>
            </a:fld>
            <a:endParaRPr kumimoji="1" lang="ja-JP" altLang="en-US" dirty="0"/>
          </a:p>
        </p:txBody>
      </p:sp>
    </p:spTree>
    <p:extLst>
      <p:ext uri="{BB962C8B-B14F-4D97-AF65-F5344CB8AC3E}">
        <p14:creationId xmlns:p14="http://schemas.microsoft.com/office/powerpoint/2010/main" val="2254680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107DFDF-5837-4CFC-9BC5-724752F90A5B}" type="datetime1">
              <a:rPr kumimoji="1" lang="ja-JP" altLang="en-US" smtClean="0"/>
              <a:t>2025/3/25</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2867FCA3-A03C-486B-B435-5E955AB890EC}" type="slidenum">
              <a:rPr kumimoji="1" lang="ja-JP" altLang="en-US" smtClean="0"/>
              <a:t>‹#›</a:t>
            </a:fld>
            <a:endParaRPr kumimoji="1" lang="ja-JP" altLang="en-US" dirty="0"/>
          </a:p>
        </p:txBody>
      </p:sp>
    </p:spTree>
    <p:extLst>
      <p:ext uri="{BB962C8B-B14F-4D97-AF65-F5344CB8AC3E}">
        <p14:creationId xmlns:p14="http://schemas.microsoft.com/office/powerpoint/2010/main" val="459905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920B422-2161-4479-BBEB-378A6BD7F23D}" type="datetime1">
              <a:rPr kumimoji="1" lang="ja-JP" altLang="en-US" smtClean="0"/>
              <a:t>2025/3/25</a:t>
            </a:fld>
            <a:endParaRPr kumimoji="1" lang="ja-JP" alt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dirty="0"/>
          </a:p>
        </p:txBody>
      </p:sp>
      <p:sp>
        <p:nvSpPr>
          <p:cNvPr id="9" name="Slide Number Placeholder 8"/>
          <p:cNvSpPr>
            <a:spLocks noGrp="1"/>
          </p:cNvSpPr>
          <p:nvPr>
            <p:ph type="sldNum" sz="quarter" idx="12"/>
          </p:nvPr>
        </p:nvSpPr>
        <p:spPr/>
        <p:txBody>
          <a:bodyPr/>
          <a:lstStyle/>
          <a:p>
            <a:fld id="{2867FCA3-A03C-486B-B435-5E955AB890EC}" type="slidenum">
              <a:rPr kumimoji="1" lang="ja-JP" altLang="en-US" smtClean="0"/>
              <a:t>‹#›</a:t>
            </a:fld>
            <a:endParaRPr kumimoji="1" lang="ja-JP" altLang="en-US" dirty="0"/>
          </a:p>
        </p:txBody>
      </p:sp>
    </p:spTree>
    <p:extLst>
      <p:ext uri="{BB962C8B-B14F-4D97-AF65-F5344CB8AC3E}">
        <p14:creationId xmlns:p14="http://schemas.microsoft.com/office/powerpoint/2010/main" val="1578578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650F4D0-3E8E-4B1B-B5D6-B127FC809F56}" type="datetime1">
              <a:rPr kumimoji="1" lang="ja-JP" altLang="en-US" smtClean="0"/>
              <a:t>2025/3/25</a:t>
            </a:fld>
            <a:endParaRPr kumimoji="1" lang="ja-JP" alt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kumimoji="1" lang="ja-JP" alt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867FCA3-A03C-486B-B435-5E955AB890EC}" type="slidenum">
              <a:rPr kumimoji="1" lang="ja-JP" altLang="en-US" smtClean="0"/>
              <a:t>‹#›</a:t>
            </a:fld>
            <a:endParaRPr kumimoji="1" lang="ja-JP" altLang="en-US" dirty="0"/>
          </a:p>
        </p:txBody>
      </p:sp>
    </p:spTree>
    <p:extLst>
      <p:ext uri="{BB962C8B-B14F-4D97-AF65-F5344CB8AC3E}">
        <p14:creationId xmlns:p14="http://schemas.microsoft.com/office/powerpoint/2010/main" val="365773868"/>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5DB1E5E-24DB-4D47-8B25-ED81A1A84121}" type="datetime1">
              <a:rPr kumimoji="1" lang="ja-JP" altLang="en-US" smtClean="0"/>
              <a:t>2025/3/25</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2867FCA3-A03C-486B-B435-5E955AB890EC}" type="slidenum">
              <a:rPr kumimoji="1" lang="ja-JP" altLang="en-US" smtClean="0"/>
              <a:t>‹#›</a:t>
            </a:fld>
            <a:endParaRPr kumimoji="1" lang="ja-JP" altLang="en-US" dirty="0"/>
          </a:p>
        </p:txBody>
      </p:sp>
    </p:spTree>
    <p:extLst>
      <p:ext uri="{BB962C8B-B14F-4D97-AF65-F5344CB8AC3E}">
        <p14:creationId xmlns:p14="http://schemas.microsoft.com/office/powerpoint/2010/main" val="2807882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650F4D0-3E8E-4B1B-B5D6-B127FC809F56}" type="datetime1">
              <a:rPr kumimoji="1" lang="ja-JP" altLang="en-US" smtClean="0"/>
              <a:t>2025/3/25</a:t>
            </a:fld>
            <a:endParaRPr kumimoji="1" lang="ja-JP" alt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867FCA3-A03C-486B-B435-5E955AB890EC}" type="slidenum">
              <a:rPr kumimoji="1" lang="ja-JP" altLang="en-US" smtClean="0"/>
              <a:t>‹#›</a:t>
            </a:fld>
            <a:endParaRPr kumimoji="1" lang="ja-JP" alt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5956249"/>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hf hdr="0" ftr="0" dt="0"/>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E42A25A-6938-5ADA-972E-C42989BD63F8}"/>
              </a:ext>
            </a:extLst>
          </p:cNvPr>
          <p:cNvSpPr>
            <a:spLocks noGrp="1"/>
          </p:cNvSpPr>
          <p:nvPr>
            <p:ph type="sldNum" sz="quarter" idx="12"/>
          </p:nvPr>
        </p:nvSpPr>
        <p:spPr/>
        <p:txBody>
          <a:bodyPr/>
          <a:lstStyle/>
          <a:p>
            <a:fld id="{2867FCA3-A03C-486B-B435-5E955AB890EC}" type="slidenum">
              <a:rPr kumimoji="1" lang="ja-JP" altLang="en-US" smtClean="0"/>
              <a:t>1</a:t>
            </a:fld>
            <a:endParaRPr kumimoji="1" lang="ja-JP" altLang="en-US" dirty="0"/>
          </a:p>
        </p:txBody>
      </p:sp>
      <p:sp>
        <p:nvSpPr>
          <p:cNvPr id="5" name="テキスト ボックス 4">
            <a:extLst>
              <a:ext uri="{FF2B5EF4-FFF2-40B4-BE49-F238E27FC236}">
                <a16:creationId xmlns:a16="http://schemas.microsoft.com/office/drawing/2014/main" id="{02848F84-006E-0219-265B-B51530CD456D}"/>
              </a:ext>
            </a:extLst>
          </p:cNvPr>
          <p:cNvSpPr txBox="1"/>
          <p:nvPr/>
        </p:nvSpPr>
        <p:spPr>
          <a:xfrm>
            <a:off x="1559496" y="2204864"/>
            <a:ext cx="9721080" cy="1938992"/>
          </a:xfrm>
          <a:prstGeom prst="rect">
            <a:avLst/>
          </a:prstGeom>
          <a:noFill/>
        </p:spPr>
        <p:txBody>
          <a:bodyPr wrap="square" rtlCol="0">
            <a:spAutoFit/>
          </a:bodyPr>
          <a:lstStyle/>
          <a:p>
            <a:r>
              <a:rPr kumimoji="1" lang="ja-JP" altLang="en-US" sz="4800" dirty="0">
                <a:latin typeface="Meiryo UI" panose="020B0604030504040204" pitchFamily="50" charset="-128"/>
                <a:ea typeface="Meiryo UI" panose="020B0604030504040204" pitchFamily="50" charset="-128"/>
              </a:rPr>
              <a:t>運営推進会議、介護・医療連携推進会議の実施方法および留意点</a:t>
            </a:r>
            <a:endParaRPr kumimoji="1" lang="en-US" altLang="ja-JP" sz="48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（令和７年４月更新）</a:t>
            </a:r>
          </a:p>
        </p:txBody>
      </p:sp>
      <p:sp>
        <p:nvSpPr>
          <p:cNvPr id="6" name="テキスト ボックス 5">
            <a:extLst>
              <a:ext uri="{FF2B5EF4-FFF2-40B4-BE49-F238E27FC236}">
                <a16:creationId xmlns:a16="http://schemas.microsoft.com/office/drawing/2014/main" id="{3F350284-FDA9-80F1-41E8-853DA1440119}"/>
              </a:ext>
            </a:extLst>
          </p:cNvPr>
          <p:cNvSpPr txBox="1"/>
          <p:nvPr/>
        </p:nvSpPr>
        <p:spPr>
          <a:xfrm>
            <a:off x="5447928" y="4941168"/>
            <a:ext cx="6196603" cy="461665"/>
          </a:xfrm>
          <a:prstGeom prst="rect">
            <a:avLst/>
          </a:prstGeom>
          <a:noFill/>
        </p:spPr>
        <p:txBody>
          <a:bodyPr wrap="square" rtlCol="0">
            <a:spAutoFit/>
          </a:bodyPr>
          <a:lstStyle/>
          <a:p>
            <a:r>
              <a:rPr kumimoji="1" lang="ja-JP" altLang="en-US" dirty="0"/>
              <a:t>　　　　　　</a:t>
            </a:r>
            <a:r>
              <a:rPr kumimoji="1" lang="ja-JP" altLang="en-US" sz="2400" dirty="0">
                <a:latin typeface="Meiryo UI" panose="020B0604030504040204" pitchFamily="50" charset="-128"/>
                <a:ea typeface="Meiryo UI" panose="020B0604030504040204" pitchFamily="50" charset="-128"/>
              </a:rPr>
              <a:t>練馬区介護保険課事業者運営推進係</a:t>
            </a:r>
          </a:p>
        </p:txBody>
      </p:sp>
    </p:spTree>
    <p:extLst>
      <p:ext uri="{BB962C8B-B14F-4D97-AF65-F5344CB8AC3E}">
        <p14:creationId xmlns:p14="http://schemas.microsoft.com/office/powerpoint/2010/main" val="3202484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996CE6-EBB4-71EF-D26E-B8859379261F}"/>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3CD8AE3-535C-3485-C0F0-0E00EC0FE7C1}"/>
              </a:ext>
            </a:extLst>
          </p:cNvPr>
          <p:cNvSpPr>
            <a:spLocks noGrp="1"/>
          </p:cNvSpPr>
          <p:nvPr>
            <p:ph type="sldNum" sz="quarter" idx="12"/>
          </p:nvPr>
        </p:nvSpPr>
        <p:spPr/>
        <p:txBody>
          <a:bodyPr/>
          <a:lstStyle/>
          <a:p>
            <a:fld id="{2867FCA3-A03C-486B-B435-5E955AB890EC}" type="slidenum">
              <a:rPr kumimoji="1" lang="ja-JP" altLang="en-US" smtClean="0"/>
              <a:t>10</a:t>
            </a:fld>
            <a:endParaRPr kumimoji="1" lang="ja-JP" altLang="en-US" dirty="0"/>
          </a:p>
        </p:txBody>
      </p:sp>
      <p:sp>
        <p:nvSpPr>
          <p:cNvPr id="4" name="テキスト ボックス 3">
            <a:extLst>
              <a:ext uri="{FF2B5EF4-FFF2-40B4-BE49-F238E27FC236}">
                <a16:creationId xmlns:a16="http://schemas.microsoft.com/office/drawing/2014/main" id="{29AD0892-C32B-AA7F-2A1E-09AE9169CC0E}"/>
              </a:ext>
            </a:extLst>
          </p:cNvPr>
          <p:cNvSpPr txBox="1"/>
          <p:nvPr/>
        </p:nvSpPr>
        <p:spPr>
          <a:xfrm>
            <a:off x="839416" y="116632"/>
            <a:ext cx="7992888" cy="707886"/>
          </a:xfrm>
          <a:prstGeom prst="rect">
            <a:avLst/>
          </a:prstGeom>
          <a:noFill/>
        </p:spPr>
        <p:txBody>
          <a:bodyPr wrap="square">
            <a:spAutoFit/>
          </a:bodyPr>
          <a:lstStyle/>
          <a:p>
            <a:r>
              <a:rPr lang="ja-JP" altLang="en-US" sz="4000" u="sng" dirty="0">
                <a:latin typeface="Meiryo UI" panose="020B0604030504040204" pitchFamily="50" charset="-128"/>
                <a:ea typeface="Meiryo UI" panose="020B0604030504040204" pitchFamily="50" charset="-128"/>
              </a:rPr>
              <a:t>７ 介護・医療連携推進会議の議題</a:t>
            </a:r>
            <a:endParaRPr lang="ja-JP" altLang="en-US" sz="4000" u="sng" dirty="0"/>
          </a:p>
        </p:txBody>
      </p:sp>
      <p:sp>
        <p:nvSpPr>
          <p:cNvPr id="6" name="コンテンツ プレースホルダー 2">
            <a:extLst>
              <a:ext uri="{FF2B5EF4-FFF2-40B4-BE49-F238E27FC236}">
                <a16:creationId xmlns:a16="http://schemas.microsoft.com/office/drawing/2014/main" id="{2B9C91E7-2EB8-99EA-6170-080EFB73BBE7}"/>
              </a:ext>
            </a:extLst>
          </p:cNvPr>
          <p:cNvSpPr txBox="1">
            <a:spLocks/>
          </p:cNvSpPr>
          <p:nvPr/>
        </p:nvSpPr>
        <p:spPr>
          <a:xfrm>
            <a:off x="1055440" y="2699728"/>
            <a:ext cx="8784976" cy="1656184"/>
          </a:xfrm>
          <a:prstGeom prst="rect">
            <a:avLst/>
          </a:prstGeom>
        </p:spPr>
        <p:txBody>
          <a:bodyPr vert="horz" lIns="68580" tIns="34290" rIns="68580" bIns="3429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20000"/>
              </a:lnSpc>
              <a:buNone/>
            </a:pPr>
            <a:r>
              <a:rPr lang="ja-JP" altLang="en-US" sz="2000" dirty="0"/>
              <a:t>■　</a:t>
            </a:r>
            <a:r>
              <a:rPr lang="ja-JP" altLang="en-US" sz="2000" dirty="0">
                <a:latin typeface="+mn-ea"/>
              </a:rPr>
              <a:t>議題の内容　</a:t>
            </a:r>
            <a:r>
              <a:rPr kumimoji="1" lang="ja-JP" altLang="en-US" sz="1800" kern="0" dirty="0">
                <a:latin typeface="Meiryo UI" panose="020B0604030504040204" pitchFamily="50" charset="-128"/>
                <a:ea typeface="Meiryo UI" panose="020B0604030504040204" pitchFamily="50" charset="-128"/>
                <a:cs typeface="Times New Roman" panose="02020603050405020304" pitchFamily="18" charset="0"/>
              </a:rPr>
              <a:t> </a:t>
            </a:r>
            <a:endParaRPr kumimoji="1" lang="en-US" altLang="ja-JP" sz="1800" kern="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20000"/>
              </a:lnSpc>
              <a:buNone/>
            </a:pPr>
            <a:r>
              <a:rPr lang="en-US" altLang="ja-JP" sz="1800" kern="0" dirty="0">
                <a:latin typeface="Meiryo UI" panose="020B0604030504040204" pitchFamily="50" charset="-128"/>
                <a:ea typeface="Meiryo UI" panose="020B0604030504040204" pitchFamily="50" charset="-128"/>
                <a:cs typeface="Times New Roman" panose="02020603050405020304" pitchFamily="18" charset="0"/>
              </a:rPr>
              <a:t>   </a:t>
            </a:r>
            <a:r>
              <a:rPr kumimoji="1" lang="ja-JP" altLang="en-US" sz="1800" kern="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800" dirty="0">
                <a:latin typeface="Meiryo UI" panose="020B0604030504040204" pitchFamily="50" charset="-128"/>
                <a:ea typeface="Meiryo UI" panose="020B0604030504040204" pitchFamily="50" charset="-128"/>
              </a:rPr>
              <a:t>提供しているサービス内容等</a:t>
            </a:r>
            <a:endParaRPr lang="en-US" altLang="ja-JP" sz="1800" dirty="0">
              <a:latin typeface="Meiryo UI" panose="020B0604030504040204" pitchFamily="50" charset="-128"/>
              <a:ea typeface="Meiryo UI" panose="020B0604030504040204" pitchFamily="50" charset="-128"/>
            </a:endParaRPr>
          </a:p>
          <a:p>
            <a:pPr marL="0" indent="0">
              <a:lnSpc>
                <a:spcPct val="120000"/>
              </a:lnSpc>
              <a:buNone/>
            </a:pPr>
            <a:r>
              <a:rPr kumimoji="1" lang="en-US" altLang="ja-JP" sz="1800" kern="0" dirty="0">
                <a:latin typeface="Meiryo UI" panose="020B0604030504040204" pitchFamily="50" charset="-128"/>
                <a:ea typeface="Meiryo UI" panose="020B0604030504040204" pitchFamily="50" charset="-128"/>
                <a:cs typeface="Times New Roman" panose="02020603050405020304" pitchFamily="18" charset="0"/>
              </a:rPr>
              <a:t>   </a:t>
            </a:r>
            <a:r>
              <a:rPr kumimoji="1" lang="ja-JP" altLang="en-US" sz="1800" kern="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800" dirty="0">
                <a:latin typeface="Meiryo UI" panose="020B0604030504040204" pitchFamily="50" charset="-128"/>
                <a:ea typeface="Meiryo UI" panose="020B0604030504040204" pitchFamily="50" charset="-128"/>
              </a:rPr>
              <a:t>地域における介護および医療に関する課題等</a:t>
            </a:r>
          </a:p>
        </p:txBody>
      </p:sp>
      <p:sp>
        <p:nvSpPr>
          <p:cNvPr id="8" name="テキスト ボックス 7">
            <a:extLst>
              <a:ext uri="{FF2B5EF4-FFF2-40B4-BE49-F238E27FC236}">
                <a16:creationId xmlns:a16="http://schemas.microsoft.com/office/drawing/2014/main" id="{4B6101A5-D3B9-8975-22AE-6BBC18813035}"/>
              </a:ext>
            </a:extLst>
          </p:cNvPr>
          <p:cNvSpPr txBox="1"/>
          <p:nvPr/>
        </p:nvSpPr>
        <p:spPr>
          <a:xfrm>
            <a:off x="1487488" y="1052736"/>
            <a:ext cx="8784976" cy="1199303"/>
          </a:xfrm>
          <a:prstGeom prst="rect">
            <a:avLst/>
          </a:prstGeom>
          <a:noFill/>
        </p:spPr>
        <p:txBody>
          <a:bodyPr wrap="square" rtlCol="0">
            <a:spAutoFit/>
          </a:bodyPr>
          <a:lstStyle/>
          <a:p>
            <a:pPr marL="0" indent="0">
              <a:lnSpc>
                <a:spcPct val="90000"/>
              </a:lnSpc>
              <a:spcBef>
                <a:spcPts val="1200"/>
              </a:spcBef>
              <a:spcAft>
                <a:spcPts val="200"/>
              </a:spcAft>
              <a:buNone/>
            </a:pPr>
            <a:r>
              <a:rPr lang="ja-JP" altLang="en-US" dirty="0">
                <a:latin typeface="Meiryo UI" panose="020B0604030504040204" pitchFamily="50" charset="-128"/>
                <a:ea typeface="Meiryo UI" panose="020B0604030504040204" pitchFamily="50" charset="-128"/>
              </a:rPr>
              <a:t>事業者は、介護・医療連携推進会議に対して定期巡回・随時対応型訪問介護看護の</a:t>
            </a:r>
            <a:endParaRPr lang="en-US" altLang="ja-JP" dirty="0">
              <a:latin typeface="Meiryo UI" panose="020B0604030504040204" pitchFamily="50" charset="-128"/>
              <a:ea typeface="Meiryo UI" panose="020B0604030504040204" pitchFamily="50" charset="-128"/>
            </a:endParaRPr>
          </a:p>
          <a:p>
            <a:pPr marL="0" indent="0">
              <a:lnSpc>
                <a:spcPct val="90000"/>
              </a:lnSpc>
              <a:spcBef>
                <a:spcPts val="1200"/>
              </a:spcBef>
              <a:spcAft>
                <a:spcPts val="200"/>
              </a:spcAft>
              <a:buNone/>
            </a:pPr>
            <a:r>
              <a:rPr lang="ja-JP" altLang="en-US" b="1" dirty="0">
                <a:latin typeface="Meiryo UI" panose="020B0604030504040204" pitchFamily="50" charset="-128"/>
                <a:ea typeface="Meiryo UI" panose="020B0604030504040204" pitchFamily="50" charset="-128"/>
              </a:rPr>
              <a:t>提供状況等を報告</a:t>
            </a:r>
            <a:r>
              <a:rPr lang="ja-JP" altLang="en-US" dirty="0">
                <a:latin typeface="Meiryo UI" panose="020B0604030504040204" pitchFamily="50" charset="-128"/>
                <a:ea typeface="Meiryo UI" panose="020B0604030504040204" pitchFamily="50" charset="-128"/>
              </a:rPr>
              <a:t>し、介護・医療連携推進会議による評価を受けるとともに、必要な要望、</a:t>
            </a:r>
            <a:endParaRPr lang="en-US" altLang="ja-JP" dirty="0">
              <a:latin typeface="Meiryo UI" panose="020B0604030504040204" pitchFamily="50" charset="-128"/>
              <a:ea typeface="Meiryo UI" panose="020B0604030504040204" pitchFamily="50" charset="-128"/>
            </a:endParaRPr>
          </a:p>
          <a:p>
            <a:pPr marL="0" indent="0">
              <a:lnSpc>
                <a:spcPct val="90000"/>
              </a:lnSpc>
              <a:spcBef>
                <a:spcPts val="1200"/>
              </a:spcBef>
              <a:spcAft>
                <a:spcPts val="200"/>
              </a:spcAft>
              <a:buNone/>
            </a:pPr>
            <a:r>
              <a:rPr lang="ja-JP" altLang="en-US" dirty="0">
                <a:latin typeface="Meiryo UI" panose="020B0604030504040204" pitchFamily="50" charset="-128"/>
                <a:ea typeface="Meiryo UI" panose="020B0604030504040204" pitchFamily="50" charset="-128"/>
              </a:rPr>
              <a:t>助言等を聴く機会を設けなければなりません。</a:t>
            </a:r>
          </a:p>
        </p:txBody>
      </p:sp>
    </p:spTree>
    <p:extLst>
      <p:ext uri="{BB962C8B-B14F-4D97-AF65-F5344CB8AC3E}">
        <p14:creationId xmlns:p14="http://schemas.microsoft.com/office/powerpoint/2010/main" val="19476300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D6AAA74-CC18-FD94-3005-5AA1CA9D3C87}"/>
              </a:ext>
            </a:extLst>
          </p:cNvPr>
          <p:cNvSpPr>
            <a:spLocks noGrp="1"/>
          </p:cNvSpPr>
          <p:nvPr>
            <p:ph type="sldNum" sz="quarter" idx="12"/>
          </p:nvPr>
        </p:nvSpPr>
        <p:spPr/>
        <p:txBody>
          <a:bodyPr/>
          <a:lstStyle/>
          <a:p>
            <a:fld id="{2867FCA3-A03C-486B-B435-5E955AB890EC}" type="slidenum">
              <a:rPr kumimoji="1" lang="ja-JP" altLang="en-US" smtClean="0"/>
              <a:t>11</a:t>
            </a:fld>
            <a:endParaRPr kumimoji="1" lang="ja-JP" altLang="en-US" dirty="0"/>
          </a:p>
        </p:txBody>
      </p:sp>
      <p:sp>
        <p:nvSpPr>
          <p:cNvPr id="3" name="タイトル 1">
            <a:extLst>
              <a:ext uri="{FF2B5EF4-FFF2-40B4-BE49-F238E27FC236}">
                <a16:creationId xmlns:a16="http://schemas.microsoft.com/office/drawing/2014/main" id="{37D6A6A2-7380-53E5-EE98-DA16EC930F67}"/>
              </a:ext>
            </a:extLst>
          </p:cNvPr>
          <p:cNvSpPr txBox="1">
            <a:spLocks/>
          </p:cNvSpPr>
          <p:nvPr/>
        </p:nvSpPr>
        <p:spPr>
          <a:xfrm>
            <a:off x="767408" y="202720"/>
            <a:ext cx="7886700" cy="1123977"/>
          </a:xfrm>
          <a:prstGeom prst="rect">
            <a:avLst/>
          </a:prstGeom>
        </p:spPr>
        <p:txBody>
          <a:bodyPr>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4000" u="sng" dirty="0">
                <a:solidFill>
                  <a:schemeClr val="tx1"/>
                </a:solidFill>
                <a:latin typeface="Meiryo UI" panose="020B0604030504040204" pitchFamily="50" charset="-128"/>
                <a:ea typeface="Meiryo UI" panose="020B0604030504040204" pitchFamily="50" charset="-128"/>
              </a:rPr>
              <a:t>８　議事録の取り扱い</a:t>
            </a:r>
          </a:p>
        </p:txBody>
      </p:sp>
      <p:sp>
        <p:nvSpPr>
          <p:cNvPr id="5" name="コンテンツ プレースホルダー 2">
            <a:extLst>
              <a:ext uri="{FF2B5EF4-FFF2-40B4-BE49-F238E27FC236}">
                <a16:creationId xmlns:a16="http://schemas.microsoft.com/office/drawing/2014/main" id="{0AFDDE1A-DB81-72E1-1F4A-5F10C6A5FA6F}"/>
              </a:ext>
            </a:extLst>
          </p:cNvPr>
          <p:cNvSpPr txBox="1">
            <a:spLocks/>
          </p:cNvSpPr>
          <p:nvPr/>
        </p:nvSpPr>
        <p:spPr>
          <a:xfrm>
            <a:off x="1127448" y="1980971"/>
            <a:ext cx="9937104" cy="1643323"/>
          </a:xfrm>
          <a:prstGeom prst="rect">
            <a:avLst/>
          </a:prstGeom>
        </p:spPr>
        <p:txBody>
          <a:bodyP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lnSpc>
                <a:spcPct val="120000"/>
              </a:lnSpc>
              <a:spcBef>
                <a:spcPts val="600"/>
              </a:spcBef>
              <a:buNone/>
            </a:pPr>
            <a:r>
              <a:rPr kumimoji="1" lang="ja-JP" altLang="en-US" sz="1800" kern="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800" dirty="0">
                <a:solidFill>
                  <a:schemeClr val="tx1"/>
                </a:solidFill>
                <a:latin typeface="Meiryo UI" panose="020B0604030504040204" pitchFamily="50" charset="-128"/>
                <a:ea typeface="Meiryo UI" panose="020B0604030504040204" pitchFamily="50" charset="-128"/>
              </a:rPr>
              <a:t>議事録には運営推進会議等の概要（報告、評価、要望、助言の内容等）を記載してください。 </a:t>
            </a:r>
            <a:endParaRPr lang="en-US" altLang="ja-JP" sz="1800" dirty="0">
              <a:solidFill>
                <a:schemeClr val="tx1"/>
              </a:solidFill>
              <a:latin typeface="Meiryo UI" panose="020B0604030504040204" pitchFamily="50" charset="-128"/>
              <a:ea typeface="Meiryo UI" panose="020B0604030504040204" pitchFamily="50" charset="-128"/>
            </a:endParaRPr>
          </a:p>
          <a:p>
            <a:pPr marL="0" indent="0">
              <a:lnSpc>
                <a:spcPct val="120000"/>
              </a:lnSpc>
              <a:spcBef>
                <a:spcPts val="600"/>
              </a:spcBef>
              <a:buNone/>
            </a:pPr>
            <a:r>
              <a:rPr lang="ja-JP" altLang="en-US" sz="1800" dirty="0">
                <a:solidFill>
                  <a:schemeClr val="tx1"/>
                </a:solidFill>
                <a:latin typeface="Meiryo UI" panose="020B0604030504040204" pitchFamily="50" charset="-128"/>
                <a:ea typeface="Meiryo UI" panose="020B0604030504040204" pitchFamily="50" charset="-128"/>
              </a:rPr>
              <a:t>    記載内容の詳細については、議事録の参考様式を区ホームページ上に掲載していますのでご参照ください。</a:t>
            </a:r>
          </a:p>
          <a:p>
            <a:pPr marL="0" indent="0">
              <a:lnSpc>
                <a:spcPct val="120000"/>
              </a:lnSpc>
              <a:spcBef>
                <a:spcPts val="600"/>
              </a:spcBef>
              <a:buNone/>
            </a:pPr>
            <a:r>
              <a:rPr lang="ja-JP" altLang="en-US" dirty="0">
                <a:latin typeface="Meiryo UI" panose="020B0604030504040204" pitchFamily="50" charset="-128"/>
                <a:ea typeface="Meiryo UI" panose="020B0604030504040204" pitchFamily="50" charset="-128"/>
              </a:rPr>
              <a:t> </a:t>
            </a:r>
            <a:endParaRPr lang="en-US" altLang="ja-JP" dirty="0">
              <a:latin typeface="Meiryo UI" panose="020B0604030504040204" pitchFamily="50" charset="-128"/>
              <a:ea typeface="Meiryo UI" panose="020B0604030504040204" pitchFamily="50" charset="-128"/>
            </a:endParaRPr>
          </a:p>
          <a:p>
            <a:pPr marL="0" indent="0">
              <a:lnSpc>
                <a:spcPct val="120000"/>
              </a:lnSpc>
              <a:spcBef>
                <a:spcPts val="600"/>
              </a:spcBef>
              <a:buFont typeface="Calibri" panose="020F0502020204030204" pitchFamily="34" charset="0"/>
              <a:buNone/>
            </a:pPr>
            <a:endParaRPr lang="en-US" altLang="ja-JP" dirty="0">
              <a:latin typeface="Meiryo UI" panose="020B0604030504040204" pitchFamily="50" charset="-128"/>
              <a:ea typeface="Meiryo UI" panose="020B0604030504040204" pitchFamily="50" charset="-128"/>
            </a:endParaRPr>
          </a:p>
          <a:p>
            <a:pPr>
              <a:lnSpc>
                <a:spcPct val="120000"/>
              </a:lnSpc>
              <a:spcBef>
                <a:spcPts val="600"/>
              </a:spcBef>
              <a:buFont typeface="Wingdings" panose="05000000000000000000" pitchFamily="2" charset="2"/>
              <a:buChar char="l"/>
            </a:pPr>
            <a:endParaRPr lang="en-US" altLang="ja-JP" sz="1600" dirty="0"/>
          </a:p>
          <a:p>
            <a:pPr marL="0" indent="0">
              <a:lnSpc>
                <a:spcPct val="120000"/>
              </a:lnSpc>
              <a:spcBef>
                <a:spcPts val="600"/>
              </a:spcBef>
              <a:buFont typeface="Calibri" panose="020F0502020204030204" pitchFamily="34" charset="0"/>
              <a:buNone/>
            </a:pPr>
            <a:endParaRPr lang="en-US" altLang="ja-JP" sz="1600" dirty="0"/>
          </a:p>
        </p:txBody>
      </p:sp>
      <p:sp>
        <p:nvSpPr>
          <p:cNvPr id="6" name="テキスト ボックス 5">
            <a:extLst>
              <a:ext uri="{FF2B5EF4-FFF2-40B4-BE49-F238E27FC236}">
                <a16:creationId xmlns:a16="http://schemas.microsoft.com/office/drawing/2014/main" id="{AE1B1331-2A6A-0590-713D-8630FDC76934}"/>
              </a:ext>
            </a:extLst>
          </p:cNvPr>
          <p:cNvSpPr txBox="1"/>
          <p:nvPr/>
        </p:nvSpPr>
        <p:spPr>
          <a:xfrm>
            <a:off x="1072547" y="1022862"/>
            <a:ext cx="9757083" cy="877228"/>
          </a:xfrm>
          <a:prstGeom prst="rect">
            <a:avLst/>
          </a:prstGeom>
          <a:noFill/>
        </p:spPr>
        <p:txBody>
          <a:bodyPr wrap="square" rtlCol="0">
            <a:spAutoFit/>
          </a:bodyPr>
          <a:lstStyle/>
          <a:p>
            <a:pPr>
              <a:lnSpc>
                <a:spcPct val="150000"/>
              </a:lnSpc>
            </a:pPr>
            <a:r>
              <a:rPr lang="ja-JP" altLang="en-US" dirty="0">
                <a:latin typeface="Meiryo UI" panose="020B0604030504040204" pitchFamily="50" charset="-128"/>
                <a:ea typeface="Meiryo UI" panose="020B0604030504040204" pitchFamily="50" charset="-128"/>
              </a:rPr>
              <a:t> </a:t>
            </a:r>
            <a:r>
              <a:rPr kumimoji="1" lang="ja-JP" altLang="en-US" sz="1800" kern="0" dirty="0">
                <a:latin typeface="Meiryo UI" panose="020B0604030504040204" pitchFamily="50" charset="-128"/>
                <a:ea typeface="Meiryo UI" panose="020B0604030504040204" pitchFamily="50" charset="-128"/>
                <a:cs typeface="Times New Roman" panose="02020603050405020304" pitchFamily="18" charset="0"/>
              </a:rPr>
              <a:t>・</a:t>
            </a:r>
            <a:r>
              <a:rPr kumimoji="1" lang="ja-JP" altLang="en-US" kern="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800" dirty="0">
                <a:latin typeface="Meiryo UI" panose="020B0604030504040204" pitchFamily="50" charset="-128"/>
                <a:ea typeface="Meiryo UI" panose="020B0604030504040204" pitchFamily="50" charset="-128"/>
              </a:rPr>
              <a:t>議事録は</a:t>
            </a:r>
            <a:r>
              <a:rPr lang="ja-JP" altLang="en-US" dirty="0">
                <a:latin typeface="Meiryo UI" panose="020B0604030504040204" pitchFamily="50" charset="-128"/>
                <a:ea typeface="Meiryo UI" panose="020B0604030504040204" pitchFamily="50" charset="-128"/>
              </a:rPr>
              <a:t>運営基準等により</a:t>
            </a:r>
            <a:r>
              <a:rPr lang="ja-JP" altLang="en-US" sz="1800" dirty="0">
                <a:latin typeface="Meiryo UI" panose="020B0604030504040204" pitchFamily="50" charset="-128"/>
                <a:ea typeface="Meiryo UI" panose="020B0604030504040204" pitchFamily="50" charset="-128"/>
              </a:rPr>
              <a:t>公表が義務付けられています。会議資料と併せて</a:t>
            </a:r>
            <a:r>
              <a:rPr lang="ja-JP" altLang="en-US" dirty="0">
                <a:latin typeface="Meiryo UI" panose="020B0604030504040204" pitchFamily="50" charset="-128"/>
                <a:ea typeface="Meiryo UI" panose="020B0604030504040204" pitchFamily="50" charset="-128"/>
              </a:rPr>
              <a:t>構成員（欠席者を含</a:t>
            </a:r>
            <a:endParaRPr lang="en-US" altLang="ja-JP" dirty="0">
              <a:latin typeface="Meiryo UI" panose="020B0604030504040204" pitchFamily="50" charset="-128"/>
              <a:ea typeface="Meiryo UI" panose="020B0604030504040204" pitchFamily="50" charset="-128"/>
            </a:endParaRPr>
          </a:p>
          <a:p>
            <a:pPr>
              <a:lnSpc>
                <a:spcPct val="150000"/>
              </a:lnSpc>
            </a:pPr>
            <a:r>
              <a:rPr lang="en-US" altLang="ja-JP"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む）</a:t>
            </a:r>
            <a:r>
              <a:rPr lang="ja-JP" altLang="en-US" sz="1800" dirty="0">
                <a:latin typeface="Meiryo UI" panose="020B0604030504040204" pitchFamily="50" charset="-128"/>
                <a:ea typeface="Meiryo UI" panose="020B0604030504040204" pitchFamily="50" charset="-128"/>
              </a:rPr>
              <a:t>に配布するほか、事業所内での掲示やホームページへの掲載等により公表してください。　</a:t>
            </a:r>
            <a:endParaRPr kumimoji="1" lang="ja-JP" altLang="en-US" dirty="0"/>
          </a:p>
        </p:txBody>
      </p:sp>
      <p:sp>
        <p:nvSpPr>
          <p:cNvPr id="7" name="テキスト ボックス 6">
            <a:extLst>
              <a:ext uri="{FF2B5EF4-FFF2-40B4-BE49-F238E27FC236}">
                <a16:creationId xmlns:a16="http://schemas.microsoft.com/office/drawing/2014/main" id="{7BA71AE7-34C5-BE8D-075B-F79BAB9A5D8A}"/>
              </a:ext>
            </a:extLst>
          </p:cNvPr>
          <p:cNvSpPr txBox="1"/>
          <p:nvPr/>
        </p:nvSpPr>
        <p:spPr>
          <a:xfrm>
            <a:off x="1072547" y="2913722"/>
            <a:ext cx="9003604" cy="646331"/>
          </a:xfrm>
          <a:prstGeom prst="rect">
            <a:avLst/>
          </a:prstGeom>
          <a:noFill/>
        </p:spPr>
        <p:txBody>
          <a:bodyPr wrap="square" rtlCol="0">
            <a:spAutoFit/>
          </a:bodyPr>
          <a:lstStyle/>
          <a:p>
            <a:r>
              <a:rPr kumimoji="1" lang="ja-JP" altLang="en-US" sz="1800" kern="0" dirty="0">
                <a:latin typeface="Meiryo UI" panose="020B0604030504040204" pitchFamily="50" charset="-128"/>
                <a:ea typeface="Meiryo UI" panose="020B0604030504040204" pitchFamily="50" charset="-128"/>
                <a:cs typeface="Times New Roman" panose="02020603050405020304" pitchFamily="18" charset="0"/>
              </a:rPr>
              <a:t> ・   </a:t>
            </a:r>
            <a:r>
              <a:rPr lang="ja-JP" altLang="en-US" dirty="0">
                <a:latin typeface="Meiryo UI" panose="020B0604030504040204" pitchFamily="50" charset="-128"/>
                <a:ea typeface="Meiryo UI" panose="020B0604030504040204" pitchFamily="50" charset="-128"/>
              </a:rPr>
              <a:t>議事録の公表にあたっては、</a:t>
            </a:r>
            <a:r>
              <a:rPr lang="ja-JP" altLang="en-US" b="1" u="sng" dirty="0">
                <a:latin typeface="Meiryo UI" panose="020B0604030504040204" pitchFamily="50" charset="-128"/>
                <a:ea typeface="Meiryo UI" panose="020B0604030504040204" pitchFamily="50" charset="-128"/>
              </a:rPr>
              <a:t>個人が特定できないよう十分注意したうえ</a:t>
            </a:r>
            <a:r>
              <a:rPr lang="ja-JP" altLang="en-US" dirty="0">
                <a:latin typeface="Meiryo UI" panose="020B0604030504040204" pitchFamily="50" charset="-128"/>
                <a:ea typeface="Meiryo UI" panose="020B0604030504040204" pitchFamily="50" charset="-128"/>
              </a:rPr>
              <a:t>で作成してください。</a:t>
            </a:r>
            <a:endParaRPr lang="en-US" altLang="ja-JP" dirty="0">
              <a:latin typeface="Meiryo UI" panose="020B0604030504040204" pitchFamily="50" charset="-128"/>
              <a:ea typeface="Meiryo UI" panose="020B0604030504040204" pitchFamily="50" charset="-128"/>
            </a:endParaRPr>
          </a:p>
          <a:p>
            <a:endParaRPr kumimoji="1" lang="ja-JP" altLang="en-US" dirty="0"/>
          </a:p>
        </p:txBody>
      </p:sp>
      <p:sp>
        <p:nvSpPr>
          <p:cNvPr id="4" name="テキスト ボックス 3">
            <a:extLst>
              <a:ext uri="{FF2B5EF4-FFF2-40B4-BE49-F238E27FC236}">
                <a16:creationId xmlns:a16="http://schemas.microsoft.com/office/drawing/2014/main" id="{F6F42931-1D8B-BCF3-431E-C6A009401E8F}"/>
              </a:ext>
            </a:extLst>
          </p:cNvPr>
          <p:cNvSpPr txBox="1"/>
          <p:nvPr/>
        </p:nvSpPr>
        <p:spPr>
          <a:xfrm>
            <a:off x="1168179" y="3398219"/>
            <a:ext cx="9904575" cy="796757"/>
          </a:xfrm>
          <a:prstGeom prst="rect">
            <a:avLst/>
          </a:prstGeom>
          <a:noFill/>
        </p:spPr>
        <p:txBody>
          <a:bodyPr wrap="square" rtlCol="0">
            <a:spAutoFit/>
          </a:bodyPr>
          <a:lstStyle/>
          <a:p>
            <a:pPr>
              <a:lnSpc>
                <a:spcPct val="120000"/>
              </a:lnSpc>
              <a:spcBef>
                <a:spcPts val="600"/>
              </a:spcBef>
            </a:pPr>
            <a:r>
              <a:rPr kumimoji="1" lang="ja-JP" altLang="en-US" sz="1800" kern="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dirty="0">
                <a:latin typeface="Meiryo UI" panose="020B0604030504040204" pitchFamily="50" charset="-128"/>
                <a:ea typeface="Meiryo UI" panose="020B0604030504040204" pitchFamily="50" charset="-128"/>
              </a:rPr>
              <a:t>運営推進会議等の開催後、原則</a:t>
            </a:r>
            <a:r>
              <a:rPr lang="en-US" altLang="ja-JP" dirty="0">
                <a:latin typeface="Meiryo UI" panose="020B0604030504040204" pitchFamily="50" charset="-128"/>
                <a:ea typeface="Meiryo UI" panose="020B0604030504040204" pitchFamily="50" charset="-128"/>
              </a:rPr>
              <a:t>1</a:t>
            </a:r>
            <a:r>
              <a:rPr lang="ja-JP" altLang="en-US" dirty="0">
                <a:latin typeface="Meiryo UI" panose="020B0604030504040204" pitchFamily="50" charset="-128"/>
                <a:ea typeface="Meiryo UI" panose="020B0604030504040204" pitchFamily="50" charset="-128"/>
              </a:rPr>
              <a:t>か月以内に議事録を作成し、会議資料と併せて介護保険課および</a:t>
            </a:r>
            <a:endParaRPr lang="en-US" altLang="ja-JP" dirty="0">
              <a:latin typeface="Meiryo UI" panose="020B0604030504040204" pitchFamily="50" charset="-128"/>
              <a:ea typeface="Meiryo UI" panose="020B0604030504040204" pitchFamily="50" charset="-128"/>
            </a:endParaRPr>
          </a:p>
          <a:p>
            <a:pPr>
              <a:lnSpc>
                <a:spcPct val="120000"/>
              </a:lnSpc>
              <a:spcBef>
                <a:spcPts val="600"/>
              </a:spcBef>
            </a:pPr>
            <a:r>
              <a:rPr lang="en-US" altLang="ja-JP"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構成員（欠席者を含む）に送付してください。</a:t>
            </a:r>
            <a:endParaRPr lang="en-US" altLang="ja-JP"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B994B007-DE4E-4C26-32EE-A28AA2FE4612}"/>
              </a:ext>
            </a:extLst>
          </p:cNvPr>
          <p:cNvSpPr txBox="1"/>
          <p:nvPr/>
        </p:nvSpPr>
        <p:spPr>
          <a:xfrm>
            <a:off x="1140705" y="5938791"/>
            <a:ext cx="9793088" cy="701731"/>
          </a:xfrm>
          <a:prstGeom prst="rect">
            <a:avLst/>
          </a:prstGeom>
          <a:noFill/>
        </p:spPr>
        <p:txBody>
          <a:bodyPr wrap="square" rtlCol="0">
            <a:spAutoFit/>
          </a:bodyPr>
          <a:lstStyle/>
          <a:p>
            <a:pPr>
              <a:lnSpc>
                <a:spcPct val="120000"/>
              </a:lnSpc>
              <a:spcBef>
                <a:spcPts val="600"/>
              </a:spcBef>
            </a:pPr>
            <a:r>
              <a:rPr kumimoji="1" lang="ja-JP" altLang="en-US" sz="1800" kern="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dirty="0">
                <a:solidFill>
                  <a:srgbClr val="FF0000"/>
                </a:solidFill>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介護保険課へ提出された議事録等は介護保険課窓口での区民等への公表用資料として保管します。</a:t>
            </a:r>
            <a:endParaRPr lang="en-US" altLang="ja-JP" dirty="0">
              <a:latin typeface="Meiryo UI" panose="020B0604030504040204" pitchFamily="50" charset="-128"/>
              <a:ea typeface="Meiryo UI" panose="020B0604030504040204" pitchFamily="50" charset="-128"/>
            </a:endParaRPr>
          </a:p>
          <a:p>
            <a:endParaRPr kumimoji="1" lang="en-US" altLang="ja-JP" dirty="0"/>
          </a:p>
        </p:txBody>
      </p:sp>
      <p:sp>
        <p:nvSpPr>
          <p:cNvPr id="9" name="テキスト ボックス 8">
            <a:extLst>
              <a:ext uri="{FF2B5EF4-FFF2-40B4-BE49-F238E27FC236}">
                <a16:creationId xmlns:a16="http://schemas.microsoft.com/office/drawing/2014/main" id="{6AE20C11-F6BF-8E0F-19DD-DDF2963445BD}"/>
              </a:ext>
            </a:extLst>
          </p:cNvPr>
          <p:cNvSpPr txBox="1"/>
          <p:nvPr/>
        </p:nvSpPr>
        <p:spPr>
          <a:xfrm>
            <a:off x="1170207" y="4259442"/>
            <a:ext cx="10571025" cy="1930785"/>
          </a:xfrm>
          <a:prstGeom prst="rect">
            <a:avLst/>
          </a:prstGeom>
          <a:noFill/>
        </p:spPr>
        <p:txBody>
          <a:bodyPr wrap="square" rtlCol="0">
            <a:spAutoFit/>
          </a:bodyPr>
          <a:lstStyle/>
          <a:p>
            <a:pPr>
              <a:lnSpc>
                <a:spcPct val="90000"/>
              </a:lnSpc>
              <a:spcBef>
                <a:spcPts val="1200"/>
              </a:spcBef>
              <a:spcAft>
                <a:spcPts val="200"/>
              </a:spcAft>
            </a:pPr>
            <a:r>
              <a:rPr kumimoji="1" lang="ja-JP" altLang="en-US" sz="1800" kern="0" dirty="0">
                <a:latin typeface="Meiryo UI" panose="020B0604030504040204" pitchFamily="50" charset="-128"/>
                <a:ea typeface="Meiryo UI" panose="020B0604030504040204" pitchFamily="50" charset="-128"/>
                <a:cs typeface="Times New Roman" panose="02020603050405020304" pitchFamily="18" charset="0"/>
              </a:rPr>
              <a:t>・   </a:t>
            </a:r>
            <a:r>
              <a:rPr kumimoji="1" lang="ja-JP" altLang="en-US" dirty="0">
                <a:latin typeface="Meiryo UI" panose="020B0604030504040204" pitchFamily="50" charset="-128"/>
                <a:ea typeface="Meiryo UI" panose="020B0604030504040204" pitchFamily="50" charset="-128"/>
              </a:rPr>
              <a:t>議事録等</a:t>
            </a:r>
            <a:r>
              <a:rPr lang="ja-JP" altLang="en-US" dirty="0">
                <a:latin typeface="Meiryo UI" panose="020B0604030504040204" pitchFamily="50" charset="-128"/>
                <a:ea typeface="Meiryo UI" panose="020B0604030504040204" pitchFamily="50" charset="-128"/>
              </a:rPr>
              <a:t>の保存期間は「完結の日」から２年間保存してください。 「完結の日」とは、運営推進会議を開</a:t>
            </a:r>
            <a:endParaRPr lang="en-US" altLang="ja-JP" dirty="0">
              <a:latin typeface="Meiryo UI" panose="020B0604030504040204" pitchFamily="50" charset="-128"/>
              <a:ea typeface="Meiryo UI" panose="020B0604030504040204" pitchFamily="50" charset="-128"/>
            </a:endParaRPr>
          </a:p>
          <a:p>
            <a:pPr>
              <a:lnSpc>
                <a:spcPct val="90000"/>
              </a:lnSpc>
              <a:spcBef>
                <a:spcPts val="1200"/>
              </a:spcBef>
              <a:spcAft>
                <a:spcPts val="200"/>
              </a:spcAft>
            </a:pPr>
            <a:r>
              <a:rPr lang="ja-JP" altLang="en-US" dirty="0">
                <a:latin typeface="Meiryo UI" panose="020B0604030504040204" pitchFamily="50" charset="-128"/>
                <a:ea typeface="Meiryo UI" panose="020B0604030504040204" pitchFamily="50" charset="-128"/>
              </a:rPr>
              <a:t>　　 催し、報告、評価、要望、助言等の記録を公表した日になります。</a:t>
            </a:r>
            <a:endParaRPr lang="en-US" altLang="ja-JP" dirty="0">
              <a:latin typeface="Meiryo UI" panose="020B0604030504040204" pitchFamily="50" charset="-128"/>
              <a:ea typeface="Meiryo UI" panose="020B0604030504040204" pitchFamily="50" charset="-128"/>
            </a:endParaRPr>
          </a:p>
          <a:p>
            <a:pPr marL="0" indent="0">
              <a:lnSpc>
                <a:spcPct val="90000"/>
              </a:lnSpc>
              <a:spcBef>
                <a:spcPts val="1200"/>
              </a:spcBef>
              <a:spcAft>
                <a:spcPts val="200"/>
              </a:spcAft>
              <a:buNone/>
            </a:pPr>
            <a:r>
              <a:rPr lang="ja-JP" altLang="en-US" dirty="0">
                <a:latin typeface="Meiryo UI" panose="020B0604030504040204" pitchFamily="50" charset="-128"/>
                <a:ea typeface="Meiryo UI" panose="020B0604030504040204" pitchFamily="50" charset="-128"/>
              </a:rPr>
              <a:t>・　 介護・医療連携推進会議において検討した利用者についての資料は、利用者の契約終了日から２年間</a:t>
            </a:r>
            <a:endParaRPr lang="en-US" altLang="ja-JP" dirty="0">
              <a:latin typeface="Meiryo UI" panose="020B0604030504040204" pitchFamily="50" charset="-128"/>
              <a:ea typeface="Meiryo UI" panose="020B0604030504040204" pitchFamily="50" charset="-128"/>
            </a:endParaRPr>
          </a:p>
          <a:p>
            <a:pPr marL="0" indent="0">
              <a:lnSpc>
                <a:spcPct val="90000"/>
              </a:lnSpc>
              <a:spcBef>
                <a:spcPts val="1200"/>
              </a:spcBef>
              <a:spcAft>
                <a:spcPts val="200"/>
              </a:spcAft>
              <a:buNone/>
            </a:pPr>
            <a:r>
              <a:rPr lang="en-US" altLang="ja-JP"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保存してください。</a:t>
            </a:r>
            <a:endParaRPr lang="en-US" altLang="ja-JP" dirty="0">
              <a:latin typeface="Meiryo UI" panose="020B0604030504040204" pitchFamily="50" charset="-128"/>
              <a:ea typeface="Meiryo UI" panose="020B0604030504040204" pitchFamily="50" charset="-128"/>
            </a:endParaRPr>
          </a:p>
          <a:p>
            <a:endParaRPr kumimoji="1" lang="en-US" altLang="ja-JP" dirty="0"/>
          </a:p>
        </p:txBody>
      </p:sp>
    </p:spTree>
    <p:extLst>
      <p:ext uri="{BB962C8B-B14F-4D97-AF65-F5344CB8AC3E}">
        <p14:creationId xmlns:p14="http://schemas.microsoft.com/office/powerpoint/2010/main" val="2986232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A542F0-1D77-2C38-253B-A9F6F2DDCB60}"/>
              </a:ext>
            </a:extLst>
          </p:cNvPr>
          <p:cNvSpPr>
            <a:spLocks noGrp="1"/>
          </p:cNvSpPr>
          <p:nvPr>
            <p:ph type="sldNum" sz="quarter" idx="12"/>
          </p:nvPr>
        </p:nvSpPr>
        <p:spPr/>
        <p:txBody>
          <a:bodyPr/>
          <a:lstStyle/>
          <a:p>
            <a:fld id="{2867FCA3-A03C-486B-B435-5E955AB890EC}" type="slidenum">
              <a:rPr kumimoji="1" lang="ja-JP" altLang="en-US" smtClean="0"/>
              <a:t>12</a:t>
            </a:fld>
            <a:endParaRPr kumimoji="1" lang="ja-JP" altLang="en-US" dirty="0"/>
          </a:p>
        </p:txBody>
      </p:sp>
      <p:sp>
        <p:nvSpPr>
          <p:cNvPr id="7" name="タイトル 1">
            <a:extLst>
              <a:ext uri="{FF2B5EF4-FFF2-40B4-BE49-F238E27FC236}">
                <a16:creationId xmlns:a16="http://schemas.microsoft.com/office/drawing/2014/main" id="{FB4D4063-0E44-9B12-6351-13617CCFB63F}"/>
              </a:ext>
            </a:extLst>
          </p:cNvPr>
          <p:cNvSpPr txBox="1">
            <a:spLocks/>
          </p:cNvSpPr>
          <p:nvPr/>
        </p:nvSpPr>
        <p:spPr>
          <a:xfrm>
            <a:off x="983432" y="289889"/>
            <a:ext cx="7886700" cy="720180"/>
          </a:xfrm>
          <a:prstGeom prst="rect">
            <a:avLst/>
          </a:prstGeom>
        </p:spPr>
        <p:txBody>
          <a:bodyPr>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en-US" altLang="ja-JP" sz="4000" u="sng" dirty="0">
                <a:solidFill>
                  <a:schemeClr val="tx1"/>
                </a:solidFill>
                <a:latin typeface="Meiryo UI" panose="020B0604030504040204" pitchFamily="50" charset="-128"/>
                <a:ea typeface="Meiryo UI" panose="020B0604030504040204" pitchFamily="50" charset="-128"/>
              </a:rPr>
              <a:t>9</a:t>
            </a:r>
            <a:r>
              <a:rPr lang="ja-JP" altLang="en-US" sz="4000" u="sng" dirty="0">
                <a:solidFill>
                  <a:schemeClr val="tx1"/>
                </a:solidFill>
                <a:latin typeface="Meiryo UI" panose="020B0604030504040204" pitchFamily="50" charset="-128"/>
                <a:ea typeface="Meiryo UI" panose="020B0604030504040204" pitchFamily="50" charset="-128"/>
              </a:rPr>
              <a:t>　留意事項</a:t>
            </a:r>
          </a:p>
        </p:txBody>
      </p:sp>
      <p:sp>
        <p:nvSpPr>
          <p:cNvPr id="3" name="テキスト ボックス 2">
            <a:extLst>
              <a:ext uri="{FF2B5EF4-FFF2-40B4-BE49-F238E27FC236}">
                <a16:creationId xmlns:a16="http://schemas.microsoft.com/office/drawing/2014/main" id="{94A86A9C-4CA9-DBE1-42EF-422ED77541BB}"/>
              </a:ext>
            </a:extLst>
          </p:cNvPr>
          <p:cNvSpPr txBox="1"/>
          <p:nvPr/>
        </p:nvSpPr>
        <p:spPr>
          <a:xfrm>
            <a:off x="1343472" y="1196752"/>
            <a:ext cx="9505056" cy="1501950"/>
          </a:xfrm>
          <a:prstGeom prst="rect">
            <a:avLst/>
          </a:prstGeom>
          <a:noFill/>
        </p:spPr>
        <p:txBody>
          <a:bodyPr wrap="square" rtlCol="0">
            <a:spAutoFit/>
          </a:bodyPr>
          <a:lstStyle/>
          <a:p>
            <a:pPr marL="0" indent="0">
              <a:lnSpc>
                <a:spcPct val="90000"/>
              </a:lnSpc>
              <a:spcBef>
                <a:spcPts val="1200"/>
              </a:spcBef>
              <a:spcAft>
                <a:spcPts val="200"/>
              </a:spcAft>
              <a:buFont typeface="Calibri" panose="020F0502020204030204" pitchFamily="34" charset="0"/>
              <a:buNone/>
            </a:pPr>
            <a:r>
              <a:rPr kumimoji="1" lang="ja-JP" altLang="en-US" sz="1800" kern="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dirty="0">
                <a:latin typeface="Meiryo UI" panose="020B0604030504040204" pitchFamily="50" charset="-128"/>
                <a:ea typeface="Meiryo UI" panose="020B0604030504040204" pitchFamily="50" charset="-128"/>
              </a:rPr>
              <a:t>　運営推進会議等の開催場所は事業所以外の近隣の公共施設でも可能です。</a:t>
            </a:r>
            <a:endParaRPr lang="en-US" altLang="ja-JP" dirty="0">
              <a:latin typeface="Meiryo UI" panose="020B0604030504040204" pitchFamily="50" charset="-128"/>
              <a:ea typeface="Meiryo UI" panose="020B0604030504040204" pitchFamily="50" charset="-128"/>
            </a:endParaRPr>
          </a:p>
          <a:p>
            <a:pPr marL="0" indent="0">
              <a:lnSpc>
                <a:spcPct val="90000"/>
              </a:lnSpc>
              <a:spcBef>
                <a:spcPts val="1200"/>
              </a:spcBef>
              <a:spcAft>
                <a:spcPts val="200"/>
              </a:spcAft>
              <a:buFont typeface="Calibri" panose="020F0502020204030204" pitchFamily="34" charset="0"/>
              <a:buNone/>
            </a:pPr>
            <a:r>
              <a:rPr lang="ja-JP" altLang="en-US" dirty="0">
                <a:latin typeface="Meiryo UI" panose="020B0604030504040204" pitchFamily="50" charset="-128"/>
                <a:ea typeface="Meiryo UI" panose="020B0604030504040204" pitchFamily="50" charset="-128"/>
              </a:rPr>
              <a:t>　　 その場合においては、事業所の普段の様子が伝わるように、写真やパンフレット等を用いて、内部の</a:t>
            </a:r>
            <a:endParaRPr lang="en-US" altLang="ja-JP" dirty="0">
              <a:latin typeface="Meiryo UI" panose="020B0604030504040204" pitchFamily="50" charset="-128"/>
              <a:ea typeface="Meiryo UI" panose="020B0604030504040204" pitchFamily="50" charset="-128"/>
            </a:endParaRPr>
          </a:p>
          <a:p>
            <a:pPr marL="0" indent="0">
              <a:lnSpc>
                <a:spcPct val="90000"/>
              </a:lnSpc>
              <a:spcBef>
                <a:spcPts val="1200"/>
              </a:spcBef>
              <a:spcAft>
                <a:spcPts val="200"/>
              </a:spcAft>
              <a:buFont typeface="Calibri" panose="020F0502020204030204" pitchFamily="34" charset="0"/>
              <a:buNone/>
            </a:pPr>
            <a:r>
              <a:rPr lang="en-US" altLang="ja-JP"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様子について説明してください。</a:t>
            </a:r>
          </a:p>
          <a:p>
            <a:endParaRPr kumimoji="1" lang="en-US" altLang="ja-JP" dirty="0"/>
          </a:p>
        </p:txBody>
      </p:sp>
      <p:sp>
        <p:nvSpPr>
          <p:cNvPr id="5" name="テキスト ボックス 4">
            <a:extLst>
              <a:ext uri="{FF2B5EF4-FFF2-40B4-BE49-F238E27FC236}">
                <a16:creationId xmlns:a16="http://schemas.microsoft.com/office/drawing/2014/main" id="{A1E2C506-06E2-1D7A-4133-7E79A8DEE199}"/>
              </a:ext>
            </a:extLst>
          </p:cNvPr>
          <p:cNvSpPr txBox="1"/>
          <p:nvPr/>
        </p:nvSpPr>
        <p:spPr>
          <a:xfrm>
            <a:off x="1343472" y="2698702"/>
            <a:ext cx="9505056" cy="1199303"/>
          </a:xfrm>
          <a:prstGeom prst="rect">
            <a:avLst/>
          </a:prstGeom>
          <a:noFill/>
        </p:spPr>
        <p:txBody>
          <a:bodyPr wrap="square" rtlCol="0">
            <a:spAutoFit/>
          </a:bodyPr>
          <a:lstStyle/>
          <a:p>
            <a:pPr>
              <a:lnSpc>
                <a:spcPct val="90000"/>
              </a:lnSpc>
              <a:spcBef>
                <a:spcPts val="1200"/>
              </a:spcBef>
              <a:spcAft>
                <a:spcPts val="200"/>
              </a:spcAft>
            </a:pPr>
            <a:r>
              <a:rPr kumimoji="1" lang="ja-JP" altLang="en-US" sz="1800" kern="0" dirty="0">
                <a:latin typeface="Meiryo UI" panose="020B0604030504040204" pitchFamily="50" charset="-128"/>
                <a:ea typeface="Meiryo UI" panose="020B0604030504040204" pitchFamily="50" charset="-128"/>
                <a:cs typeface="Times New Roman" panose="02020603050405020304" pitchFamily="18" charset="0"/>
              </a:rPr>
              <a:t>・  </a:t>
            </a:r>
            <a:r>
              <a:rPr kumimoji="1" lang="ja-JP" altLang="en-US" kern="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dirty="0">
                <a:latin typeface="Meiryo UI" panose="020B0604030504040204" pitchFamily="50" charset="-128"/>
                <a:ea typeface="Meiryo UI" panose="020B0604030504040204" pitchFamily="50" charset="-128"/>
              </a:rPr>
              <a:t>毎回の運営推進会議等に、すべての構成員が参加していなくても、会議の議題に応じて適切な関</a:t>
            </a:r>
            <a:endParaRPr lang="en-US" altLang="ja-JP" dirty="0">
              <a:latin typeface="Meiryo UI" panose="020B0604030504040204" pitchFamily="50" charset="-128"/>
              <a:ea typeface="Meiryo UI" panose="020B0604030504040204" pitchFamily="50" charset="-128"/>
            </a:endParaRPr>
          </a:p>
          <a:p>
            <a:pPr>
              <a:lnSpc>
                <a:spcPct val="90000"/>
              </a:lnSpc>
              <a:spcBef>
                <a:spcPts val="1200"/>
              </a:spcBef>
              <a:spcAft>
                <a:spcPts val="200"/>
              </a:spcAft>
            </a:pPr>
            <a:r>
              <a:rPr lang="en-US" altLang="ja-JP"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 係者の参加で足りるとされています。</a:t>
            </a:r>
            <a:endParaRPr lang="en-US" altLang="ja-JP" dirty="0">
              <a:latin typeface="Meiryo UI" panose="020B0604030504040204" pitchFamily="50" charset="-128"/>
              <a:ea typeface="Meiryo UI" panose="020B0604030504040204" pitchFamily="50" charset="-128"/>
            </a:endParaRPr>
          </a:p>
          <a:p>
            <a:pPr>
              <a:lnSpc>
                <a:spcPct val="90000"/>
              </a:lnSpc>
              <a:spcBef>
                <a:spcPts val="1200"/>
              </a:spcBef>
              <a:spcAft>
                <a:spcPts val="200"/>
              </a:spcAft>
            </a:pPr>
            <a:r>
              <a:rPr lang="en-US" altLang="ja-JP"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ただし、欠席者には、会議当日の配布資料、議事録等を送付し、内容を周知・報告してください。 </a:t>
            </a:r>
            <a:endParaRPr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801409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7BAE43-09F3-75B6-FC9C-DDDD17352DA6}"/>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E7AF7FD-14D7-4D92-0817-2A123A383AF7}"/>
              </a:ext>
            </a:extLst>
          </p:cNvPr>
          <p:cNvSpPr>
            <a:spLocks noGrp="1"/>
          </p:cNvSpPr>
          <p:nvPr>
            <p:ph type="sldNum" sz="quarter" idx="12"/>
          </p:nvPr>
        </p:nvSpPr>
        <p:spPr/>
        <p:txBody>
          <a:bodyPr/>
          <a:lstStyle/>
          <a:p>
            <a:fld id="{2867FCA3-A03C-486B-B435-5E955AB890EC}" type="slidenum">
              <a:rPr kumimoji="1" lang="ja-JP" altLang="en-US" smtClean="0"/>
              <a:t>13</a:t>
            </a:fld>
            <a:endParaRPr kumimoji="1" lang="ja-JP" altLang="en-US" dirty="0"/>
          </a:p>
        </p:txBody>
      </p:sp>
      <p:sp>
        <p:nvSpPr>
          <p:cNvPr id="4" name="テキスト ボックス 3">
            <a:extLst>
              <a:ext uri="{FF2B5EF4-FFF2-40B4-BE49-F238E27FC236}">
                <a16:creationId xmlns:a16="http://schemas.microsoft.com/office/drawing/2014/main" id="{BDEF33CD-774B-1872-8528-7BB5497329D9}"/>
              </a:ext>
            </a:extLst>
          </p:cNvPr>
          <p:cNvSpPr txBox="1"/>
          <p:nvPr/>
        </p:nvSpPr>
        <p:spPr>
          <a:xfrm>
            <a:off x="839416" y="258073"/>
            <a:ext cx="10081120" cy="1323439"/>
          </a:xfrm>
          <a:prstGeom prst="rect">
            <a:avLst/>
          </a:prstGeom>
          <a:noFill/>
        </p:spPr>
        <p:txBody>
          <a:bodyPr wrap="square">
            <a:spAutoFit/>
          </a:bodyPr>
          <a:lstStyle/>
          <a:p>
            <a:r>
              <a:rPr lang="en-US" altLang="ja-JP" sz="4000" u="sng" dirty="0">
                <a:latin typeface="Meiryo UI" panose="020B0604030504040204" pitchFamily="50" charset="-128"/>
                <a:ea typeface="Meiryo UI" panose="020B0604030504040204" pitchFamily="50" charset="-128"/>
              </a:rPr>
              <a:t>10</a:t>
            </a:r>
            <a:r>
              <a:rPr lang="ja-JP" altLang="en-US" sz="4000" u="sng" dirty="0">
                <a:latin typeface="Meiryo UI" panose="020B0604030504040204" pitchFamily="50" charset="-128"/>
                <a:ea typeface="Meiryo UI" panose="020B0604030504040204" pitchFamily="50" charset="-128"/>
              </a:rPr>
              <a:t>　サービス提供時間中の運営推進会議開催</a:t>
            </a:r>
            <a:endParaRPr lang="en-US" altLang="ja-JP" sz="4000" u="sng" dirty="0">
              <a:latin typeface="Meiryo UI" panose="020B0604030504040204" pitchFamily="50" charset="-128"/>
              <a:ea typeface="Meiryo UI" panose="020B0604030504040204" pitchFamily="50" charset="-128"/>
            </a:endParaRPr>
          </a:p>
          <a:p>
            <a:r>
              <a:rPr lang="ja-JP" altLang="en-US" sz="4000" dirty="0">
                <a:latin typeface="Meiryo UI" panose="020B0604030504040204" pitchFamily="50" charset="-128"/>
                <a:ea typeface="Meiryo UI" panose="020B0604030504040204" pitchFamily="50" charset="-128"/>
              </a:rPr>
              <a:t>　　  </a:t>
            </a:r>
            <a:r>
              <a:rPr lang="ja-JP" altLang="en-US" sz="4000" u="sng" dirty="0">
                <a:latin typeface="Meiryo UI" panose="020B0604030504040204" pitchFamily="50" charset="-128"/>
                <a:ea typeface="Meiryo UI" panose="020B0604030504040204" pitchFamily="50" charset="-128"/>
              </a:rPr>
              <a:t>について（デイサービス）</a:t>
            </a:r>
            <a:endParaRPr lang="ja-JP" altLang="en-US" sz="4000" u="sng" dirty="0"/>
          </a:p>
        </p:txBody>
      </p:sp>
      <p:sp>
        <p:nvSpPr>
          <p:cNvPr id="3" name="テキスト ボックス 2">
            <a:extLst>
              <a:ext uri="{FF2B5EF4-FFF2-40B4-BE49-F238E27FC236}">
                <a16:creationId xmlns:a16="http://schemas.microsoft.com/office/drawing/2014/main" id="{2412896D-51D8-19E5-DC89-08241A1F4656}"/>
              </a:ext>
            </a:extLst>
          </p:cNvPr>
          <p:cNvSpPr txBox="1"/>
          <p:nvPr/>
        </p:nvSpPr>
        <p:spPr>
          <a:xfrm>
            <a:off x="1343472" y="1853649"/>
            <a:ext cx="8504792" cy="677108"/>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　</a:t>
            </a:r>
            <a:r>
              <a:rPr lang="ja-JP" altLang="en-US" sz="2000" b="1" dirty="0">
                <a:latin typeface="Meiryo UI" panose="020B0604030504040204" pitchFamily="50" charset="-128"/>
                <a:ea typeface="Meiryo UI" panose="020B0604030504040204" pitchFamily="50" charset="-128"/>
              </a:rPr>
              <a:t>生活相談員が運営推進会議に参加した際の勤務延時間数の考え方 </a:t>
            </a:r>
            <a:endParaRPr lang="en-US" altLang="ja-JP" sz="2000" b="1" dirty="0">
              <a:latin typeface="Meiryo UI" panose="020B0604030504040204" pitchFamily="50" charset="-128"/>
              <a:ea typeface="Meiryo UI" panose="020B0604030504040204" pitchFamily="50" charset="-128"/>
            </a:endParaRPr>
          </a:p>
          <a:p>
            <a:endParaRPr kumimoji="1" lang="en-US" altLang="ja-JP" dirty="0"/>
          </a:p>
        </p:txBody>
      </p:sp>
      <p:sp>
        <p:nvSpPr>
          <p:cNvPr id="7" name="テキスト ボックス 6">
            <a:extLst>
              <a:ext uri="{FF2B5EF4-FFF2-40B4-BE49-F238E27FC236}">
                <a16:creationId xmlns:a16="http://schemas.microsoft.com/office/drawing/2014/main" id="{14AAD653-53B6-4816-F1FF-DF54CFE8CE62}"/>
              </a:ext>
            </a:extLst>
          </p:cNvPr>
          <p:cNvSpPr txBox="1"/>
          <p:nvPr/>
        </p:nvSpPr>
        <p:spPr>
          <a:xfrm>
            <a:off x="1710551" y="2334063"/>
            <a:ext cx="8784976" cy="1501950"/>
          </a:xfrm>
          <a:prstGeom prst="rect">
            <a:avLst/>
          </a:prstGeom>
          <a:noFill/>
        </p:spPr>
        <p:txBody>
          <a:bodyPr wrap="square" rtlCol="0">
            <a:spAutoFit/>
          </a:bodyPr>
          <a:lstStyle/>
          <a:p>
            <a:pPr marL="0" indent="0">
              <a:lnSpc>
                <a:spcPct val="90000"/>
              </a:lnSpc>
              <a:spcBef>
                <a:spcPts val="1200"/>
              </a:spcBef>
              <a:spcAft>
                <a:spcPts val="200"/>
              </a:spcAft>
              <a:buNone/>
            </a:pPr>
            <a:r>
              <a:rPr lang="en-US" altLang="ja-JP" sz="1800" dirty="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基準上、「利用者の地域生活を支える取組のために必要な時間」 も勤務延時間数に含めるこ</a:t>
            </a:r>
            <a:endParaRPr lang="en-US" altLang="ja-JP" sz="1800" dirty="0">
              <a:latin typeface="Meiryo UI" panose="020B0604030504040204" pitchFamily="50" charset="-128"/>
              <a:ea typeface="Meiryo UI" panose="020B0604030504040204" pitchFamily="50" charset="-128"/>
            </a:endParaRPr>
          </a:p>
          <a:p>
            <a:pPr marL="0" indent="0">
              <a:lnSpc>
                <a:spcPct val="90000"/>
              </a:lnSpc>
              <a:spcBef>
                <a:spcPts val="1200"/>
              </a:spcBef>
              <a:spcAft>
                <a:spcPts val="200"/>
              </a:spcAft>
              <a:buNone/>
            </a:pPr>
            <a:r>
              <a:rPr lang="ja-JP" altLang="en-US" sz="1800" dirty="0">
                <a:latin typeface="Meiryo UI" panose="020B0604030504040204" pitchFamily="50" charset="-128"/>
                <a:ea typeface="Meiryo UI" panose="020B0604030504040204" pitchFamily="50" charset="-128"/>
              </a:rPr>
              <a:t> とができるとなっていることから、生活相談員が運営推進会議に出席している時間も、勤務延時</a:t>
            </a:r>
            <a:endParaRPr lang="en-US" altLang="ja-JP" sz="1800" dirty="0">
              <a:latin typeface="Meiryo UI" panose="020B0604030504040204" pitchFamily="50" charset="-128"/>
              <a:ea typeface="Meiryo UI" panose="020B0604030504040204" pitchFamily="50" charset="-128"/>
            </a:endParaRPr>
          </a:p>
          <a:p>
            <a:pPr marL="0" indent="0">
              <a:lnSpc>
                <a:spcPct val="90000"/>
              </a:lnSpc>
              <a:spcBef>
                <a:spcPts val="1200"/>
              </a:spcBef>
              <a:spcAft>
                <a:spcPts val="200"/>
              </a:spcAft>
              <a:buNone/>
            </a:pPr>
            <a:r>
              <a:rPr lang="ja-JP" altLang="en-US" sz="1800" dirty="0">
                <a:latin typeface="Meiryo UI" panose="020B0604030504040204" pitchFamily="50" charset="-128"/>
                <a:ea typeface="Meiryo UI" panose="020B0604030504040204" pitchFamily="50" charset="-128"/>
              </a:rPr>
              <a:t> 間数に含めることができます。</a:t>
            </a:r>
          </a:p>
          <a:p>
            <a:endParaRPr kumimoji="1" lang="en-US" altLang="ja-JP" dirty="0"/>
          </a:p>
        </p:txBody>
      </p:sp>
      <p:sp>
        <p:nvSpPr>
          <p:cNvPr id="9" name="テキスト ボックス 8">
            <a:extLst>
              <a:ext uri="{FF2B5EF4-FFF2-40B4-BE49-F238E27FC236}">
                <a16:creationId xmlns:a16="http://schemas.microsoft.com/office/drawing/2014/main" id="{7856FC86-755D-D362-AB4F-BCF2B6A6E342}"/>
              </a:ext>
            </a:extLst>
          </p:cNvPr>
          <p:cNvSpPr txBox="1"/>
          <p:nvPr/>
        </p:nvSpPr>
        <p:spPr>
          <a:xfrm>
            <a:off x="1338533" y="3836013"/>
            <a:ext cx="8067324" cy="677108"/>
          </a:xfrm>
          <a:prstGeom prst="rect">
            <a:avLst/>
          </a:prstGeom>
          <a:noFill/>
        </p:spPr>
        <p:txBody>
          <a:bodyPr wrap="square">
            <a:spAutoFit/>
          </a:bodyPr>
          <a:lstStyle/>
          <a:p>
            <a:r>
              <a:rPr lang="ja-JP" altLang="en-US" sz="2000" b="1" dirty="0">
                <a:latin typeface="Meiryo UI" panose="020B0604030504040204" pitchFamily="50" charset="-128"/>
                <a:ea typeface="Meiryo UI" panose="020B0604030504040204" pitchFamily="50" charset="-128"/>
              </a:rPr>
              <a:t>■　利用者が運営推進会議に参加した際のサービス提供時間の考え方</a:t>
            </a:r>
            <a:r>
              <a:rPr lang="ja-JP" altLang="en-US" b="1" dirty="0">
                <a:latin typeface="Meiryo UI" panose="020B0604030504040204" pitchFamily="50" charset="-128"/>
                <a:ea typeface="Meiryo UI" panose="020B0604030504040204" pitchFamily="50" charset="-128"/>
              </a:rPr>
              <a:t>　　　　　　                  </a:t>
            </a:r>
            <a:r>
              <a:rPr lang="en-US" altLang="ja-JP" b="1" dirty="0">
                <a:latin typeface="Meiryo UI" panose="020B0604030504040204" pitchFamily="50" charset="-128"/>
                <a:ea typeface="Meiryo UI" panose="020B0604030504040204" pitchFamily="50" charset="-128"/>
              </a:rPr>
              <a:t>      </a:t>
            </a:r>
            <a:r>
              <a:rPr lang="ja-JP" altLang="en-US" b="1" dirty="0">
                <a:latin typeface="Meiryo UI" panose="020B0604030504040204" pitchFamily="50" charset="-128"/>
                <a:ea typeface="Meiryo UI" panose="020B0604030504040204" pitchFamily="50" charset="-128"/>
              </a:rPr>
              <a:t>　　　　　　 　　　　　　　　　　　</a:t>
            </a:r>
            <a:endParaRPr lang="en-US" altLang="ja-JP" b="1" dirty="0">
              <a:latin typeface="Meiryo UI" panose="020B0604030504040204" pitchFamily="50" charset="-128"/>
              <a:ea typeface="Meiryo UI" panose="020B0604030504040204" pitchFamily="50" charset="-128"/>
            </a:endParaRPr>
          </a:p>
          <a:p>
            <a:endParaRPr lang="ja-JP" altLang="en-US" dirty="0"/>
          </a:p>
        </p:txBody>
      </p:sp>
      <p:sp>
        <p:nvSpPr>
          <p:cNvPr id="11" name="テキスト ボックス 10">
            <a:extLst>
              <a:ext uri="{FF2B5EF4-FFF2-40B4-BE49-F238E27FC236}">
                <a16:creationId xmlns:a16="http://schemas.microsoft.com/office/drawing/2014/main" id="{1ACB3381-9554-866D-A8DC-C40A2675FD2D}"/>
              </a:ext>
            </a:extLst>
          </p:cNvPr>
          <p:cNvSpPr txBox="1"/>
          <p:nvPr/>
        </p:nvSpPr>
        <p:spPr>
          <a:xfrm>
            <a:off x="1710551" y="4293096"/>
            <a:ext cx="9209985" cy="1073114"/>
          </a:xfrm>
          <a:prstGeom prst="rect">
            <a:avLst/>
          </a:prstGeom>
          <a:noFill/>
        </p:spPr>
        <p:txBody>
          <a:bodyPr wrap="square">
            <a:spAutoFit/>
          </a:bodyPr>
          <a:lstStyle/>
          <a:p>
            <a:pPr marL="0" indent="0">
              <a:lnSpc>
                <a:spcPct val="90000"/>
              </a:lnSpc>
              <a:spcBef>
                <a:spcPts val="1200"/>
              </a:spcBef>
              <a:spcAft>
                <a:spcPts val="200"/>
              </a:spcAft>
              <a:buFont typeface="Calibri" panose="020F0502020204030204" pitchFamily="34" charset="0"/>
              <a:buNone/>
            </a:pPr>
            <a:r>
              <a:rPr lang="ja-JP" altLang="en-US" dirty="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計画に位置付けられたプログラムに影響のない範囲で出席するのであれば、出席時間を差し引くこと</a:t>
            </a:r>
            <a:endParaRPr lang="en-US" altLang="ja-JP" sz="1800" dirty="0">
              <a:latin typeface="Meiryo UI" panose="020B0604030504040204" pitchFamily="50" charset="-128"/>
              <a:ea typeface="Meiryo UI" panose="020B0604030504040204" pitchFamily="50" charset="-128"/>
            </a:endParaRPr>
          </a:p>
          <a:p>
            <a:pPr marL="0" indent="0">
              <a:lnSpc>
                <a:spcPct val="90000"/>
              </a:lnSpc>
              <a:spcBef>
                <a:spcPts val="1200"/>
              </a:spcBef>
              <a:spcAft>
                <a:spcPts val="200"/>
              </a:spcAft>
              <a:buFont typeface="Calibri" panose="020F0502020204030204" pitchFamily="34" charset="0"/>
              <a:buNone/>
            </a:pPr>
            <a:r>
              <a:rPr lang="ja-JP" altLang="en-US" sz="1800" dirty="0">
                <a:latin typeface="Meiryo UI" panose="020B0604030504040204" pitchFamily="50" charset="-128"/>
                <a:ea typeface="Meiryo UI" panose="020B0604030504040204" pitchFamily="50" charset="-128"/>
              </a:rPr>
              <a:t> なく計画に位置付けられた単位数を算定できます。　</a:t>
            </a:r>
          </a:p>
          <a:p>
            <a:endParaRPr lang="ja-JP" altLang="en-US" dirty="0"/>
          </a:p>
        </p:txBody>
      </p:sp>
    </p:spTree>
    <p:extLst>
      <p:ext uri="{BB962C8B-B14F-4D97-AF65-F5344CB8AC3E}">
        <p14:creationId xmlns:p14="http://schemas.microsoft.com/office/powerpoint/2010/main" val="3524310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A33EBE5-F5F2-861D-1E90-1BAE7D9A50FE}"/>
              </a:ext>
            </a:extLst>
          </p:cNvPr>
          <p:cNvSpPr>
            <a:spLocks noGrp="1"/>
          </p:cNvSpPr>
          <p:nvPr>
            <p:ph type="sldNum" sz="quarter" idx="12"/>
          </p:nvPr>
        </p:nvSpPr>
        <p:spPr/>
        <p:txBody>
          <a:bodyPr/>
          <a:lstStyle/>
          <a:p>
            <a:fld id="{2867FCA3-A03C-486B-B435-5E955AB890EC}" type="slidenum">
              <a:rPr kumimoji="1" lang="ja-JP" altLang="en-US" smtClean="0"/>
              <a:t>14</a:t>
            </a:fld>
            <a:endParaRPr kumimoji="1" lang="ja-JP" altLang="en-US" dirty="0"/>
          </a:p>
        </p:txBody>
      </p:sp>
      <p:sp>
        <p:nvSpPr>
          <p:cNvPr id="3" name="テキスト ボックス 2">
            <a:extLst>
              <a:ext uri="{FF2B5EF4-FFF2-40B4-BE49-F238E27FC236}">
                <a16:creationId xmlns:a16="http://schemas.microsoft.com/office/drawing/2014/main" id="{DAE59A75-12A6-F3D6-21FD-E616EA04BA23}"/>
              </a:ext>
            </a:extLst>
          </p:cNvPr>
          <p:cNvSpPr txBox="1"/>
          <p:nvPr/>
        </p:nvSpPr>
        <p:spPr>
          <a:xfrm>
            <a:off x="3287688" y="2492896"/>
            <a:ext cx="5112568" cy="830997"/>
          </a:xfrm>
          <a:prstGeom prst="rect">
            <a:avLst/>
          </a:prstGeom>
          <a:noFill/>
        </p:spPr>
        <p:txBody>
          <a:bodyPr wrap="square" rtlCol="0">
            <a:spAutoFit/>
          </a:bodyPr>
          <a:lstStyle/>
          <a:p>
            <a:r>
              <a:rPr kumimoji="1" lang="ja-JP" altLang="en-US" sz="4800" dirty="0">
                <a:latin typeface="Meiryo UI" panose="020B0604030504040204" pitchFamily="50" charset="-128"/>
                <a:ea typeface="Meiryo UI" panose="020B0604030504040204" pitchFamily="50" charset="-128"/>
              </a:rPr>
              <a:t>合同開催について</a:t>
            </a:r>
          </a:p>
        </p:txBody>
      </p:sp>
    </p:spTree>
    <p:extLst>
      <p:ext uri="{BB962C8B-B14F-4D97-AF65-F5344CB8AC3E}">
        <p14:creationId xmlns:p14="http://schemas.microsoft.com/office/powerpoint/2010/main" val="12539595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2BAE8F2-E489-23BF-D02C-3E00EE03D2CD}"/>
              </a:ext>
            </a:extLst>
          </p:cNvPr>
          <p:cNvSpPr>
            <a:spLocks noGrp="1"/>
          </p:cNvSpPr>
          <p:nvPr>
            <p:ph type="sldNum" sz="quarter" idx="12"/>
          </p:nvPr>
        </p:nvSpPr>
        <p:spPr/>
        <p:txBody>
          <a:bodyPr/>
          <a:lstStyle/>
          <a:p>
            <a:fld id="{2867FCA3-A03C-486B-B435-5E955AB890EC}" type="slidenum">
              <a:rPr kumimoji="1" lang="ja-JP" altLang="en-US" smtClean="0"/>
              <a:t>15</a:t>
            </a:fld>
            <a:endParaRPr kumimoji="1" lang="ja-JP" altLang="en-US" dirty="0"/>
          </a:p>
        </p:txBody>
      </p:sp>
      <p:sp>
        <p:nvSpPr>
          <p:cNvPr id="4" name="テキスト ボックス 3">
            <a:extLst>
              <a:ext uri="{FF2B5EF4-FFF2-40B4-BE49-F238E27FC236}">
                <a16:creationId xmlns:a16="http://schemas.microsoft.com/office/drawing/2014/main" id="{10E876D0-16BC-5C58-63EB-78FE47486964}"/>
              </a:ext>
            </a:extLst>
          </p:cNvPr>
          <p:cNvSpPr txBox="1"/>
          <p:nvPr/>
        </p:nvSpPr>
        <p:spPr>
          <a:xfrm>
            <a:off x="1043474" y="234325"/>
            <a:ext cx="6096000" cy="707886"/>
          </a:xfrm>
          <a:prstGeom prst="rect">
            <a:avLst/>
          </a:prstGeom>
          <a:noFill/>
        </p:spPr>
        <p:txBody>
          <a:bodyPr wrap="square">
            <a:spAutoFit/>
          </a:bodyPr>
          <a:lstStyle/>
          <a:p>
            <a:r>
              <a:rPr lang="en-US" altLang="ja-JP" sz="4000" u="sng" dirty="0">
                <a:latin typeface="Meiryo UI" panose="020B0604030504040204" pitchFamily="50" charset="-128"/>
                <a:ea typeface="Meiryo UI" panose="020B0604030504040204" pitchFamily="50" charset="-128"/>
              </a:rPr>
              <a:t>1 </a:t>
            </a:r>
            <a:r>
              <a:rPr lang="ja-JP" altLang="ja-JP" sz="4000" u="sng" dirty="0">
                <a:latin typeface="Meiryo UI" panose="020B0604030504040204" pitchFamily="50" charset="-128"/>
                <a:ea typeface="Meiryo UI" panose="020B0604030504040204" pitchFamily="50" charset="-128"/>
              </a:rPr>
              <a:t>合同開催の要件</a:t>
            </a:r>
            <a:endParaRPr lang="ja-JP" altLang="en-US" sz="4000" u="sng" dirty="0">
              <a:latin typeface="Meiryo UI" panose="020B0604030504040204" pitchFamily="50" charset="-128"/>
              <a:ea typeface="Meiryo UI" panose="020B0604030504040204" pitchFamily="50" charset="-128"/>
            </a:endParaRPr>
          </a:p>
        </p:txBody>
      </p:sp>
      <p:sp>
        <p:nvSpPr>
          <p:cNvPr id="5" name="コンテンツ プレースホルダー 2">
            <a:extLst>
              <a:ext uri="{FF2B5EF4-FFF2-40B4-BE49-F238E27FC236}">
                <a16:creationId xmlns:a16="http://schemas.microsoft.com/office/drawing/2014/main" id="{1B879DAB-EC2D-9038-EA28-A190D8889496}"/>
              </a:ext>
            </a:extLst>
          </p:cNvPr>
          <p:cNvSpPr txBox="1">
            <a:spLocks/>
          </p:cNvSpPr>
          <p:nvPr/>
        </p:nvSpPr>
        <p:spPr>
          <a:xfrm>
            <a:off x="1523492" y="1136478"/>
            <a:ext cx="9145016" cy="838366"/>
          </a:xfrm>
          <a:prstGeom prst="rect">
            <a:avLst/>
          </a:prstGeom>
          <a:noFill/>
          <a:ln>
            <a:noFill/>
          </a:ln>
        </p:spPr>
        <p:style>
          <a:lnRef idx="1">
            <a:schemeClr val="accent4"/>
          </a:lnRef>
          <a:fillRef idx="2">
            <a:schemeClr val="accent4"/>
          </a:fillRef>
          <a:effectRef idx="1">
            <a:schemeClr val="accent4"/>
          </a:effectRef>
          <a:fontRef idx="minor">
            <a:schemeClr val="dk1"/>
          </a:fontRef>
        </p:style>
        <p:txBody>
          <a:bodyPr vert="horz" lIns="68580" tIns="34290" rIns="68580" bIns="3429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dk1"/>
                </a:solidFill>
                <a:latin typeface="+mn-lt"/>
                <a:ea typeface="+mn-ea"/>
                <a:cs typeface="+mn-cs"/>
              </a:defRPr>
            </a:lvl9pPr>
          </a:lstStyle>
          <a:p>
            <a:pPr marL="0" indent="0">
              <a:spcBef>
                <a:spcPts val="1200"/>
              </a:spcBef>
              <a:spcAft>
                <a:spcPts val="200"/>
              </a:spcAft>
              <a:buNone/>
            </a:pPr>
            <a:r>
              <a:rPr lang="ja-JP" altLang="en-US" sz="1800" dirty="0">
                <a:latin typeface="Meiryo UI" panose="020B0604030504040204" pitchFamily="50" charset="-128"/>
                <a:ea typeface="Meiryo UI" panose="020B0604030504040204" pitchFamily="50" charset="-128"/>
              </a:rPr>
              <a:t> 効率化や事業者間のネットワーク形成の促進の観点から、以下の一定の要件を満たす場合に、複</a:t>
            </a:r>
            <a:endParaRPr lang="en-US" altLang="ja-JP" sz="1800" dirty="0">
              <a:latin typeface="Meiryo UI" panose="020B0604030504040204" pitchFamily="50" charset="-128"/>
              <a:ea typeface="Meiryo UI" panose="020B0604030504040204" pitchFamily="50" charset="-128"/>
            </a:endParaRPr>
          </a:p>
          <a:p>
            <a:pPr marL="0" indent="0">
              <a:spcBef>
                <a:spcPts val="1200"/>
              </a:spcBef>
              <a:spcAft>
                <a:spcPts val="200"/>
              </a:spcAft>
              <a:buNone/>
            </a:pPr>
            <a:r>
              <a:rPr lang="ja-JP" altLang="en-US" sz="1800" dirty="0">
                <a:latin typeface="Meiryo UI" panose="020B0604030504040204" pitchFamily="50" charset="-128"/>
                <a:ea typeface="Meiryo UI" panose="020B0604030504040204" pitchFamily="50" charset="-128"/>
              </a:rPr>
              <a:t> 数事業所の合同開催が認められます</a:t>
            </a:r>
            <a:r>
              <a:rPr lang="ja-JP" altLang="en-US" sz="1300" dirty="0">
                <a:latin typeface="Meiryo UI" panose="020B0604030504040204" pitchFamily="50" charset="-128"/>
                <a:ea typeface="Meiryo UI" panose="020B0604030504040204" pitchFamily="50" charset="-128"/>
              </a:rPr>
              <a:t>。</a:t>
            </a:r>
            <a:endParaRPr lang="en-US" altLang="ja-JP" sz="1300" dirty="0">
              <a:latin typeface="Meiryo UI" panose="020B0604030504040204" pitchFamily="50" charset="-128"/>
              <a:ea typeface="Meiryo UI" panose="020B0604030504040204" pitchFamily="50" charset="-128"/>
            </a:endParaRPr>
          </a:p>
        </p:txBody>
      </p:sp>
      <p:graphicFrame>
        <p:nvGraphicFramePr>
          <p:cNvPr id="6" name="コンテンツ プレースホルダー 6">
            <a:extLst>
              <a:ext uri="{FF2B5EF4-FFF2-40B4-BE49-F238E27FC236}">
                <a16:creationId xmlns:a16="http://schemas.microsoft.com/office/drawing/2014/main" id="{8638725B-FFF1-0714-28CE-E6517B0B7E75}"/>
              </a:ext>
            </a:extLst>
          </p:cNvPr>
          <p:cNvGraphicFramePr>
            <a:graphicFrameLocks/>
          </p:cNvGraphicFramePr>
          <p:nvPr>
            <p:extLst>
              <p:ext uri="{D42A27DB-BD31-4B8C-83A1-F6EECF244321}">
                <p14:modId xmlns:p14="http://schemas.microsoft.com/office/powerpoint/2010/main" val="2451366397"/>
              </p:ext>
            </p:extLst>
          </p:nvPr>
        </p:nvGraphicFramePr>
        <p:xfrm>
          <a:off x="983432" y="2204864"/>
          <a:ext cx="5397314" cy="4037519"/>
        </p:xfrm>
        <a:graphic>
          <a:graphicData uri="http://schemas.openxmlformats.org/drawingml/2006/table">
            <a:tbl>
              <a:tblPr firstRow="1" bandRow="1">
                <a:tableStyleId>{91EBBBCC-DAD2-459C-BE2E-F6DE35CF9A28}</a:tableStyleId>
              </a:tblPr>
              <a:tblGrid>
                <a:gridCol w="1908478">
                  <a:extLst>
                    <a:ext uri="{9D8B030D-6E8A-4147-A177-3AD203B41FA5}">
                      <a16:colId xmlns:a16="http://schemas.microsoft.com/office/drawing/2014/main" val="3833573722"/>
                    </a:ext>
                  </a:extLst>
                </a:gridCol>
                <a:gridCol w="1368152">
                  <a:extLst>
                    <a:ext uri="{9D8B030D-6E8A-4147-A177-3AD203B41FA5}">
                      <a16:colId xmlns:a16="http://schemas.microsoft.com/office/drawing/2014/main" val="2069850603"/>
                    </a:ext>
                  </a:extLst>
                </a:gridCol>
                <a:gridCol w="2120684">
                  <a:extLst>
                    <a:ext uri="{9D8B030D-6E8A-4147-A177-3AD203B41FA5}">
                      <a16:colId xmlns:a16="http://schemas.microsoft.com/office/drawing/2014/main" val="3968735458"/>
                    </a:ext>
                  </a:extLst>
                </a:gridCol>
              </a:tblGrid>
              <a:tr h="48296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000" kern="100" spc="100" baseline="0" dirty="0">
                          <a:solidFill>
                            <a:schemeClr val="tx1"/>
                          </a:solidFill>
                          <a:effectLst/>
                          <a:latin typeface="Meiryo UI" panose="020B0604030504040204" pitchFamily="50" charset="-128"/>
                          <a:ea typeface="Meiryo UI" panose="020B0604030504040204" pitchFamily="50" charset="-128"/>
                        </a:rPr>
                        <a:t>合同開催の要件</a:t>
                      </a:r>
                      <a:endParaRPr lang="ja-JP" altLang="ja-JP" sz="1000" kern="100" spc="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1590" marR="41590" marT="20813" marB="208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96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000" kern="100" dirty="0">
                          <a:solidFill>
                            <a:schemeClr val="tx1"/>
                          </a:solidFill>
                          <a:effectLst/>
                          <a:latin typeface="Meiryo UI" panose="020B0604030504040204" pitchFamily="50" charset="-128"/>
                          <a:ea typeface="Meiryo UI" panose="020B0604030504040204" pitchFamily="50" charset="-128"/>
                        </a:rPr>
                        <a:t>地域密着型通所介護</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00" kern="100" dirty="0">
                          <a:solidFill>
                            <a:schemeClr val="tx1"/>
                          </a:solidFill>
                          <a:effectLst/>
                          <a:latin typeface="Meiryo UI" panose="020B0604030504040204" pitchFamily="50" charset="-128"/>
                          <a:ea typeface="Meiryo UI" panose="020B0604030504040204" pitchFamily="50" charset="-128"/>
                        </a:rPr>
                        <a:t>認知症対応型通所介護</a:t>
                      </a:r>
                      <a:endParaRPr lang="ja-JP" altLang="ja-JP"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1590" marR="41590" marT="20813" marB="208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966"/>
                    </a:solidFill>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rPr>
                        <a:t>認知症対応型共同生活介護</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（看護）小規模多機能型居宅介護</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Meiryo UI" panose="020B0604030504040204" pitchFamily="50" charset="-128"/>
                          <a:ea typeface="Meiryo UI" panose="020B0604030504040204" pitchFamily="50" charset="-128"/>
                        </a:rPr>
                        <a:t>定期巡回・随時対応型訪問介護看護</a:t>
                      </a:r>
                    </a:p>
                  </a:txBody>
                  <a:tcPr marL="41590" marR="41590" marT="20813" marB="208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966"/>
                    </a:solidFill>
                  </a:tcPr>
                </a:tc>
                <a:extLst>
                  <a:ext uri="{0D108BD9-81ED-4DB2-BD59-A6C34878D82A}">
                    <a16:rowId xmlns:a16="http://schemas.microsoft.com/office/drawing/2014/main" val="1830618977"/>
                  </a:ext>
                </a:extLst>
              </a:tr>
              <a:tr h="756411">
                <a:tc>
                  <a:txBody>
                    <a:bodyPr/>
                    <a:lstStyle/>
                    <a:p>
                      <a:pPr marL="228600" indent="-228600" algn="just">
                        <a:lnSpc>
                          <a:spcPts val="2200"/>
                        </a:lnSpc>
                        <a:spcAft>
                          <a:spcPts val="0"/>
                        </a:spcAft>
                        <a:buAutoNum type="arabicParenBoth"/>
                      </a:pPr>
                      <a:r>
                        <a:rPr lang="ja-JP" sz="1000" kern="100" dirty="0">
                          <a:effectLst/>
                          <a:latin typeface="Meiryo UI" panose="020B0604030504040204" pitchFamily="50" charset="-128"/>
                          <a:ea typeface="Meiryo UI" panose="020B0604030504040204" pitchFamily="50" charset="-128"/>
                        </a:rPr>
                        <a:t>利用者および利用者家族につ</a:t>
                      </a:r>
                      <a:endParaRPr lang="en-US" altLang="ja-JP" sz="1000" kern="100" dirty="0">
                        <a:effectLst/>
                        <a:latin typeface="Meiryo UI" panose="020B0604030504040204" pitchFamily="50" charset="-128"/>
                        <a:ea typeface="Meiryo UI" panose="020B0604030504040204" pitchFamily="50" charset="-128"/>
                      </a:endParaRPr>
                    </a:p>
                    <a:p>
                      <a:pPr marL="0" indent="0" algn="just">
                        <a:lnSpc>
                          <a:spcPts val="2200"/>
                        </a:lnSpc>
                        <a:spcAft>
                          <a:spcPts val="0"/>
                        </a:spcAft>
                        <a:buNone/>
                      </a:pPr>
                      <a:r>
                        <a:rPr lang="en-US" altLang="ja-JP" sz="1000" kern="100" dirty="0">
                          <a:effectLst/>
                          <a:latin typeface="Meiryo UI" panose="020B0604030504040204" pitchFamily="50" charset="-128"/>
                          <a:ea typeface="Meiryo UI" panose="020B0604030504040204" pitchFamily="50" charset="-128"/>
                        </a:rPr>
                        <a:t>     </a:t>
                      </a:r>
                      <a:r>
                        <a:rPr lang="ja-JP" sz="1000" kern="100" dirty="0">
                          <a:effectLst/>
                          <a:latin typeface="Meiryo UI" panose="020B0604030504040204" pitchFamily="50" charset="-128"/>
                          <a:ea typeface="Meiryo UI" panose="020B0604030504040204" pitchFamily="50" charset="-128"/>
                        </a:rPr>
                        <a:t>いては匿名とするなど、個人情</a:t>
                      </a:r>
                      <a:r>
                        <a:rPr lang="en-US" altLang="ja-JP" sz="1000" kern="100" dirty="0">
                          <a:effectLst/>
                          <a:latin typeface="Meiryo UI" panose="020B0604030504040204" pitchFamily="50" charset="-128"/>
                          <a:ea typeface="Meiryo UI" panose="020B0604030504040204" pitchFamily="50" charset="-128"/>
                        </a:rPr>
                        <a:t>  </a:t>
                      </a:r>
                    </a:p>
                    <a:p>
                      <a:pPr marL="0" indent="0" algn="just">
                        <a:lnSpc>
                          <a:spcPts val="2200"/>
                        </a:lnSpc>
                        <a:spcAft>
                          <a:spcPts val="0"/>
                        </a:spcAft>
                        <a:buNone/>
                      </a:pPr>
                      <a:r>
                        <a:rPr lang="en-US" altLang="ja-JP" sz="1000" kern="100" dirty="0">
                          <a:effectLst/>
                          <a:latin typeface="Meiryo UI" panose="020B0604030504040204" pitchFamily="50" charset="-128"/>
                          <a:ea typeface="Meiryo UI" panose="020B0604030504040204" pitchFamily="50" charset="-128"/>
                        </a:rPr>
                        <a:t>     </a:t>
                      </a:r>
                      <a:r>
                        <a:rPr lang="ja-JP" sz="1000" kern="100" dirty="0">
                          <a:effectLst/>
                          <a:latin typeface="Meiryo UI" panose="020B0604030504040204" pitchFamily="50" charset="-128"/>
                          <a:ea typeface="Meiryo UI" panose="020B0604030504040204" pitchFamily="50" charset="-128"/>
                        </a:rPr>
                        <a:t>報・プライバシーを保護すること。</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7017" marR="2701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chemeClr val="bg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〇</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41590" marR="41590" marT="20813" marB="208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chemeClr val="bg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〇</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41590" marR="41590" marT="20813" marB="208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chemeClr val="bg1"/>
                      </a:fgClr>
                      <a:bgClr>
                        <a:schemeClr val="bg1"/>
                      </a:bgClr>
                    </a:pattFill>
                  </a:tcPr>
                </a:tc>
                <a:extLst>
                  <a:ext uri="{0D108BD9-81ED-4DB2-BD59-A6C34878D82A}">
                    <a16:rowId xmlns:a16="http://schemas.microsoft.com/office/drawing/2014/main" val="3335125827"/>
                  </a:ext>
                </a:extLst>
              </a:tr>
              <a:tr h="490091">
                <a:tc>
                  <a:txBody>
                    <a:bodyPr/>
                    <a:lstStyle/>
                    <a:p>
                      <a:pPr algn="just">
                        <a:lnSpc>
                          <a:spcPts val="2200"/>
                        </a:lnSpc>
                        <a:spcAft>
                          <a:spcPts val="0"/>
                        </a:spcAft>
                      </a:pPr>
                      <a:r>
                        <a:rPr lang="en-US" altLang="ja-JP" sz="1000" kern="100" dirty="0">
                          <a:effectLst/>
                          <a:latin typeface="Meiryo UI" panose="020B0604030504040204" pitchFamily="50" charset="-128"/>
                          <a:ea typeface="Meiryo UI" panose="020B0604030504040204" pitchFamily="50" charset="-128"/>
                        </a:rPr>
                        <a:t>(2) </a:t>
                      </a:r>
                      <a:r>
                        <a:rPr lang="ja-JP" sz="1000" kern="100" dirty="0">
                          <a:effectLst/>
                          <a:latin typeface="Meiryo UI" panose="020B0604030504040204" pitchFamily="50" charset="-128"/>
                          <a:ea typeface="Meiryo UI" panose="020B0604030504040204" pitchFamily="50" charset="-128"/>
                        </a:rPr>
                        <a:t>同一の日常生活圏域内に所在</a:t>
                      </a:r>
                      <a:r>
                        <a:rPr lang="en-US" altLang="ja-JP" sz="1000" kern="100" dirty="0">
                          <a:effectLst/>
                          <a:latin typeface="Meiryo UI" panose="020B0604030504040204" pitchFamily="50" charset="-128"/>
                          <a:ea typeface="Meiryo UI" panose="020B0604030504040204" pitchFamily="50" charset="-128"/>
                        </a:rPr>
                        <a:t> </a:t>
                      </a:r>
                    </a:p>
                    <a:p>
                      <a:pPr algn="just">
                        <a:lnSpc>
                          <a:spcPts val="2200"/>
                        </a:lnSpc>
                        <a:spcAft>
                          <a:spcPts val="0"/>
                        </a:spcAft>
                      </a:pPr>
                      <a:r>
                        <a:rPr lang="en-US" altLang="ja-JP" sz="1000" kern="100" dirty="0">
                          <a:effectLst/>
                          <a:latin typeface="Meiryo UI" panose="020B0604030504040204" pitchFamily="50" charset="-128"/>
                          <a:ea typeface="Meiryo UI" panose="020B0604030504040204" pitchFamily="50" charset="-128"/>
                        </a:rPr>
                        <a:t>     </a:t>
                      </a:r>
                      <a:r>
                        <a:rPr lang="ja-JP" sz="1000" kern="100" dirty="0">
                          <a:effectLst/>
                          <a:latin typeface="Meiryo UI" panose="020B0604030504040204" pitchFamily="50" charset="-128"/>
                          <a:ea typeface="Meiryo UI" panose="020B0604030504040204" pitchFamily="50" charset="-128"/>
                        </a:rPr>
                        <a:t>する事業所であること。</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7017" marR="2701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chemeClr val="bg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〇</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41590" marR="41590" marT="20813" marB="208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chemeClr val="bg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〇</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41590" marR="41590" marT="20813" marB="208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chemeClr val="bg1"/>
                      </a:fgClr>
                      <a:bgClr>
                        <a:schemeClr val="bg1"/>
                      </a:bgClr>
                    </a:pattFill>
                  </a:tcPr>
                </a:tc>
                <a:extLst>
                  <a:ext uri="{0D108BD9-81ED-4DB2-BD59-A6C34878D82A}">
                    <a16:rowId xmlns:a16="http://schemas.microsoft.com/office/drawing/2014/main" val="1295100275"/>
                  </a:ext>
                </a:extLst>
              </a:tr>
              <a:tr h="1307085">
                <a:tc>
                  <a:txBody>
                    <a:bodyPr/>
                    <a:lstStyle/>
                    <a:p>
                      <a:pPr marL="139700" indent="-139700" algn="l">
                        <a:lnSpc>
                          <a:spcPts val="2200"/>
                        </a:lnSpc>
                        <a:spcAft>
                          <a:spcPts val="0"/>
                        </a:spcAft>
                      </a:pPr>
                      <a:r>
                        <a:rPr lang="en-US" altLang="ja-JP" sz="1000" kern="100" dirty="0">
                          <a:effectLst/>
                          <a:latin typeface="Meiryo UI" panose="020B0604030504040204" pitchFamily="50" charset="-128"/>
                          <a:ea typeface="Meiryo UI" panose="020B0604030504040204" pitchFamily="50" charset="-128"/>
                        </a:rPr>
                        <a:t>(3) </a:t>
                      </a:r>
                      <a:r>
                        <a:rPr lang="ja-JP" sz="1000" kern="100" dirty="0">
                          <a:effectLst/>
                          <a:latin typeface="Meiryo UI" panose="020B0604030504040204" pitchFamily="50" charset="-128"/>
                          <a:ea typeface="Meiryo UI" panose="020B0604030504040204" pitchFamily="50" charset="-128"/>
                        </a:rPr>
                        <a:t>合同して開催する回数が、１年</a:t>
                      </a:r>
                      <a:endParaRPr lang="en-US" altLang="ja-JP" sz="1000" kern="100" dirty="0">
                        <a:effectLst/>
                        <a:latin typeface="Meiryo UI" panose="020B0604030504040204" pitchFamily="50" charset="-128"/>
                        <a:ea typeface="Meiryo UI" panose="020B0604030504040204" pitchFamily="50" charset="-128"/>
                      </a:endParaRPr>
                    </a:p>
                    <a:p>
                      <a:pPr marL="139700" indent="-139700" algn="l">
                        <a:lnSpc>
                          <a:spcPts val="2200"/>
                        </a:lnSpc>
                        <a:spcAft>
                          <a:spcPts val="0"/>
                        </a:spcAft>
                      </a:pPr>
                      <a:r>
                        <a:rPr lang="en-US" altLang="ja-JP" sz="1000" kern="100" dirty="0">
                          <a:effectLst/>
                          <a:latin typeface="Meiryo UI" panose="020B0604030504040204" pitchFamily="50" charset="-128"/>
                          <a:ea typeface="Meiryo UI" panose="020B0604030504040204" pitchFamily="50" charset="-128"/>
                        </a:rPr>
                        <a:t>     </a:t>
                      </a:r>
                      <a:r>
                        <a:rPr lang="ja-JP" sz="1000" kern="100" dirty="0">
                          <a:effectLst/>
                          <a:latin typeface="Meiryo UI" panose="020B0604030504040204" pitchFamily="50" charset="-128"/>
                          <a:ea typeface="Meiryo UI" panose="020B0604030504040204" pitchFamily="50" charset="-128"/>
                        </a:rPr>
                        <a:t>度に開催すべき介護</a:t>
                      </a:r>
                      <a:r>
                        <a:rPr lang="ja-JP" altLang="en-US" sz="1000" kern="100" dirty="0">
                          <a:effectLst/>
                          <a:latin typeface="Meiryo UI" panose="020B0604030504040204" pitchFamily="50" charset="-128"/>
                          <a:ea typeface="Meiryo UI" panose="020B0604030504040204" pitchFamily="50" charset="-128"/>
                        </a:rPr>
                        <a:t>・</a:t>
                      </a:r>
                      <a:r>
                        <a:rPr lang="ja-JP" sz="1000" kern="100" dirty="0">
                          <a:effectLst/>
                          <a:latin typeface="Meiryo UI" panose="020B0604030504040204" pitchFamily="50" charset="-128"/>
                          <a:ea typeface="Meiryo UI" panose="020B0604030504040204" pitchFamily="50" charset="-128"/>
                        </a:rPr>
                        <a:t>医療連携</a:t>
                      </a:r>
                      <a:r>
                        <a:rPr lang="en-US" altLang="ja-JP" sz="1000" kern="100" dirty="0">
                          <a:effectLst/>
                          <a:latin typeface="Meiryo UI" panose="020B0604030504040204" pitchFamily="50" charset="-128"/>
                          <a:ea typeface="Meiryo UI" panose="020B0604030504040204" pitchFamily="50" charset="-128"/>
                        </a:rPr>
                        <a:t>  </a:t>
                      </a:r>
                    </a:p>
                    <a:p>
                      <a:pPr marL="139700" indent="-139700" algn="l">
                        <a:lnSpc>
                          <a:spcPts val="2200"/>
                        </a:lnSpc>
                        <a:spcAft>
                          <a:spcPts val="0"/>
                        </a:spcAft>
                      </a:pPr>
                      <a:r>
                        <a:rPr lang="en-US" altLang="ja-JP" sz="1000" kern="100" dirty="0">
                          <a:effectLst/>
                          <a:latin typeface="Meiryo UI" panose="020B0604030504040204" pitchFamily="50" charset="-128"/>
                          <a:ea typeface="Meiryo UI" panose="020B0604030504040204" pitchFamily="50" charset="-128"/>
                        </a:rPr>
                        <a:t>     </a:t>
                      </a:r>
                      <a:r>
                        <a:rPr lang="ja-JP" sz="1000" kern="100" dirty="0">
                          <a:effectLst/>
                          <a:latin typeface="Meiryo UI" panose="020B0604030504040204" pitchFamily="50" charset="-128"/>
                          <a:ea typeface="Meiryo UI" panose="020B0604030504040204" pitchFamily="50" charset="-128"/>
                        </a:rPr>
                        <a:t>推進会議や運営推進会議の開</a:t>
                      </a:r>
                      <a:r>
                        <a:rPr lang="en-US" altLang="ja-JP" sz="1000" kern="100" dirty="0">
                          <a:effectLst/>
                          <a:latin typeface="Meiryo UI" panose="020B0604030504040204" pitchFamily="50" charset="-128"/>
                          <a:ea typeface="Meiryo UI" panose="020B0604030504040204" pitchFamily="50" charset="-128"/>
                        </a:rPr>
                        <a:t>  </a:t>
                      </a:r>
                    </a:p>
                    <a:p>
                      <a:pPr marL="139700" indent="-139700" algn="l">
                        <a:lnSpc>
                          <a:spcPts val="2200"/>
                        </a:lnSpc>
                        <a:spcAft>
                          <a:spcPts val="0"/>
                        </a:spcAft>
                      </a:pPr>
                      <a:r>
                        <a:rPr lang="en-US" altLang="ja-JP" sz="1000" kern="100" dirty="0">
                          <a:effectLst/>
                          <a:latin typeface="Meiryo UI" panose="020B0604030504040204" pitchFamily="50" charset="-128"/>
                          <a:ea typeface="Meiryo UI" panose="020B0604030504040204" pitchFamily="50" charset="-128"/>
                        </a:rPr>
                        <a:t>     </a:t>
                      </a:r>
                      <a:r>
                        <a:rPr lang="ja-JP" sz="1000" kern="100" dirty="0">
                          <a:effectLst/>
                          <a:latin typeface="Meiryo UI" panose="020B0604030504040204" pitchFamily="50" charset="-128"/>
                          <a:ea typeface="Meiryo UI" panose="020B0604030504040204" pitchFamily="50" charset="-128"/>
                        </a:rPr>
                        <a:t>催日数の半数を超えないこと。</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7017" marR="2701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chemeClr val="bg1"/>
                      </a:fgClr>
                      <a:bgClr>
                        <a:schemeClr val="bg1"/>
                      </a:bgClr>
                    </a:patt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41590" marR="41590" marT="20813" marB="208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pattFill prst="pct5">
                      <a:fgClr>
                        <a:schemeClr val="bg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〇（</a:t>
                      </a:r>
                      <a:r>
                        <a:rPr kumimoji="1" lang="en-US" altLang="ja-JP" sz="1000" b="1"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0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41590" marR="41590" marT="20813" marB="208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chemeClr val="bg1"/>
                      </a:fgClr>
                      <a:bgClr>
                        <a:schemeClr val="bg1"/>
                      </a:bgClr>
                    </a:pattFill>
                  </a:tcPr>
                </a:tc>
                <a:extLst>
                  <a:ext uri="{0D108BD9-81ED-4DB2-BD59-A6C34878D82A}">
                    <a16:rowId xmlns:a16="http://schemas.microsoft.com/office/drawing/2014/main" val="1313834252"/>
                  </a:ext>
                </a:extLst>
              </a:tr>
              <a:tr h="923888">
                <a:tc>
                  <a:txBody>
                    <a:bodyPr/>
                    <a:lstStyle/>
                    <a:p>
                      <a:pPr marL="139700" indent="-139700" algn="just">
                        <a:lnSpc>
                          <a:spcPts val="2200"/>
                        </a:lnSpc>
                        <a:spcAft>
                          <a:spcPts val="0"/>
                        </a:spcAft>
                      </a:pPr>
                      <a:r>
                        <a:rPr lang="en-US" altLang="ja-JP" sz="1000" kern="100" dirty="0">
                          <a:effectLst/>
                          <a:latin typeface="Meiryo UI" panose="020B0604030504040204" pitchFamily="50" charset="-128"/>
                          <a:ea typeface="Meiryo UI" panose="020B0604030504040204" pitchFamily="50" charset="-128"/>
                        </a:rPr>
                        <a:t>(4) </a:t>
                      </a:r>
                      <a:r>
                        <a:rPr lang="ja-JP" sz="1000" kern="100" dirty="0">
                          <a:effectLst/>
                          <a:latin typeface="Meiryo UI" panose="020B0604030504040204" pitchFamily="50" charset="-128"/>
                          <a:ea typeface="Meiryo UI" panose="020B0604030504040204" pitchFamily="50" charset="-128"/>
                        </a:rPr>
                        <a:t>外部評価を行う介護・医療連</a:t>
                      </a:r>
                      <a:endParaRPr lang="en-US" altLang="ja-JP" sz="1000" kern="100" dirty="0">
                        <a:effectLst/>
                        <a:latin typeface="Meiryo UI" panose="020B0604030504040204" pitchFamily="50" charset="-128"/>
                        <a:ea typeface="Meiryo UI" panose="020B0604030504040204" pitchFamily="50" charset="-128"/>
                      </a:endParaRPr>
                    </a:p>
                    <a:p>
                      <a:pPr marL="139700" indent="-139700" algn="just">
                        <a:lnSpc>
                          <a:spcPts val="2200"/>
                        </a:lnSpc>
                        <a:spcAft>
                          <a:spcPts val="0"/>
                        </a:spcAft>
                      </a:pPr>
                      <a:r>
                        <a:rPr lang="en-US" altLang="ja-JP" sz="1000" kern="100" dirty="0">
                          <a:effectLst/>
                          <a:latin typeface="Meiryo UI" panose="020B0604030504040204" pitchFamily="50" charset="-128"/>
                          <a:ea typeface="Meiryo UI" panose="020B0604030504040204" pitchFamily="50" charset="-128"/>
                        </a:rPr>
                        <a:t>     </a:t>
                      </a:r>
                      <a:r>
                        <a:rPr lang="ja-JP" sz="1000" kern="100" dirty="0">
                          <a:effectLst/>
                          <a:latin typeface="Meiryo UI" panose="020B0604030504040204" pitchFamily="50" charset="-128"/>
                          <a:ea typeface="Meiryo UI" panose="020B0604030504040204" pitchFamily="50" charset="-128"/>
                        </a:rPr>
                        <a:t>携推進会議や運営推進会議は</a:t>
                      </a:r>
                      <a:r>
                        <a:rPr lang="en-US" altLang="ja-JP" sz="1000" kern="100" dirty="0">
                          <a:effectLst/>
                          <a:latin typeface="Meiryo UI" panose="020B0604030504040204" pitchFamily="50" charset="-128"/>
                          <a:ea typeface="Meiryo UI" panose="020B0604030504040204" pitchFamily="50" charset="-128"/>
                        </a:rPr>
                        <a:t> </a:t>
                      </a:r>
                    </a:p>
                    <a:p>
                      <a:pPr marL="139700" indent="-139700" algn="just">
                        <a:lnSpc>
                          <a:spcPts val="2200"/>
                        </a:lnSpc>
                        <a:spcAft>
                          <a:spcPts val="0"/>
                        </a:spcAft>
                      </a:pPr>
                      <a:r>
                        <a:rPr lang="en-US" altLang="ja-JP" sz="1000" kern="100" dirty="0">
                          <a:effectLst/>
                          <a:latin typeface="Meiryo UI" panose="020B0604030504040204" pitchFamily="50" charset="-128"/>
                          <a:ea typeface="Meiryo UI" panose="020B0604030504040204" pitchFamily="50" charset="-128"/>
                        </a:rPr>
                        <a:t>     </a:t>
                      </a:r>
                      <a:r>
                        <a:rPr lang="ja-JP" sz="1000" kern="100" dirty="0">
                          <a:effectLst/>
                          <a:latin typeface="Meiryo UI" panose="020B0604030504040204" pitchFamily="50" charset="-128"/>
                          <a:ea typeface="Meiryo UI" panose="020B0604030504040204" pitchFamily="50" charset="-128"/>
                        </a:rPr>
                        <a:t>単独開催で行うこと。</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7017" marR="2701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chemeClr val="bg1"/>
                      </a:fgClr>
                      <a:bgClr>
                        <a:schemeClr val="bg1"/>
                      </a:bgClr>
                    </a:pattFill>
                  </a:tcPr>
                </a:tc>
                <a:tc>
                  <a:txBody>
                    <a:bodyPr/>
                    <a:lstStyle/>
                    <a:p>
                      <a:endParaRPr kumimoji="1" lang="ja-JP" altLang="en-US" sz="1000" dirty="0">
                        <a:latin typeface="Meiryo UI" panose="020B0604030504040204" pitchFamily="50" charset="-128"/>
                        <a:ea typeface="Meiryo UI" panose="020B0604030504040204" pitchFamily="50" charset="-128"/>
                      </a:endParaRPr>
                    </a:p>
                  </a:txBody>
                  <a:tcPr marL="41590" marR="41590" marT="20813" marB="208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pattFill prst="pct5">
                      <a:fgClr>
                        <a:schemeClr val="bg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〇</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41590" marR="41590" marT="20813" marB="2081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chemeClr val="bg1"/>
                      </a:fgClr>
                      <a:bgClr>
                        <a:schemeClr val="bg1"/>
                      </a:bgClr>
                    </a:pattFill>
                  </a:tcPr>
                </a:tc>
                <a:extLst>
                  <a:ext uri="{0D108BD9-81ED-4DB2-BD59-A6C34878D82A}">
                    <a16:rowId xmlns:a16="http://schemas.microsoft.com/office/drawing/2014/main" val="4255087125"/>
                  </a:ext>
                </a:extLst>
              </a:tr>
            </a:tbl>
          </a:graphicData>
        </a:graphic>
      </p:graphicFrame>
      <p:sp>
        <p:nvSpPr>
          <p:cNvPr id="16" name="正方形/長方形 15">
            <a:extLst>
              <a:ext uri="{FF2B5EF4-FFF2-40B4-BE49-F238E27FC236}">
                <a16:creationId xmlns:a16="http://schemas.microsoft.com/office/drawing/2014/main" id="{0285BD93-6E1A-3D78-F516-E7CFAED93427}"/>
              </a:ext>
            </a:extLst>
          </p:cNvPr>
          <p:cNvSpPr/>
          <p:nvPr/>
        </p:nvSpPr>
        <p:spPr>
          <a:xfrm>
            <a:off x="6708068" y="2204863"/>
            <a:ext cx="3960440" cy="4037519"/>
          </a:xfrm>
          <a:prstGeom prst="rect">
            <a:avLst/>
          </a:prstGeom>
          <a:solidFill>
            <a:srgbClr val="FFD966">
              <a:alpha val="49804"/>
            </a:srgbClr>
          </a:solidFill>
          <a:ln w="50800" cmpd="sng">
            <a:solidFill>
              <a:srgbClr val="FFD9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                   </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　　　　　　　　　　　</a:t>
            </a:r>
            <a:endPar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indent="-133350">
              <a:lnSpc>
                <a:spcPct val="90000"/>
              </a:lnSpc>
              <a:spcBef>
                <a:spcPts val="1200"/>
              </a:spcBef>
              <a:spcAft>
                <a:spcPts val="200"/>
              </a:spcAft>
            </a:pPr>
            <a:endPar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indent="-133350">
              <a:lnSpc>
                <a:spcPct val="90000"/>
              </a:lnSpc>
              <a:spcBef>
                <a:spcPts val="1200"/>
              </a:spcBef>
              <a:spcAft>
                <a:spcPts val="200"/>
              </a:spcAft>
            </a:pPr>
            <a:endPar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indent="-133350">
              <a:lnSpc>
                <a:spcPct val="90000"/>
              </a:lnSpc>
              <a:spcBef>
                <a:spcPts val="1200"/>
              </a:spcBef>
              <a:spcAft>
                <a:spcPts val="200"/>
              </a:spcAft>
            </a:pPr>
            <a:r>
              <a:rPr kumimoji="1" lang="en-US" altLang="ja-JP" sz="1400" dirty="0">
                <a:solidFill>
                  <a:schemeClr val="tx1"/>
                </a:solidFill>
                <a:latin typeface="Meiryo UI" panose="020B0604030504040204" pitchFamily="50" charset="-128"/>
                <a:ea typeface="Meiryo UI" panose="020B0604030504040204" pitchFamily="50" charset="-128"/>
              </a:rPr>
              <a:t> </a:t>
            </a:r>
            <a:r>
              <a:rPr kumimoji="1" lang="ja-JP" altLang="en-US" sz="1500" dirty="0">
                <a:solidFill>
                  <a:schemeClr val="tx1"/>
                </a:solidFill>
                <a:latin typeface="Meiryo UI" panose="020B0604030504040204" pitchFamily="50" charset="-128"/>
                <a:ea typeface="Meiryo UI" panose="020B0604030504040204" pitchFamily="50" charset="-128"/>
              </a:rPr>
              <a:t>　　　　　</a:t>
            </a:r>
            <a:endParaRPr kumimoji="1" lang="en-US" altLang="ja-JP" sz="1500" dirty="0">
              <a:solidFill>
                <a:schemeClr val="tx1"/>
              </a:solidFill>
              <a:latin typeface="Meiryo UI" panose="020B0604030504040204" pitchFamily="50" charset="-128"/>
              <a:ea typeface="Meiryo UI" panose="020B0604030504040204" pitchFamily="50" charset="-128"/>
            </a:endParaRPr>
          </a:p>
          <a:p>
            <a:pPr marL="133350" indent="-133350">
              <a:lnSpc>
                <a:spcPct val="90000"/>
              </a:lnSpc>
              <a:spcBef>
                <a:spcPts val="1200"/>
              </a:spcBef>
              <a:spcAft>
                <a:spcPts val="200"/>
              </a:spcAft>
            </a:pPr>
            <a:r>
              <a:rPr kumimoji="1" lang="en-US" altLang="ja-JP" sz="1500" dirty="0">
                <a:solidFill>
                  <a:schemeClr val="tx1"/>
                </a:solidFill>
                <a:latin typeface="Meiryo UI" panose="020B0604030504040204" pitchFamily="50" charset="-128"/>
                <a:ea typeface="Meiryo UI" panose="020B0604030504040204" pitchFamily="50" charset="-128"/>
              </a:rPr>
              <a:t>              </a:t>
            </a:r>
          </a:p>
          <a:p>
            <a:pPr marL="133350" indent="-133350">
              <a:lnSpc>
                <a:spcPct val="90000"/>
              </a:lnSpc>
              <a:spcBef>
                <a:spcPts val="1200"/>
              </a:spcBef>
              <a:spcAft>
                <a:spcPts val="200"/>
              </a:spcAft>
            </a:pPr>
            <a:r>
              <a:rPr kumimoji="1" lang="ja-JP" altLang="en-US" sz="1500" dirty="0">
                <a:solidFill>
                  <a:schemeClr val="tx1"/>
                </a:solidFill>
                <a:latin typeface="Meiryo UI" panose="020B0604030504040204" pitchFamily="50" charset="-128"/>
                <a:ea typeface="Meiryo UI" panose="020B0604030504040204" pitchFamily="50" charset="-128"/>
              </a:rPr>
              <a:t>　　　　　　　　</a:t>
            </a:r>
            <a:r>
              <a:rPr kumimoji="1" lang="en-US" altLang="ja-JP" sz="1500" dirty="0">
                <a:solidFill>
                  <a:schemeClr val="tx1"/>
                </a:solidFill>
                <a:latin typeface="Meiryo UI" panose="020B0604030504040204" pitchFamily="50" charset="-128"/>
                <a:ea typeface="Meiryo UI" panose="020B0604030504040204" pitchFamily="50" charset="-128"/>
              </a:rPr>
              <a:t>《</a:t>
            </a:r>
            <a:r>
              <a:rPr kumimoji="1" lang="ja-JP" altLang="en-US" sz="1500" dirty="0">
                <a:solidFill>
                  <a:schemeClr val="tx1"/>
                </a:solidFill>
                <a:latin typeface="Meiryo UI" panose="020B0604030504040204" pitchFamily="50" charset="-128"/>
                <a:ea typeface="Meiryo UI" panose="020B0604030504040204" pitchFamily="50" charset="-128"/>
              </a:rPr>
              <a:t>合同開催回数例</a:t>
            </a:r>
            <a:r>
              <a:rPr kumimoji="1" lang="en-US" altLang="ja-JP" sz="1500" dirty="0">
                <a:solidFill>
                  <a:schemeClr val="tx1"/>
                </a:solidFill>
                <a:latin typeface="Meiryo UI" panose="020B0604030504040204" pitchFamily="50" charset="-128"/>
                <a:ea typeface="Meiryo UI" panose="020B0604030504040204" pitchFamily="50" charset="-128"/>
              </a:rPr>
              <a:t>》</a:t>
            </a:r>
          </a:p>
          <a:p>
            <a:pPr marL="133350" indent="-133350">
              <a:lnSpc>
                <a:spcPct val="90000"/>
              </a:lnSpc>
              <a:spcBef>
                <a:spcPts val="1200"/>
              </a:spcBef>
              <a:spcAft>
                <a:spcPts val="200"/>
              </a:spcAft>
            </a:pP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①  </a:t>
            </a:r>
            <a:r>
              <a:rPr lang="ja-JP" altLang="ja-JP" sz="1300" kern="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認知症対応型共同生活介護</a:t>
            </a:r>
            <a:r>
              <a:rPr lang="ja-JP" altLang="en-US" sz="1300"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および</a:t>
            </a:r>
            <a:r>
              <a:rPr lang="ja-JP" altLang="ja-JP" sz="1300" kern="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小規模多機</a:t>
            </a:r>
            <a:endParaRPr lang="en-US" altLang="ja-JP" sz="1300" kern="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0"/>
              </a:lnSpc>
              <a:spcBef>
                <a:spcPts val="1200"/>
              </a:spcBef>
              <a:spcAft>
                <a:spcPts val="200"/>
              </a:spcAft>
            </a:pPr>
            <a:r>
              <a:rPr lang="en-US" altLang="ja-JP" sz="1300" kern="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ja-JP" sz="1300" kern="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能型生活介護の事業所</a:t>
            </a:r>
            <a:r>
              <a:rPr lang="ja-JP" altLang="en-US" sz="1300"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による合同開催の場合</a:t>
            </a:r>
            <a:endParaRPr kumimoji="1" lang="ja-JP" altLang="en-US" sz="1400" dirty="0">
              <a:solidFill>
                <a:schemeClr val="tx1"/>
              </a:solidFill>
            </a:endParaRPr>
          </a:p>
          <a:p>
            <a:pPr>
              <a:lnSpc>
                <a:spcPct val="90000"/>
              </a:lnSpc>
            </a:pPr>
            <a:endParaRPr kumimoji="1" lang="en-US" altLang="ja-JP" sz="1300" dirty="0">
              <a:solidFill>
                <a:schemeClr val="tx1"/>
              </a:solidFill>
              <a:latin typeface="Meiryo UI" panose="020B0604030504040204" pitchFamily="50" charset="-128"/>
              <a:ea typeface="Meiryo UI" panose="020B0604030504040204" pitchFamily="50" charset="-128"/>
            </a:endParaRPr>
          </a:p>
          <a:p>
            <a:pPr>
              <a:lnSpc>
                <a:spcPct val="90000"/>
              </a:lnSpc>
            </a:pPr>
            <a:r>
              <a:rPr lang="ja-JP" altLang="en-US" sz="1300" kern="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1300" kern="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おおむね２か月に１回（年６回）以上の開催</a:t>
            </a:r>
            <a:endParaRPr lang="en-US" altLang="ja-JP" sz="1300" kern="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pPr>
            <a:r>
              <a:rPr lang="en-US" altLang="ja-JP" sz="1300"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1300" kern="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のうち</a:t>
            </a:r>
            <a:r>
              <a:rPr lang="ja-JP" altLang="en-US" sz="1300"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ja-JP" sz="1300" kern="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３回まで合同開催が可能</a:t>
            </a:r>
            <a:endParaRPr lang="en-US" altLang="ja-JP" sz="1300" kern="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pPr>
            <a:endParaRPr lang="en-US" altLang="ja-JP" sz="1300"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pPr>
            <a:r>
              <a:rPr lang="ja-JP" altLang="en-US" sz="1300"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②   地域密着型通所介護の事業者同士での合同開 </a:t>
            </a:r>
            <a:endParaRPr lang="en-US" altLang="ja-JP" sz="1300"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pPr>
            <a:r>
              <a:rPr lang="en-US" altLang="ja-JP" sz="1300"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300"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催の場合</a:t>
            </a:r>
            <a:endParaRPr lang="ja-JP" altLang="ja-JP" sz="13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r>
              <a:rPr kumimoji="1" lang="ja-JP" altLang="en-US" sz="1400" dirty="0">
                <a:solidFill>
                  <a:schemeClr val="tx1"/>
                </a:solidFill>
              </a:rPr>
              <a:t> </a:t>
            </a:r>
          </a:p>
          <a:p>
            <a:pPr>
              <a:lnSpc>
                <a:spcPct val="90000"/>
              </a:lnSpc>
            </a:pPr>
            <a:r>
              <a:rPr lang="ja-JP" altLang="en-US" sz="1300" kern="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   </a:t>
            </a:r>
            <a:r>
              <a:rPr lang="ja-JP" altLang="ja-JP" sz="1300" kern="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おおむね６か月に１回（年２回）以上の開催</a:t>
            </a:r>
            <a:endParaRPr lang="en-US" altLang="ja-JP" sz="1300" kern="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pPr>
            <a:r>
              <a:rPr lang="ja-JP" altLang="en-US" sz="1300"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en-US" altLang="ja-JP" sz="1300"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1300" kern="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のうち、２回とも合同開催が可能</a:t>
            </a:r>
            <a:endParaRPr lang="en-US" altLang="ja-JP" sz="1300" kern="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pPr>
            <a:endParaRPr kumimoji="1" lang="en-US" altLang="ja-JP" sz="1300"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pPr>
            <a:r>
              <a:rPr kumimoji="1" lang="en-US" altLang="ja-JP" sz="1300" b="1"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kumimoji="1" lang="ja-JP" altLang="en-US" sz="1300" b="1"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併設事業所にて合同開催を行う場合においても、 </a:t>
            </a:r>
            <a:endParaRPr kumimoji="1" lang="en-US" altLang="ja-JP" sz="1300" b="1"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pPr>
            <a:r>
              <a:rPr kumimoji="1" lang="en-US" altLang="ja-JP" sz="1300" b="1"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kumimoji="1" lang="ja-JP" altLang="en-US" sz="1300" b="1"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１年度に開催すべき開催日数の半数を超えて合 </a:t>
            </a:r>
            <a:endParaRPr kumimoji="1" lang="en-US" altLang="ja-JP" sz="1300" b="1"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pPr>
            <a:r>
              <a:rPr kumimoji="1" lang="en-US" altLang="ja-JP" sz="1300" b="1"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kumimoji="1" lang="ja-JP" altLang="en-US" sz="1300" b="1"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同開催することはできません。</a:t>
            </a:r>
            <a:endParaRPr kumimoji="1" lang="en-US" altLang="ja-JP" sz="1300" b="1"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pPr>
            <a:endParaRPr kumimoji="1" lang="en-US" altLang="ja-JP" sz="1300"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pPr>
            <a:endParaRPr kumimoji="1" lang="en-US" altLang="ja-JP" sz="1300"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pPr>
            <a:endParaRPr kumimoji="1" lang="en-US" altLang="ja-JP" sz="1300"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pPr>
            <a:endParaRPr kumimoji="1" lang="en-US" altLang="ja-JP" sz="1300"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pPr>
            <a:endParaRPr kumimoji="1" lang="en-US" altLang="ja-JP" sz="1300"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pPr>
            <a:endParaRPr kumimoji="1" lang="en-US" altLang="ja-JP" sz="1300"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pPr>
            <a:endParaRPr kumimoji="1" lang="en-US" altLang="ja-JP" sz="1300"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pPr>
            <a:endParaRPr kumimoji="1" lang="en-US" altLang="ja-JP" sz="1300"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pPr>
            <a:endParaRPr kumimoji="1" lang="en-US" altLang="ja-JP" sz="1300"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pPr>
            <a:endParaRPr kumimoji="1" lang="ja-JP" altLang="en-US" sz="1300" dirty="0">
              <a:solidFill>
                <a:schemeClr val="tx1"/>
              </a:solidFill>
              <a:latin typeface="Meiryo UI" panose="020B0604030504040204" pitchFamily="50" charset="-128"/>
              <a:ea typeface="Meiryo UI" panose="020B0604030504040204" pitchFamily="50" charset="-128"/>
            </a:endParaRPr>
          </a:p>
          <a:p>
            <a:pPr marL="0" indent="0">
              <a:lnSpc>
                <a:spcPct val="120000"/>
              </a:lnSpc>
              <a:spcBef>
                <a:spcPts val="600"/>
              </a:spcBef>
              <a:buNone/>
            </a:pPr>
            <a:r>
              <a:rPr kumimoji="1" lang="ja-JP" altLang="en-US" sz="1300" dirty="0">
                <a:latin typeface="Meiryo UI" panose="020B0604030504040204" pitchFamily="50" charset="-128"/>
                <a:ea typeface="Meiryo UI" panose="020B0604030504040204" pitchFamily="50" charset="-128"/>
              </a:rPr>
              <a:t>　</a:t>
            </a:r>
            <a:endParaRPr kumimoji="1" lang="en-US" altLang="ja-JP" sz="13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19160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7278E38-6DA2-DB58-D5AB-6C7DA4580322}"/>
              </a:ext>
            </a:extLst>
          </p:cNvPr>
          <p:cNvSpPr>
            <a:spLocks noGrp="1"/>
          </p:cNvSpPr>
          <p:nvPr>
            <p:ph type="sldNum" sz="quarter" idx="12"/>
          </p:nvPr>
        </p:nvSpPr>
        <p:spPr/>
        <p:txBody>
          <a:bodyPr/>
          <a:lstStyle/>
          <a:p>
            <a:fld id="{2867FCA3-A03C-486B-B435-5E955AB890EC}" type="slidenum">
              <a:rPr kumimoji="1" lang="ja-JP" altLang="en-US" smtClean="0"/>
              <a:t>16</a:t>
            </a:fld>
            <a:endParaRPr kumimoji="1" lang="ja-JP" altLang="en-US" dirty="0"/>
          </a:p>
        </p:txBody>
      </p:sp>
      <p:sp>
        <p:nvSpPr>
          <p:cNvPr id="3" name="テキスト ボックス 2">
            <a:extLst>
              <a:ext uri="{FF2B5EF4-FFF2-40B4-BE49-F238E27FC236}">
                <a16:creationId xmlns:a16="http://schemas.microsoft.com/office/drawing/2014/main" id="{5C64021D-53E5-540A-3DF1-ADDE93F650C7}"/>
              </a:ext>
            </a:extLst>
          </p:cNvPr>
          <p:cNvSpPr txBox="1"/>
          <p:nvPr/>
        </p:nvSpPr>
        <p:spPr>
          <a:xfrm>
            <a:off x="911424" y="263913"/>
            <a:ext cx="8064896" cy="707886"/>
          </a:xfrm>
          <a:prstGeom prst="rect">
            <a:avLst/>
          </a:prstGeom>
          <a:noFill/>
        </p:spPr>
        <p:txBody>
          <a:bodyPr wrap="square" rtlCol="0">
            <a:spAutoFit/>
          </a:bodyPr>
          <a:lstStyle/>
          <a:p>
            <a:r>
              <a:rPr kumimoji="1" lang="ja-JP" altLang="en-US" sz="4000" u="sng" dirty="0">
                <a:latin typeface="Meiryo UI" panose="020B0604030504040204" pitchFamily="50" charset="-128"/>
                <a:ea typeface="Meiryo UI" panose="020B0604030504040204" pitchFamily="50" charset="-128"/>
              </a:rPr>
              <a:t>２ 合同開催の実施の流れ</a:t>
            </a:r>
          </a:p>
        </p:txBody>
      </p:sp>
      <p:sp>
        <p:nvSpPr>
          <p:cNvPr id="4" name="テキスト ボックス 3">
            <a:extLst>
              <a:ext uri="{FF2B5EF4-FFF2-40B4-BE49-F238E27FC236}">
                <a16:creationId xmlns:a16="http://schemas.microsoft.com/office/drawing/2014/main" id="{A9CE584A-5E32-9EBB-D334-8DB328C7C5EA}"/>
              </a:ext>
            </a:extLst>
          </p:cNvPr>
          <p:cNvSpPr txBox="1"/>
          <p:nvPr/>
        </p:nvSpPr>
        <p:spPr>
          <a:xfrm>
            <a:off x="1487488" y="1683321"/>
            <a:ext cx="5544616" cy="369332"/>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(1)</a:t>
            </a:r>
            <a:r>
              <a:rPr kumimoji="1" lang="ja-JP" altLang="en-US" dirty="0">
                <a:latin typeface="Meiryo UI" panose="020B0604030504040204" pitchFamily="50" charset="-128"/>
                <a:ea typeface="Meiryo UI" panose="020B0604030504040204" pitchFamily="50" charset="-128"/>
              </a:rPr>
              <a:t>　事前準備</a:t>
            </a:r>
            <a:endParaRPr kumimoji="1" lang="en-US" altLang="ja-JP"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D0633FF2-5F5C-2618-5802-08D9BCF75B43}"/>
              </a:ext>
            </a:extLst>
          </p:cNvPr>
          <p:cNvSpPr txBox="1"/>
          <p:nvPr/>
        </p:nvSpPr>
        <p:spPr>
          <a:xfrm>
            <a:off x="1847528" y="2052077"/>
            <a:ext cx="7776864" cy="2356543"/>
          </a:xfrm>
          <a:prstGeom prst="rect">
            <a:avLst/>
          </a:prstGeom>
          <a:noFill/>
        </p:spPr>
        <p:txBody>
          <a:bodyPr wrap="square" rtlCol="0">
            <a:spAutoFit/>
          </a:bodyPr>
          <a:lstStyle/>
          <a:p>
            <a:pPr>
              <a:lnSpc>
                <a:spcPct val="90000"/>
              </a:lnSpc>
              <a:spcBef>
                <a:spcPts val="1200"/>
              </a:spcBef>
              <a:spcAft>
                <a:spcPts val="200"/>
              </a:spcAft>
            </a:pPr>
            <a:r>
              <a:rPr lang="ja-JP" altLang="en-US" kern="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ja-JP" kern="0" dirty="0">
                <a:effectLst/>
                <a:latin typeface="Meiryo UI" panose="020B0604030504040204" pitchFamily="50" charset="-128"/>
                <a:ea typeface="Meiryo UI" panose="020B0604030504040204" pitchFamily="50" charset="-128"/>
                <a:cs typeface="Times New Roman" panose="02020603050405020304" pitchFamily="18" charset="0"/>
              </a:rPr>
              <a:t>事業所間での協議により、開催日時や運営方法等の検討を行います。</a:t>
            </a:r>
            <a:endParaRPr lang="en-US" altLang="ja-JP" kern="0"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spcBef>
                <a:spcPts val="1200"/>
              </a:spcBef>
              <a:spcAft>
                <a:spcPts val="200"/>
              </a:spcAft>
            </a:pPr>
            <a:r>
              <a:rPr lang="en-US" altLang="ja-JP" kern="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kern="0" dirty="0">
                <a:effectLst/>
                <a:latin typeface="Meiryo UI" panose="020B0604030504040204" pitchFamily="50" charset="-128"/>
                <a:ea typeface="Meiryo UI" panose="020B0604030504040204" pitchFamily="50" charset="-128"/>
                <a:cs typeface="Times New Roman" panose="02020603050405020304" pitchFamily="18" charset="0"/>
              </a:rPr>
              <a:t>事前準備の一例としては、次のようなものが挙げられます。</a:t>
            </a:r>
            <a:endParaRPr lang="en-US" altLang="ja-JP" kern="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0000"/>
              </a:lnSpc>
            </a:pPr>
            <a:r>
              <a:rPr kumimoji="1" lang="ja-JP" altLang="en-US" kern="0" dirty="0">
                <a:latin typeface="Meiryo UI" panose="020B0604030504040204" pitchFamily="50" charset="-128"/>
                <a:ea typeface="Meiryo UI" panose="020B0604030504040204" pitchFamily="50" charset="-128"/>
                <a:cs typeface="Times New Roman" panose="02020603050405020304" pitchFamily="18" charset="0"/>
              </a:rPr>
              <a:t>　　・　</a:t>
            </a:r>
            <a:r>
              <a:rPr lang="ja-JP" altLang="ja-JP" kern="0" dirty="0">
                <a:effectLst/>
                <a:latin typeface="Meiryo UI" panose="020B0604030504040204" pitchFamily="50" charset="-128"/>
                <a:ea typeface="Meiryo UI" panose="020B0604030504040204" pitchFamily="50" charset="-128"/>
                <a:cs typeface="Times New Roman" panose="02020603050405020304" pitchFamily="18" charset="0"/>
              </a:rPr>
              <a:t>開催日の決定</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0000"/>
              </a:lnSpc>
            </a:pPr>
            <a:r>
              <a:rPr lang="ja-JP" altLang="ja-JP" kern="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kern="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kern="0" dirty="0">
                <a:effectLst/>
                <a:latin typeface="Meiryo UI" panose="020B0604030504040204" pitchFamily="50" charset="-128"/>
                <a:ea typeface="Meiryo UI" panose="020B0604030504040204" pitchFamily="50" charset="-128"/>
                <a:cs typeface="Times New Roman" panose="02020603050405020304" pitchFamily="18" charset="0"/>
              </a:rPr>
              <a:t>会場の確保</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0000"/>
              </a:lnSpc>
            </a:pPr>
            <a:r>
              <a:rPr lang="ja-JP" altLang="ja-JP" kern="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kern="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kern="0" dirty="0">
                <a:effectLst/>
                <a:latin typeface="Meiryo UI" panose="020B0604030504040204" pitchFamily="50" charset="-128"/>
                <a:ea typeface="Meiryo UI" panose="020B0604030504040204" pitchFamily="50" charset="-128"/>
                <a:cs typeface="Times New Roman" panose="02020603050405020304" pitchFamily="18" charset="0"/>
              </a:rPr>
              <a:t>構成員の検討　</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10000"/>
              </a:lnSpc>
            </a:pPr>
            <a:r>
              <a:rPr lang="ja-JP" altLang="ja-JP" kern="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kern="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kern="0" dirty="0">
                <a:effectLst/>
                <a:latin typeface="Meiryo UI" panose="020B0604030504040204" pitchFamily="50" charset="-128"/>
                <a:ea typeface="Meiryo UI" panose="020B0604030504040204" pitchFamily="50" charset="-128"/>
                <a:cs typeface="Times New Roman" panose="02020603050405020304" pitchFamily="18" charset="0"/>
              </a:rPr>
              <a:t>役割分担の決定（開催通知発送、会議進行、資料取りまとめ</a:t>
            </a:r>
            <a:r>
              <a:rPr lang="ja-JP" altLang="ja-JP" sz="2000" kern="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2000" kern="100" dirty="0">
              <a:effectLst/>
              <a:latin typeface="Meiryo UI" panose="020B0604030504040204" pitchFamily="50" charset="-128"/>
              <a:ea typeface="Meiryo UI" panose="020B0604030504040204" pitchFamily="50" charset="-128"/>
              <a:cs typeface="Times New Roman" panose="02020603050405020304" pitchFamily="18" charset="0"/>
            </a:endParaRPr>
          </a:p>
          <a:p>
            <a:endParaRPr kumimoji="1" lang="ja-JP" altLang="en-US" sz="20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8667C77E-C2B5-43DF-5A77-41CCA797ED17}"/>
              </a:ext>
            </a:extLst>
          </p:cNvPr>
          <p:cNvSpPr txBox="1"/>
          <p:nvPr/>
        </p:nvSpPr>
        <p:spPr>
          <a:xfrm>
            <a:off x="1487488" y="4276062"/>
            <a:ext cx="9145016" cy="369332"/>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(2)</a:t>
            </a:r>
            <a:r>
              <a:rPr kumimoji="1" lang="ja-JP" altLang="en-US" dirty="0">
                <a:latin typeface="Meiryo UI" panose="020B0604030504040204" pitchFamily="50" charset="-128"/>
                <a:ea typeface="Meiryo UI" panose="020B0604030504040204" pitchFamily="50" charset="-128"/>
              </a:rPr>
              <a:t>　開催通知の発送</a:t>
            </a:r>
            <a:endParaRPr kumimoji="1" lang="en-US" altLang="ja-JP"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DDD3E2C1-69C3-65A5-0AF6-AAE132E9FCFB}"/>
              </a:ext>
            </a:extLst>
          </p:cNvPr>
          <p:cNvSpPr txBox="1"/>
          <p:nvPr/>
        </p:nvSpPr>
        <p:spPr>
          <a:xfrm>
            <a:off x="1874155" y="4721061"/>
            <a:ext cx="8758349" cy="1501950"/>
          </a:xfrm>
          <a:prstGeom prst="rect">
            <a:avLst/>
          </a:prstGeom>
          <a:noFill/>
        </p:spPr>
        <p:txBody>
          <a:bodyPr wrap="square" rtlCol="0">
            <a:spAutoFit/>
          </a:bodyPr>
          <a:lstStyle/>
          <a:p>
            <a:pPr>
              <a:lnSpc>
                <a:spcPct val="90000"/>
              </a:lnSpc>
              <a:spcBef>
                <a:spcPts val="1200"/>
              </a:spcBef>
              <a:spcAft>
                <a:spcPts val="200"/>
              </a:spcAft>
            </a:pPr>
            <a:r>
              <a:rPr lang="en-US" altLang="ja-JP" kern="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ja-JP" kern="0" dirty="0">
                <a:effectLst/>
                <a:latin typeface="Meiryo UI" panose="020B0604030504040204" pitchFamily="50" charset="-128"/>
                <a:ea typeface="Meiryo UI" panose="020B0604030504040204" pitchFamily="50" charset="-128"/>
                <a:cs typeface="Times New Roman" panose="02020603050405020304" pitchFamily="18" charset="0"/>
              </a:rPr>
              <a:t>会議開催日の１か月前までに構成員へ通知を送ります。</a:t>
            </a:r>
            <a:endParaRPr lang="en-US" altLang="ja-JP" kern="0"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spcBef>
                <a:spcPts val="1200"/>
              </a:spcBef>
              <a:spcAft>
                <a:spcPts val="200"/>
              </a:spcAft>
            </a:pPr>
            <a:r>
              <a:rPr lang="en-US" altLang="ja-JP" kern="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ja-JP" kern="0" dirty="0">
                <a:effectLst/>
                <a:latin typeface="Meiryo UI" panose="020B0604030504040204" pitchFamily="50" charset="-128"/>
                <a:ea typeface="Meiryo UI" panose="020B0604030504040204" pitchFamily="50" charset="-128"/>
                <a:cs typeface="Times New Roman" panose="02020603050405020304" pitchFamily="18" charset="0"/>
              </a:rPr>
              <a:t>通知には会議の開催日時や場所、議題等のほか、会議に参画する全事業所名と会議を合同</a:t>
            </a:r>
            <a:endParaRPr lang="en-US" altLang="ja-JP" kern="0"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spcBef>
                <a:spcPts val="1200"/>
              </a:spcBef>
              <a:spcAft>
                <a:spcPts val="200"/>
              </a:spcAft>
            </a:pPr>
            <a:r>
              <a:rPr lang="ja-JP" altLang="en-US" kern="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ja-JP" kern="0" dirty="0">
                <a:effectLst/>
                <a:latin typeface="Meiryo UI" panose="020B0604030504040204" pitchFamily="50" charset="-128"/>
                <a:ea typeface="Meiryo UI" panose="020B0604030504040204" pitchFamily="50" charset="-128"/>
                <a:cs typeface="Times New Roman" panose="02020603050405020304" pitchFamily="18" charset="0"/>
              </a:rPr>
              <a:t>で実施する旨を記載してください。</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a:p>
            <a:endParaRPr kumimoji="1" lang="ja-JP" altLang="en-US" dirty="0"/>
          </a:p>
        </p:txBody>
      </p:sp>
      <p:sp>
        <p:nvSpPr>
          <p:cNvPr id="8" name="テキスト ボックス 7">
            <a:extLst>
              <a:ext uri="{FF2B5EF4-FFF2-40B4-BE49-F238E27FC236}">
                <a16:creationId xmlns:a16="http://schemas.microsoft.com/office/drawing/2014/main" id="{9F20755A-C83C-49F6-F15F-A1276643591B}"/>
              </a:ext>
            </a:extLst>
          </p:cNvPr>
          <p:cNvSpPr txBox="1"/>
          <p:nvPr/>
        </p:nvSpPr>
        <p:spPr>
          <a:xfrm>
            <a:off x="1559496" y="1186214"/>
            <a:ext cx="6192688"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合同開催の実施の流れは以下の</a:t>
            </a:r>
            <a:r>
              <a:rPr kumimoji="1" lang="en-US" altLang="ja-JP" dirty="0">
                <a:latin typeface="Meiryo UI" panose="020B0604030504040204" pitchFamily="50" charset="-128"/>
                <a:ea typeface="Meiryo UI" panose="020B0604030504040204" pitchFamily="50" charset="-128"/>
              </a:rPr>
              <a:t>(1)</a:t>
            </a:r>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(5)</a:t>
            </a:r>
            <a:r>
              <a:rPr kumimoji="1" lang="ja-JP" altLang="en-US" dirty="0">
                <a:latin typeface="Meiryo UI" panose="020B0604030504040204" pitchFamily="50" charset="-128"/>
                <a:ea typeface="Meiryo UI" panose="020B0604030504040204" pitchFamily="50" charset="-128"/>
              </a:rPr>
              <a:t>のとおりです。</a:t>
            </a:r>
            <a:endParaRPr kumimoji="1"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068302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D7978DD-3341-4129-3510-ABFCACA3BD13}"/>
              </a:ext>
            </a:extLst>
          </p:cNvPr>
          <p:cNvSpPr>
            <a:spLocks noGrp="1"/>
          </p:cNvSpPr>
          <p:nvPr>
            <p:ph type="sldNum" sz="quarter" idx="12"/>
          </p:nvPr>
        </p:nvSpPr>
        <p:spPr/>
        <p:txBody>
          <a:bodyPr/>
          <a:lstStyle/>
          <a:p>
            <a:fld id="{2867FCA3-A03C-486B-B435-5E955AB890EC}" type="slidenum">
              <a:rPr kumimoji="1" lang="ja-JP" altLang="en-US" smtClean="0"/>
              <a:t>17</a:t>
            </a:fld>
            <a:endParaRPr kumimoji="1" lang="ja-JP" altLang="en-US" dirty="0"/>
          </a:p>
        </p:txBody>
      </p:sp>
      <p:sp>
        <p:nvSpPr>
          <p:cNvPr id="3" name="テキスト ボックス 2">
            <a:extLst>
              <a:ext uri="{FF2B5EF4-FFF2-40B4-BE49-F238E27FC236}">
                <a16:creationId xmlns:a16="http://schemas.microsoft.com/office/drawing/2014/main" id="{67ADD3B2-B0B8-A952-2200-A3B7F0585886}"/>
              </a:ext>
            </a:extLst>
          </p:cNvPr>
          <p:cNvSpPr txBox="1"/>
          <p:nvPr/>
        </p:nvSpPr>
        <p:spPr>
          <a:xfrm>
            <a:off x="1199456" y="332656"/>
            <a:ext cx="8064896" cy="400110"/>
          </a:xfrm>
          <a:prstGeom prst="rect">
            <a:avLst/>
          </a:prstGeom>
          <a:noFill/>
        </p:spPr>
        <p:txBody>
          <a:bodyPr wrap="square" rtlCol="0">
            <a:spAutoFit/>
          </a:bodyPr>
          <a:lstStyle/>
          <a:p>
            <a:r>
              <a:rPr kumimoji="1" lang="en-US" altLang="ja-JP" sz="2000" dirty="0">
                <a:latin typeface="Meiryo UI" panose="020B0604030504040204" pitchFamily="50" charset="-128"/>
                <a:ea typeface="Meiryo UI" panose="020B0604030504040204" pitchFamily="50" charset="-128"/>
              </a:rPr>
              <a:t>(3)</a:t>
            </a:r>
            <a:r>
              <a:rPr kumimoji="1" lang="ja-JP" altLang="en-US" sz="2000" dirty="0">
                <a:latin typeface="Meiryo UI" panose="020B0604030504040204" pitchFamily="50" charset="-128"/>
                <a:ea typeface="Meiryo UI" panose="020B0604030504040204" pitchFamily="50" charset="-128"/>
              </a:rPr>
              <a:t>　</a:t>
            </a:r>
            <a:r>
              <a:rPr kumimoji="1" lang="ja-JP" altLang="en-US" dirty="0">
                <a:latin typeface="Meiryo UI" panose="020B0604030504040204" pitchFamily="50" charset="-128"/>
                <a:ea typeface="Meiryo UI" panose="020B0604030504040204" pitchFamily="50" charset="-128"/>
              </a:rPr>
              <a:t>会議当日の進行</a:t>
            </a:r>
          </a:p>
        </p:txBody>
      </p:sp>
      <p:sp>
        <p:nvSpPr>
          <p:cNvPr id="4" name="テキスト ボックス 3">
            <a:extLst>
              <a:ext uri="{FF2B5EF4-FFF2-40B4-BE49-F238E27FC236}">
                <a16:creationId xmlns:a16="http://schemas.microsoft.com/office/drawing/2014/main" id="{9B38E58D-0DE4-A8F7-436C-9B55438B19EF}"/>
              </a:ext>
            </a:extLst>
          </p:cNvPr>
          <p:cNvSpPr txBox="1"/>
          <p:nvPr/>
        </p:nvSpPr>
        <p:spPr>
          <a:xfrm>
            <a:off x="1703512" y="835769"/>
            <a:ext cx="8856984" cy="1958485"/>
          </a:xfrm>
          <a:prstGeom prst="rect">
            <a:avLst/>
          </a:prstGeom>
          <a:noFill/>
        </p:spPr>
        <p:txBody>
          <a:bodyPr wrap="square" rtlCol="0">
            <a:spAutoFit/>
          </a:bodyPr>
          <a:lstStyle/>
          <a:p>
            <a:pPr>
              <a:lnSpc>
                <a:spcPct val="90000"/>
              </a:lnSpc>
              <a:spcBef>
                <a:spcPts val="1200"/>
              </a:spcBef>
              <a:spcAft>
                <a:spcPts val="200"/>
              </a:spcAft>
            </a:pPr>
            <a:r>
              <a:rPr lang="ja-JP" altLang="ja-JP" kern="0" dirty="0">
                <a:effectLst/>
                <a:latin typeface="Meiryo UI" panose="020B0604030504040204" pitchFamily="50" charset="-128"/>
                <a:ea typeface="Meiryo UI" panose="020B0604030504040204" pitchFamily="50" charset="-128"/>
                <a:cs typeface="Times New Roman" panose="02020603050405020304" pitchFamily="18" charset="0"/>
              </a:rPr>
              <a:t>運営推進会議等に参画した全ての事業所が構成員からの意見や評価を得られるように、進行役</a:t>
            </a:r>
            <a:endParaRPr lang="en-US" altLang="ja-JP" kern="0"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spcBef>
                <a:spcPts val="1200"/>
              </a:spcBef>
              <a:spcAft>
                <a:spcPts val="200"/>
              </a:spcAft>
            </a:pPr>
            <a:r>
              <a:rPr lang="ja-JP" altLang="ja-JP" kern="0" dirty="0">
                <a:effectLst/>
                <a:latin typeface="Meiryo UI" panose="020B0604030504040204" pitchFamily="50" charset="-128"/>
                <a:ea typeface="Meiryo UI" panose="020B0604030504040204" pitchFamily="50" charset="-128"/>
                <a:cs typeface="Times New Roman" panose="02020603050405020304" pitchFamily="18" charset="0"/>
              </a:rPr>
              <a:t>による進行調整をお願いします。運営推進会議等の目的は、事業所運営に第三者の視点を入</a:t>
            </a:r>
            <a:endParaRPr lang="en-US" altLang="ja-JP" kern="0"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spcBef>
                <a:spcPts val="1200"/>
              </a:spcBef>
              <a:spcAft>
                <a:spcPts val="200"/>
              </a:spcAft>
            </a:pPr>
            <a:r>
              <a:rPr lang="ja-JP" altLang="ja-JP" kern="0" dirty="0">
                <a:effectLst/>
                <a:latin typeface="Meiryo UI" panose="020B0604030504040204" pitchFamily="50" charset="-128"/>
                <a:ea typeface="Meiryo UI" panose="020B0604030504040204" pitchFamily="50" charset="-128"/>
                <a:cs typeface="Times New Roman" panose="02020603050405020304" pitchFamily="18" charset="0"/>
              </a:rPr>
              <a:t>れることで、事業所がサービスの質</a:t>
            </a:r>
            <a:r>
              <a:rPr lang="ja-JP" altLang="en-US" kern="0" dirty="0">
                <a:effectLst/>
                <a:latin typeface="Meiryo UI" panose="020B0604030504040204" pitchFamily="50" charset="-128"/>
                <a:ea typeface="Meiryo UI" panose="020B0604030504040204" pitchFamily="50" charset="-128"/>
                <a:cs typeface="Times New Roman" panose="02020603050405020304" pitchFamily="18" charset="0"/>
              </a:rPr>
              <a:t>を</a:t>
            </a:r>
            <a:r>
              <a:rPr lang="ja-JP" altLang="ja-JP" kern="0" dirty="0">
                <a:effectLst/>
                <a:latin typeface="Meiryo UI" panose="020B0604030504040204" pitchFamily="50" charset="-128"/>
                <a:ea typeface="Meiryo UI" panose="020B0604030504040204" pitchFamily="50" charset="-128"/>
                <a:cs typeface="Times New Roman" panose="02020603050405020304" pitchFamily="18" charset="0"/>
              </a:rPr>
              <a:t>担保し、施設運営を地域に開かれたものにすることにあること</a:t>
            </a:r>
            <a:endParaRPr lang="en-US" altLang="ja-JP" kern="0"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spcBef>
                <a:spcPts val="1200"/>
              </a:spcBef>
              <a:spcAft>
                <a:spcPts val="200"/>
              </a:spcAft>
            </a:pPr>
            <a:r>
              <a:rPr lang="ja-JP" altLang="ja-JP" kern="0" dirty="0">
                <a:effectLst/>
                <a:latin typeface="Meiryo UI" panose="020B0604030504040204" pitchFamily="50" charset="-128"/>
                <a:ea typeface="Meiryo UI" panose="020B0604030504040204" pitchFamily="50" charset="-128"/>
                <a:cs typeface="Times New Roman" panose="02020603050405020304" pitchFamily="18" charset="0"/>
              </a:rPr>
              <a:t>から、構成員からの意見やアドバイス等を適宜得ることが重要になります</a:t>
            </a:r>
            <a:r>
              <a:rPr lang="ja-JP" altLang="ja-JP" sz="2000" kern="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2000" kern="100" dirty="0">
              <a:effectLst/>
              <a:latin typeface="Meiryo UI" panose="020B0604030504040204" pitchFamily="50" charset="-128"/>
              <a:ea typeface="Meiryo UI" panose="020B0604030504040204" pitchFamily="50" charset="-128"/>
              <a:cs typeface="Times New Roman" panose="02020603050405020304" pitchFamily="18" charset="0"/>
            </a:endParaRPr>
          </a:p>
          <a:p>
            <a:endParaRPr kumimoji="1" lang="ja-JP" altLang="en-US" dirty="0"/>
          </a:p>
        </p:txBody>
      </p:sp>
      <p:sp>
        <p:nvSpPr>
          <p:cNvPr id="6" name="テキスト ボックス 5">
            <a:extLst>
              <a:ext uri="{FF2B5EF4-FFF2-40B4-BE49-F238E27FC236}">
                <a16:creationId xmlns:a16="http://schemas.microsoft.com/office/drawing/2014/main" id="{A9B36A03-5975-4DCB-6446-1214E5E0BD9E}"/>
              </a:ext>
            </a:extLst>
          </p:cNvPr>
          <p:cNvSpPr txBox="1"/>
          <p:nvPr/>
        </p:nvSpPr>
        <p:spPr>
          <a:xfrm>
            <a:off x="1703512" y="2764009"/>
            <a:ext cx="9649072" cy="1531701"/>
          </a:xfrm>
          <a:prstGeom prst="rect">
            <a:avLst/>
          </a:prstGeom>
          <a:noFill/>
        </p:spPr>
        <p:txBody>
          <a:bodyPr wrap="square" rtlCol="0">
            <a:spAutoFit/>
          </a:bodyPr>
          <a:lstStyle/>
          <a:p>
            <a:pPr>
              <a:lnSpc>
                <a:spcPct val="110000"/>
              </a:lnSpc>
            </a:pPr>
            <a:r>
              <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rPr>
              <a:t>《会議の進行例》</a:t>
            </a:r>
          </a:p>
          <a:p>
            <a:pPr lvl="0">
              <a:lnSpc>
                <a:spcPct val="90000"/>
              </a:lnSpc>
              <a:spcBef>
                <a:spcPts val="1200"/>
              </a:spcBef>
              <a:spcAft>
                <a:spcPts val="200"/>
              </a:spcAft>
            </a:pPr>
            <a:r>
              <a:rPr lang="ja-JP" altLang="en-US" kern="0" dirty="0">
                <a:effectLst/>
                <a:latin typeface="Meiryo UI" panose="020B0604030504040204" pitchFamily="50" charset="-128"/>
                <a:ea typeface="Meiryo UI" panose="020B0604030504040204" pitchFamily="50" charset="-128"/>
                <a:cs typeface="Times New Roman" panose="02020603050405020304" pitchFamily="18" charset="0"/>
              </a:rPr>
              <a:t>   ・　</a:t>
            </a:r>
            <a:r>
              <a:rPr lang="ja-JP" altLang="ja-JP" kern="0" dirty="0">
                <a:effectLst/>
                <a:latin typeface="Meiryo UI" panose="020B0604030504040204" pitchFamily="50" charset="-128"/>
                <a:ea typeface="Meiryo UI" panose="020B0604030504040204" pitchFamily="50" charset="-128"/>
                <a:cs typeface="Times New Roman" panose="02020603050405020304" pitchFamily="18" charset="0"/>
              </a:rPr>
              <a:t>全ての事業所が説明を終えたタイミングで、各事業所への意見等を構成員に求める。</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a:p>
            <a:pPr lvl="0">
              <a:lnSpc>
                <a:spcPct val="90000"/>
              </a:lnSpc>
              <a:spcBef>
                <a:spcPts val="1200"/>
              </a:spcBef>
              <a:spcAft>
                <a:spcPts val="200"/>
              </a:spcAft>
            </a:pPr>
            <a:r>
              <a:rPr lang="ja-JP" altLang="en-US" kern="0" spc="5" dirty="0">
                <a:effectLst/>
                <a:latin typeface="Meiryo UI" panose="020B0604030504040204" pitchFamily="50" charset="-128"/>
                <a:ea typeface="Meiryo UI" panose="020B0604030504040204" pitchFamily="50" charset="-128"/>
                <a:cs typeface="Times New Roman" panose="02020603050405020304" pitchFamily="18" charset="0"/>
              </a:rPr>
              <a:t>   ・　</a:t>
            </a:r>
            <a:r>
              <a:rPr lang="ja-JP" altLang="ja-JP" kern="0" spc="5" dirty="0">
                <a:effectLst/>
                <a:latin typeface="Meiryo UI" panose="020B0604030504040204" pitchFamily="50" charset="-128"/>
                <a:ea typeface="Meiryo UI" panose="020B0604030504040204" pitchFamily="50" charset="-128"/>
                <a:cs typeface="Times New Roman" panose="02020603050405020304" pitchFamily="18" charset="0"/>
              </a:rPr>
              <a:t>一つの事業所が説明を終えるごとに、その事業所に対しての意見等を構成員に求める。</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10666586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86032F0-764C-131E-0CBB-0ADB89938E13}"/>
              </a:ext>
            </a:extLst>
          </p:cNvPr>
          <p:cNvSpPr>
            <a:spLocks noGrp="1"/>
          </p:cNvSpPr>
          <p:nvPr>
            <p:ph type="sldNum" sz="quarter" idx="12"/>
          </p:nvPr>
        </p:nvSpPr>
        <p:spPr/>
        <p:txBody>
          <a:bodyPr/>
          <a:lstStyle/>
          <a:p>
            <a:fld id="{2867FCA3-A03C-486B-B435-5E955AB890EC}" type="slidenum">
              <a:rPr kumimoji="1" lang="ja-JP" altLang="en-US" smtClean="0"/>
              <a:t>18</a:t>
            </a:fld>
            <a:endParaRPr kumimoji="1" lang="ja-JP" altLang="en-US" dirty="0"/>
          </a:p>
        </p:txBody>
      </p:sp>
      <p:sp>
        <p:nvSpPr>
          <p:cNvPr id="7" name="テキスト ボックス 6">
            <a:extLst>
              <a:ext uri="{FF2B5EF4-FFF2-40B4-BE49-F238E27FC236}">
                <a16:creationId xmlns:a16="http://schemas.microsoft.com/office/drawing/2014/main" id="{1FB38450-BDC5-C1EA-119E-B0D883F8B28C}"/>
              </a:ext>
            </a:extLst>
          </p:cNvPr>
          <p:cNvSpPr txBox="1"/>
          <p:nvPr/>
        </p:nvSpPr>
        <p:spPr>
          <a:xfrm>
            <a:off x="1314854" y="369490"/>
            <a:ext cx="3888432" cy="677108"/>
          </a:xfrm>
          <a:prstGeom prst="rect">
            <a:avLst/>
          </a:prstGeom>
          <a:noFill/>
        </p:spPr>
        <p:txBody>
          <a:bodyPr wrap="square" rtlCol="0">
            <a:spAutoFit/>
          </a:bodyPr>
          <a:lstStyle/>
          <a:p>
            <a:r>
              <a:rPr lang="en-US" altLang="ja-JP" sz="2000" kern="0" dirty="0">
                <a:latin typeface="Meiryo UI" panose="020B0604030504040204" pitchFamily="50" charset="-128"/>
                <a:ea typeface="Meiryo UI" panose="020B0604030504040204" pitchFamily="50" charset="-128"/>
                <a:cs typeface="Times New Roman" panose="02020603050405020304" pitchFamily="18" charset="0"/>
              </a:rPr>
              <a:t>(4)</a:t>
            </a:r>
            <a:r>
              <a:rPr lang="ja-JP" altLang="en-US" sz="2000" kern="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kern="0" dirty="0">
                <a:effectLst/>
                <a:latin typeface="Meiryo UI" panose="020B0604030504040204" pitchFamily="50" charset="-128"/>
                <a:ea typeface="Meiryo UI" panose="020B0604030504040204" pitchFamily="50" charset="-128"/>
                <a:cs typeface="Times New Roman" panose="02020603050405020304" pitchFamily="18" charset="0"/>
              </a:rPr>
              <a:t>議事録の作成および送付</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a:p>
            <a:endParaRPr kumimoji="1" lang="ja-JP" altLang="en-US" dirty="0"/>
          </a:p>
        </p:txBody>
      </p:sp>
      <p:sp>
        <p:nvSpPr>
          <p:cNvPr id="8" name="テキスト ボックス 7">
            <a:extLst>
              <a:ext uri="{FF2B5EF4-FFF2-40B4-BE49-F238E27FC236}">
                <a16:creationId xmlns:a16="http://schemas.microsoft.com/office/drawing/2014/main" id="{2DF4357B-0AEC-AAB9-29D1-A2491AD978C8}"/>
              </a:ext>
            </a:extLst>
          </p:cNvPr>
          <p:cNvSpPr txBox="1"/>
          <p:nvPr/>
        </p:nvSpPr>
        <p:spPr>
          <a:xfrm>
            <a:off x="1847528" y="868237"/>
            <a:ext cx="9073008" cy="770467"/>
          </a:xfrm>
          <a:prstGeom prst="rect">
            <a:avLst/>
          </a:prstGeom>
          <a:noFill/>
        </p:spPr>
        <p:txBody>
          <a:bodyPr wrap="square" rtlCol="0">
            <a:spAutoFit/>
          </a:bodyPr>
          <a:lstStyle/>
          <a:p>
            <a:pPr>
              <a:lnSpc>
                <a:spcPct val="90000"/>
              </a:lnSpc>
              <a:spcBef>
                <a:spcPts val="1200"/>
              </a:spcBef>
              <a:spcAft>
                <a:spcPts val="200"/>
              </a:spcAft>
            </a:pPr>
            <a:r>
              <a:rPr lang="ja-JP" altLang="ja-JP" kern="0" dirty="0">
                <a:effectLst/>
                <a:latin typeface="Meiryo UI" panose="020B0604030504040204" pitchFamily="50" charset="-128"/>
                <a:ea typeface="Meiryo UI" panose="020B0604030504040204" pitchFamily="50" charset="-128"/>
                <a:cs typeface="Times New Roman" panose="02020603050405020304" pitchFamily="18" charset="0"/>
              </a:rPr>
              <a:t>運営推進会議等の開催後１か月以内に議事録を作成し、</a:t>
            </a:r>
            <a:r>
              <a:rPr lang="ja-JP" altLang="en-US" kern="0" dirty="0">
                <a:effectLst/>
                <a:latin typeface="Meiryo UI" panose="020B0604030504040204" pitchFamily="50" charset="-128"/>
                <a:ea typeface="Meiryo UI" panose="020B0604030504040204" pitchFamily="50" charset="-128"/>
                <a:cs typeface="Times New Roman" panose="02020603050405020304" pitchFamily="18" charset="0"/>
              </a:rPr>
              <a:t>会議資料と併せて介護保険課</a:t>
            </a:r>
            <a:r>
              <a:rPr lang="ja-JP" altLang="ja-JP" kern="0" dirty="0">
                <a:effectLst/>
                <a:latin typeface="Meiryo UI" panose="020B0604030504040204" pitchFamily="50" charset="-128"/>
                <a:ea typeface="Meiryo UI" panose="020B0604030504040204" pitchFamily="50" charset="-128"/>
                <a:cs typeface="Times New Roman" panose="02020603050405020304" pitchFamily="18" charset="0"/>
              </a:rPr>
              <a:t>および</a:t>
            </a:r>
            <a:endParaRPr lang="en-US" altLang="ja-JP" kern="0"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spcBef>
                <a:spcPts val="1200"/>
              </a:spcBef>
              <a:spcAft>
                <a:spcPts val="200"/>
              </a:spcAft>
            </a:pPr>
            <a:r>
              <a:rPr lang="ja-JP" altLang="en-US" kern="0" dirty="0">
                <a:effectLst/>
                <a:latin typeface="Meiryo UI" panose="020B0604030504040204" pitchFamily="50" charset="-128"/>
                <a:ea typeface="Meiryo UI" panose="020B0604030504040204" pitchFamily="50" charset="-128"/>
                <a:cs typeface="Times New Roman" panose="02020603050405020304" pitchFamily="18" charset="0"/>
              </a:rPr>
              <a:t>構成員（欠席者も含む）</a:t>
            </a:r>
            <a:r>
              <a:rPr lang="ja-JP" altLang="ja-JP" kern="0" dirty="0">
                <a:effectLst/>
                <a:latin typeface="Meiryo UI" panose="020B0604030504040204" pitchFamily="50" charset="-128"/>
                <a:ea typeface="Meiryo UI" panose="020B0604030504040204" pitchFamily="50" charset="-128"/>
                <a:cs typeface="Times New Roman" panose="02020603050405020304" pitchFamily="18" charset="0"/>
              </a:rPr>
              <a:t>に送付してください。</a:t>
            </a:r>
            <a:endParaRPr lang="en-US" altLang="ja-JP" kern="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9" name="テキスト ボックス 8">
            <a:extLst>
              <a:ext uri="{FF2B5EF4-FFF2-40B4-BE49-F238E27FC236}">
                <a16:creationId xmlns:a16="http://schemas.microsoft.com/office/drawing/2014/main" id="{3062F754-B7DD-E556-74A4-0B7D63063F09}"/>
              </a:ext>
            </a:extLst>
          </p:cNvPr>
          <p:cNvSpPr txBox="1"/>
          <p:nvPr/>
        </p:nvSpPr>
        <p:spPr>
          <a:xfrm>
            <a:off x="1847528" y="2436962"/>
            <a:ext cx="9217024" cy="1501950"/>
          </a:xfrm>
          <a:prstGeom prst="rect">
            <a:avLst/>
          </a:prstGeom>
          <a:noFill/>
        </p:spPr>
        <p:txBody>
          <a:bodyPr wrap="square" rtlCol="0">
            <a:spAutoFit/>
          </a:bodyPr>
          <a:lstStyle/>
          <a:p>
            <a:pPr>
              <a:lnSpc>
                <a:spcPct val="90000"/>
              </a:lnSpc>
              <a:spcBef>
                <a:spcPts val="1200"/>
              </a:spcBef>
              <a:spcAft>
                <a:spcPts val="200"/>
              </a:spcAft>
            </a:pPr>
            <a:r>
              <a:rPr lang="ja-JP" altLang="ja-JP" kern="0" dirty="0">
                <a:effectLst/>
                <a:latin typeface="Meiryo UI" panose="020B0604030504040204" pitchFamily="50" charset="-128"/>
                <a:ea typeface="Meiryo UI" panose="020B0604030504040204" pitchFamily="50" charset="-128"/>
                <a:cs typeface="Times New Roman" panose="02020603050405020304" pitchFamily="18" charset="0"/>
              </a:rPr>
              <a:t>会議資料と議事録は、事業所内での掲示やホームページへの掲載等により公表してください。</a:t>
            </a:r>
            <a:endParaRPr lang="en-US" altLang="ja-JP" kern="0"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spcBef>
                <a:spcPts val="1200"/>
              </a:spcBef>
              <a:spcAft>
                <a:spcPts val="200"/>
              </a:spcAft>
            </a:pPr>
            <a:r>
              <a:rPr lang="ja-JP" altLang="ja-JP" kern="0" dirty="0">
                <a:effectLst/>
                <a:latin typeface="Meiryo UI" panose="020B0604030504040204" pitchFamily="50" charset="-128"/>
                <a:ea typeface="Meiryo UI" panose="020B0604030504040204" pitchFamily="50" charset="-128"/>
                <a:cs typeface="Times New Roman" panose="02020603050405020304" pitchFamily="18" charset="0"/>
              </a:rPr>
              <a:t>公表にあたっては、自らの事業所の情報が地域に伝わりやすい形に工夫していただくことが望ましいと</a:t>
            </a:r>
            <a:endParaRPr lang="en-US" altLang="ja-JP" kern="0"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spcBef>
                <a:spcPts val="1200"/>
              </a:spcBef>
              <a:spcAft>
                <a:spcPts val="200"/>
              </a:spcAft>
            </a:pPr>
            <a:r>
              <a:rPr lang="ja-JP" altLang="ja-JP" kern="0" dirty="0">
                <a:effectLst/>
                <a:latin typeface="Meiryo UI" panose="020B0604030504040204" pitchFamily="50" charset="-128"/>
                <a:ea typeface="Meiryo UI" panose="020B0604030504040204" pitchFamily="50" charset="-128"/>
                <a:cs typeface="Times New Roman" panose="02020603050405020304" pitchFamily="18" charset="0"/>
              </a:rPr>
              <a:t>考えられます。</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a:p>
            <a:endParaRPr kumimoji="1" lang="ja-JP" altLang="en-US" dirty="0"/>
          </a:p>
        </p:txBody>
      </p:sp>
      <p:sp>
        <p:nvSpPr>
          <p:cNvPr id="5" name="テキスト ボックス 4">
            <a:extLst>
              <a:ext uri="{FF2B5EF4-FFF2-40B4-BE49-F238E27FC236}">
                <a16:creationId xmlns:a16="http://schemas.microsoft.com/office/drawing/2014/main" id="{942E6C4D-84C4-123C-3995-A1B114D545E4}"/>
              </a:ext>
            </a:extLst>
          </p:cNvPr>
          <p:cNvSpPr txBox="1"/>
          <p:nvPr/>
        </p:nvSpPr>
        <p:spPr>
          <a:xfrm>
            <a:off x="1314854" y="1904877"/>
            <a:ext cx="5204827" cy="677108"/>
          </a:xfrm>
          <a:prstGeom prst="rect">
            <a:avLst/>
          </a:prstGeom>
          <a:noFill/>
        </p:spPr>
        <p:txBody>
          <a:bodyPr wrap="square" rtlCol="0">
            <a:spAutoFit/>
          </a:bodyPr>
          <a:lstStyle/>
          <a:p>
            <a:r>
              <a:rPr lang="en-US" altLang="ja-JP" sz="2000" kern="0" dirty="0">
                <a:latin typeface="Meiryo UI" panose="020B0604030504040204" pitchFamily="50" charset="-128"/>
                <a:ea typeface="Meiryo UI" panose="020B0604030504040204" pitchFamily="50" charset="-128"/>
                <a:cs typeface="Times New Roman" panose="02020603050405020304" pitchFamily="18" charset="0"/>
              </a:rPr>
              <a:t>(5)</a:t>
            </a:r>
            <a:r>
              <a:rPr lang="ja-JP" altLang="en-US" sz="2000" kern="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kern="0" dirty="0">
                <a:effectLst/>
                <a:latin typeface="Meiryo UI" panose="020B0604030504040204" pitchFamily="50" charset="-128"/>
                <a:ea typeface="Meiryo UI" panose="020B0604030504040204" pitchFamily="50" charset="-128"/>
                <a:cs typeface="Times New Roman" panose="02020603050405020304" pitchFamily="18" charset="0"/>
              </a:rPr>
              <a:t>事業所内での議事録等の公表</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a:p>
            <a:endParaRPr kumimoji="1" lang="ja-JP" altLang="en-US" dirty="0"/>
          </a:p>
        </p:txBody>
      </p:sp>
    </p:spTree>
    <p:extLst>
      <p:ext uri="{BB962C8B-B14F-4D97-AF65-F5344CB8AC3E}">
        <p14:creationId xmlns:p14="http://schemas.microsoft.com/office/powerpoint/2010/main" val="1999249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4936235-A7D9-1F28-A0AA-8DE95A7C83DB}"/>
              </a:ext>
            </a:extLst>
          </p:cNvPr>
          <p:cNvSpPr>
            <a:spLocks noGrp="1"/>
          </p:cNvSpPr>
          <p:nvPr>
            <p:ph type="sldNum" sz="quarter" idx="12"/>
          </p:nvPr>
        </p:nvSpPr>
        <p:spPr/>
        <p:txBody>
          <a:bodyPr/>
          <a:lstStyle/>
          <a:p>
            <a:fld id="{2867FCA3-A03C-486B-B435-5E955AB890EC}" type="slidenum">
              <a:rPr kumimoji="1" lang="ja-JP" altLang="en-US" smtClean="0"/>
              <a:t>19</a:t>
            </a:fld>
            <a:endParaRPr kumimoji="1" lang="ja-JP" altLang="en-US" dirty="0"/>
          </a:p>
        </p:txBody>
      </p:sp>
      <p:sp>
        <p:nvSpPr>
          <p:cNvPr id="4" name="テキスト ボックス 3">
            <a:extLst>
              <a:ext uri="{FF2B5EF4-FFF2-40B4-BE49-F238E27FC236}">
                <a16:creationId xmlns:a16="http://schemas.microsoft.com/office/drawing/2014/main" id="{0818C246-C9D7-CD6D-C9B5-125F3FAF0BE5}"/>
              </a:ext>
            </a:extLst>
          </p:cNvPr>
          <p:cNvSpPr txBox="1"/>
          <p:nvPr/>
        </p:nvSpPr>
        <p:spPr>
          <a:xfrm>
            <a:off x="1055440" y="310562"/>
            <a:ext cx="6984776" cy="707886"/>
          </a:xfrm>
          <a:prstGeom prst="rect">
            <a:avLst/>
          </a:prstGeom>
          <a:noFill/>
        </p:spPr>
        <p:txBody>
          <a:bodyPr wrap="square">
            <a:spAutoFit/>
          </a:bodyPr>
          <a:lstStyle/>
          <a:p>
            <a:r>
              <a:rPr lang="ja-JP" altLang="en-US" sz="4000" u="sng" dirty="0">
                <a:latin typeface="Meiryo UI" panose="020B0604030504040204" pitchFamily="50" charset="-128"/>
                <a:ea typeface="Meiryo UI" panose="020B0604030504040204" pitchFamily="50" charset="-128"/>
              </a:rPr>
              <a:t>３ </a:t>
            </a:r>
            <a:r>
              <a:rPr lang="ja-JP" altLang="ja-JP" sz="4000" u="sng" dirty="0">
                <a:latin typeface="Meiryo UI" panose="020B0604030504040204" pitchFamily="50" charset="-128"/>
                <a:ea typeface="Meiryo UI" panose="020B0604030504040204" pitchFamily="50" charset="-128"/>
              </a:rPr>
              <a:t>合同開催</a:t>
            </a:r>
            <a:r>
              <a:rPr lang="ja-JP" altLang="en-US" sz="4000" u="sng" dirty="0">
                <a:latin typeface="Meiryo UI" panose="020B0604030504040204" pitchFamily="50" charset="-128"/>
                <a:ea typeface="Meiryo UI" panose="020B0604030504040204" pitchFamily="50" charset="-128"/>
              </a:rPr>
              <a:t>実施時の留意点</a:t>
            </a:r>
            <a:endParaRPr lang="ja-JP" altLang="en-US" sz="4000" u="sng" dirty="0"/>
          </a:p>
        </p:txBody>
      </p:sp>
      <p:sp>
        <p:nvSpPr>
          <p:cNvPr id="5" name="コンテンツ プレースホルダー 2">
            <a:extLst>
              <a:ext uri="{FF2B5EF4-FFF2-40B4-BE49-F238E27FC236}">
                <a16:creationId xmlns:a16="http://schemas.microsoft.com/office/drawing/2014/main" id="{B25D9A2C-5BD1-B796-597C-99D2FB4FFEB8}"/>
              </a:ext>
            </a:extLst>
          </p:cNvPr>
          <p:cNvSpPr txBox="1">
            <a:spLocks/>
          </p:cNvSpPr>
          <p:nvPr/>
        </p:nvSpPr>
        <p:spPr>
          <a:xfrm>
            <a:off x="1415480" y="1232756"/>
            <a:ext cx="9361040" cy="4392488"/>
          </a:xfrm>
          <a:prstGeom prst="rect">
            <a:avLst/>
          </a:prstGeom>
        </p:spPr>
        <p:txBody>
          <a:bodyPr>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None/>
            </a:pPr>
            <a:r>
              <a:rPr kumimoji="1" lang="ja-JP" altLang="en-US" sz="1800" kern="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800" dirty="0">
                <a:solidFill>
                  <a:schemeClr val="tx1"/>
                </a:solidFill>
                <a:latin typeface="Meiryo UI" panose="020B0604030504040204" pitchFamily="50" charset="-128"/>
                <a:ea typeface="Meiryo UI" panose="020B0604030504040204" pitchFamily="50" charset="-128"/>
              </a:rPr>
              <a:t>開催通知には会議の開催日時や場所、議題等のほか、会議に参画する全事業所名と合同開催を</a:t>
            </a:r>
            <a:endParaRPr lang="en-US" altLang="ja-JP" sz="1800" dirty="0">
              <a:solidFill>
                <a:schemeClr val="tx1"/>
              </a:solidFill>
              <a:latin typeface="Meiryo UI" panose="020B0604030504040204" pitchFamily="50" charset="-128"/>
              <a:ea typeface="Meiryo UI" panose="020B0604030504040204" pitchFamily="50" charset="-128"/>
            </a:endParaRPr>
          </a:p>
          <a:p>
            <a:pPr marL="0" indent="0">
              <a:buNone/>
            </a:pPr>
            <a:r>
              <a:rPr lang="ja-JP" altLang="en-US" sz="1800" dirty="0">
                <a:solidFill>
                  <a:schemeClr val="tx1"/>
                </a:solidFill>
                <a:latin typeface="Meiryo UI" panose="020B0604030504040204" pitchFamily="50" charset="-128"/>
                <a:ea typeface="Meiryo UI" panose="020B0604030504040204" pitchFamily="50" charset="-128"/>
              </a:rPr>
              <a:t>　　実施する旨を記載してください。</a:t>
            </a:r>
            <a:endParaRPr lang="en-US" altLang="ja-JP" sz="1800" dirty="0">
              <a:solidFill>
                <a:schemeClr val="tx1"/>
              </a:solidFill>
              <a:latin typeface="Meiryo UI" panose="020B0604030504040204" pitchFamily="50" charset="-128"/>
              <a:ea typeface="Meiryo UI" panose="020B0604030504040204" pitchFamily="50" charset="-128"/>
            </a:endParaRPr>
          </a:p>
          <a:p>
            <a:pPr marL="0" indent="0">
              <a:buNone/>
            </a:pPr>
            <a:r>
              <a:rPr kumimoji="1" lang="ja-JP" altLang="en-US" sz="1800" kern="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800"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800" dirty="0">
                <a:solidFill>
                  <a:schemeClr val="tx1"/>
                </a:solidFill>
                <a:latin typeface="Meiryo UI" panose="020B0604030504040204" pitchFamily="50" charset="-128"/>
                <a:ea typeface="Meiryo UI" panose="020B0604030504040204" pitchFamily="50" charset="-128"/>
              </a:rPr>
              <a:t>合同開催でも各事業所の活動報告等を個別に行い、それに対する評価を得て、議事録に記載して</a:t>
            </a:r>
            <a:endParaRPr lang="en-US" altLang="ja-JP" sz="1800" dirty="0">
              <a:solidFill>
                <a:schemeClr val="tx1"/>
              </a:solidFill>
              <a:latin typeface="Meiryo UI" panose="020B0604030504040204" pitchFamily="50" charset="-128"/>
              <a:ea typeface="Meiryo UI" panose="020B0604030504040204" pitchFamily="50" charset="-128"/>
            </a:endParaRPr>
          </a:p>
          <a:p>
            <a:pPr marL="0" indent="0">
              <a:buNone/>
            </a:pPr>
            <a:r>
              <a:rPr lang="ja-JP" altLang="en-US" sz="1800" dirty="0">
                <a:solidFill>
                  <a:schemeClr val="tx1"/>
                </a:solidFill>
                <a:latin typeface="Meiryo UI" panose="020B0604030504040204" pitchFamily="50" charset="-128"/>
                <a:ea typeface="Meiryo UI" panose="020B0604030504040204" pitchFamily="50" charset="-128"/>
              </a:rPr>
              <a:t>　　ください。</a:t>
            </a:r>
            <a:endParaRPr lang="en-US" altLang="ja-JP" sz="1800" dirty="0">
              <a:solidFill>
                <a:schemeClr val="tx1"/>
              </a:solidFill>
              <a:latin typeface="Meiryo UI" panose="020B0604030504040204" pitchFamily="50" charset="-128"/>
              <a:ea typeface="Meiryo UI" panose="020B0604030504040204" pitchFamily="50" charset="-128"/>
            </a:endParaRPr>
          </a:p>
          <a:p>
            <a:pPr marL="0" indent="0">
              <a:buNone/>
            </a:pPr>
            <a:r>
              <a:rPr kumimoji="1" lang="ja-JP" altLang="en-US" sz="1800" kern="0" dirty="0">
                <a:latin typeface="Meiryo UI" panose="020B0604030504040204" pitchFamily="50" charset="-128"/>
                <a:ea typeface="Meiryo UI" panose="020B0604030504040204" pitchFamily="50" charset="-128"/>
                <a:cs typeface="Times New Roman" panose="02020603050405020304" pitchFamily="18" charset="0"/>
              </a:rPr>
              <a:t>・</a:t>
            </a:r>
            <a:r>
              <a:rPr kumimoji="1" lang="ja-JP" altLang="en-US" sz="1800"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800" dirty="0">
                <a:solidFill>
                  <a:schemeClr val="tx1"/>
                </a:solidFill>
                <a:latin typeface="Meiryo UI" panose="020B0604030504040204" pitchFamily="50" charset="-128"/>
                <a:ea typeface="Meiryo UI" panose="020B0604030504040204" pitchFamily="50" charset="-128"/>
              </a:rPr>
              <a:t>運営推進会議等に参画した全ての事業所が構成員からの意見や評価を得られるように進行役によ</a:t>
            </a:r>
            <a:endParaRPr lang="en-US" altLang="ja-JP" sz="1800" dirty="0">
              <a:solidFill>
                <a:schemeClr val="tx1"/>
              </a:solidFill>
              <a:latin typeface="Meiryo UI" panose="020B0604030504040204" pitchFamily="50" charset="-128"/>
              <a:ea typeface="Meiryo UI" panose="020B0604030504040204" pitchFamily="50" charset="-128"/>
            </a:endParaRPr>
          </a:p>
          <a:p>
            <a:pPr marL="0" indent="0">
              <a:buNone/>
            </a:pPr>
            <a:r>
              <a:rPr lang="ja-JP" altLang="en-US" sz="1800" dirty="0">
                <a:solidFill>
                  <a:schemeClr val="tx1"/>
                </a:solidFill>
                <a:latin typeface="Meiryo UI" panose="020B0604030504040204" pitchFamily="50" charset="-128"/>
                <a:ea typeface="Meiryo UI" panose="020B0604030504040204" pitchFamily="50" charset="-128"/>
              </a:rPr>
              <a:t>　　る進行調整をお願いします</a:t>
            </a:r>
            <a:r>
              <a:rPr lang="ja-JP" altLang="en-US" sz="1800" b="1" dirty="0">
                <a:solidFill>
                  <a:schemeClr val="tx1"/>
                </a:solidFill>
                <a:latin typeface="Meiryo UI" panose="020B0604030504040204" pitchFamily="50" charset="-128"/>
                <a:ea typeface="Meiryo UI" panose="020B0604030504040204" pitchFamily="50" charset="-128"/>
              </a:rPr>
              <a:t>。</a:t>
            </a:r>
            <a:endParaRPr lang="en-US" altLang="ja-JP" sz="1800" dirty="0">
              <a:solidFill>
                <a:schemeClr val="tx1"/>
              </a:solidFill>
              <a:latin typeface="Meiryo UI" panose="020B0604030504040204" pitchFamily="50" charset="-128"/>
              <a:ea typeface="Meiryo UI" panose="020B0604030504040204" pitchFamily="50" charset="-128"/>
            </a:endParaRPr>
          </a:p>
          <a:p>
            <a:pPr marL="0" indent="0">
              <a:buNone/>
            </a:pPr>
            <a:r>
              <a:rPr kumimoji="1" lang="ja-JP" altLang="en-US" sz="1800" kern="0" dirty="0">
                <a:latin typeface="Meiryo UI" panose="020B0604030504040204" pitchFamily="50" charset="-128"/>
                <a:ea typeface="Meiryo UI" panose="020B0604030504040204" pitchFamily="50" charset="-128"/>
                <a:cs typeface="Times New Roman" panose="02020603050405020304" pitchFamily="18" charset="0"/>
              </a:rPr>
              <a:t>・</a:t>
            </a:r>
            <a:r>
              <a:rPr kumimoji="1" lang="ja-JP" altLang="en-US" sz="1800"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800" dirty="0">
                <a:solidFill>
                  <a:schemeClr val="tx1"/>
                </a:solidFill>
                <a:latin typeface="Meiryo UI" panose="020B0604030504040204" pitchFamily="50" charset="-128"/>
                <a:ea typeface="Meiryo UI" panose="020B0604030504040204" pitchFamily="50" charset="-128"/>
              </a:rPr>
              <a:t>合同会議の議事録は、事業所ごとの議事内容が分かる形で作成していただいたものであれば、合同</a:t>
            </a:r>
            <a:endParaRPr lang="en-US" altLang="ja-JP" sz="1800" dirty="0">
              <a:solidFill>
                <a:schemeClr val="tx1"/>
              </a:solidFill>
              <a:latin typeface="Meiryo UI" panose="020B0604030504040204" pitchFamily="50" charset="-128"/>
              <a:ea typeface="Meiryo UI" panose="020B0604030504040204" pitchFamily="50" charset="-128"/>
            </a:endParaRPr>
          </a:p>
          <a:p>
            <a:pPr marL="0" indent="0">
              <a:buNone/>
            </a:pPr>
            <a:r>
              <a:rPr lang="ja-JP" altLang="en-US" sz="1800" dirty="0">
                <a:solidFill>
                  <a:schemeClr val="tx1"/>
                </a:solidFill>
                <a:latin typeface="Meiryo UI" panose="020B0604030504040204" pitchFamily="50" charset="-128"/>
                <a:ea typeface="Meiryo UI" panose="020B0604030504040204" pitchFamily="50" charset="-128"/>
              </a:rPr>
              <a:t>　　会議に参画した事業所で同一資料を議事として使用いただいて構いません。</a:t>
            </a:r>
            <a:r>
              <a:rPr lang="ja-JP" altLang="en-US" b="1" dirty="0">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564872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9020A91-03E2-8B9F-4902-3AC2837F5763}"/>
              </a:ext>
            </a:extLst>
          </p:cNvPr>
          <p:cNvSpPr>
            <a:spLocks noGrp="1"/>
          </p:cNvSpPr>
          <p:nvPr>
            <p:ph type="sldNum" sz="quarter" idx="12"/>
          </p:nvPr>
        </p:nvSpPr>
        <p:spPr/>
        <p:txBody>
          <a:bodyPr/>
          <a:lstStyle/>
          <a:p>
            <a:fld id="{2867FCA3-A03C-486B-B435-5E955AB890EC}" type="slidenum">
              <a:rPr kumimoji="1" lang="ja-JP" altLang="en-US" smtClean="0"/>
              <a:t>2</a:t>
            </a:fld>
            <a:endParaRPr kumimoji="1" lang="ja-JP" altLang="en-US" dirty="0"/>
          </a:p>
        </p:txBody>
      </p:sp>
      <p:sp>
        <p:nvSpPr>
          <p:cNvPr id="4" name="テキスト ボックス 3">
            <a:extLst>
              <a:ext uri="{FF2B5EF4-FFF2-40B4-BE49-F238E27FC236}">
                <a16:creationId xmlns:a16="http://schemas.microsoft.com/office/drawing/2014/main" id="{256350B7-5508-F954-E888-A989395D0015}"/>
              </a:ext>
            </a:extLst>
          </p:cNvPr>
          <p:cNvSpPr txBox="1"/>
          <p:nvPr/>
        </p:nvSpPr>
        <p:spPr>
          <a:xfrm>
            <a:off x="2135560" y="2276872"/>
            <a:ext cx="8856984" cy="1569660"/>
          </a:xfrm>
          <a:prstGeom prst="rect">
            <a:avLst/>
          </a:prstGeom>
          <a:noFill/>
        </p:spPr>
        <p:txBody>
          <a:bodyPr wrap="square">
            <a:spAutoFit/>
          </a:bodyPr>
          <a:lstStyle/>
          <a:p>
            <a:r>
              <a:rPr lang="ja-JP" altLang="en-US" sz="4800" dirty="0">
                <a:latin typeface="Meiryo UI" panose="020B0604030504040204" pitchFamily="50" charset="-128"/>
                <a:ea typeface="Meiryo UI" panose="020B0604030504040204" pitchFamily="50" charset="-128"/>
              </a:rPr>
              <a:t>運営推進会議および介護・医療連携推進会議の設置・運営について</a:t>
            </a:r>
          </a:p>
        </p:txBody>
      </p:sp>
    </p:spTree>
    <p:extLst>
      <p:ext uri="{BB962C8B-B14F-4D97-AF65-F5344CB8AC3E}">
        <p14:creationId xmlns:p14="http://schemas.microsoft.com/office/powerpoint/2010/main" val="37251854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0E6B82BD-6394-0F17-A3C0-CC4650FE814C}"/>
              </a:ext>
            </a:extLst>
          </p:cNvPr>
          <p:cNvSpPr>
            <a:spLocks noGrp="1"/>
          </p:cNvSpPr>
          <p:nvPr>
            <p:ph type="sldNum" sz="quarter" idx="12"/>
          </p:nvPr>
        </p:nvSpPr>
        <p:spPr/>
        <p:txBody>
          <a:bodyPr/>
          <a:lstStyle/>
          <a:p>
            <a:fld id="{2867FCA3-A03C-486B-B435-5E955AB890EC}" type="slidenum">
              <a:rPr kumimoji="1" lang="ja-JP" altLang="en-US" smtClean="0"/>
              <a:t>20</a:t>
            </a:fld>
            <a:endParaRPr kumimoji="1" lang="ja-JP" altLang="en-US" dirty="0"/>
          </a:p>
        </p:txBody>
      </p:sp>
      <p:sp>
        <p:nvSpPr>
          <p:cNvPr id="3" name="テキスト ボックス 2">
            <a:extLst>
              <a:ext uri="{FF2B5EF4-FFF2-40B4-BE49-F238E27FC236}">
                <a16:creationId xmlns:a16="http://schemas.microsoft.com/office/drawing/2014/main" id="{FD082B14-20DE-D3C6-73CE-C022854FA1E3}"/>
              </a:ext>
            </a:extLst>
          </p:cNvPr>
          <p:cNvSpPr txBox="1"/>
          <p:nvPr/>
        </p:nvSpPr>
        <p:spPr>
          <a:xfrm>
            <a:off x="1631504" y="2564904"/>
            <a:ext cx="9145016" cy="1569660"/>
          </a:xfrm>
          <a:prstGeom prst="rect">
            <a:avLst/>
          </a:prstGeom>
          <a:noFill/>
        </p:spPr>
        <p:txBody>
          <a:bodyPr wrap="square" rtlCol="0">
            <a:spAutoFit/>
          </a:bodyPr>
          <a:lstStyle/>
          <a:p>
            <a:r>
              <a:rPr lang="ja-JP" altLang="en-US" sz="4800" dirty="0">
                <a:latin typeface="Meiryo UI" panose="020B0604030504040204" pitchFamily="50" charset="-128"/>
                <a:ea typeface="Meiryo UI" panose="020B0604030504040204" pitchFamily="50" charset="-128"/>
                <a:cs typeface="Times New Roman" panose="02020603050405020304" pitchFamily="18" charset="0"/>
              </a:rPr>
              <a:t>運営推進会議または</a:t>
            </a:r>
            <a:r>
              <a:rPr lang="ja-JP" altLang="ja-JP" sz="4800" dirty="0">
                <a:effectLst/>
                <a:latin typeface="Meiryo UI" panose="020B0604030504040204" pitchFamily="50" charset="-128"/>
                <a:ea typeface="Meiryo UI" panose="020B0604030504040204" pitchFamily="50" charset="-128"/>
                <a:cs typeface="Times New Roman" panose="02020603050405020304" pitchFamily="18" charset="0"/>
              </a:rPr>
              <a:t>介護・医療連携推進会議を活用した評価について</a:t>
            </a:r>
            <a:endParaRPr kumimoji="1" lang="ja-JP" altLang="en-US" sz="4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148921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E4EE473-700A-742D-D75D-0900E9094A73}"/>
              </a:ext>
            </a:extLst>
          </p:cNvPr>
          <p:cNvSpPr>
            <a:spLocks noGrp="1"/>
          </p:cNvSpPr>
          <p:nvPr>
            <p:ph type="sldNum" sz="quarter" idx="12"/>
          </p:nvPr>
        </p:nvSpPr>
        <p:spPr/>
        <p:txBody>
          <a:bodyPr/>
          <a:lstStyle/>
          <a:p>
            <a:fld id="{2867FCA3-A03C-486B-B435-5E955AB890EC}" type="slidenum">
              <a:rPr kumimoji="1" lang="ja-JP" altLang="en-US" smtClean="0"/>
              <a:t>21</a:t>
            </a:fld>
            <a:endParaRPr kumimoji="1" lang="ja-JP" altLang="en-US" dirty="0"/>
          </a:p>
        </p:txBody>
      </p:sp>
      <p:sp>
        <p:nvSpPr>
          <p:cNvPr id="4" name="タイトル 1">
            <a:extLst>
              <a:ext uri="{FF2B5EF4-FFF2-40B4-BE49-F238E27FC236}">
                <a16:creationId xmlns:a16="http://schemas.microsoft.com/office/drawing/2014/main" id="{BB3BB22E-43DF-ED6C-4553-673C3D32A53B}"/>
              </a:ext>
            </a:extLst>
          </p:cNvPr>
          <p:cNvSpPr txBox="1">
            <a:spLocks/>
          </p:cNvSpPr>
          <p:nvPr/>
        </p:nvSpPr>
        <p:spPr>
          <a:xfrm>
            <a:off x="839416" y="168660"/>
            <a:ext cx="10058400" cy="1450757"/>
          </a:xfrm>
          <a:prstGeom prst="rect">
            <a:avLst/>
          </a:prstGeom>
        </p:spPr>
        <p:txBody>
          <a:bodyPr>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4000" u="sng" dirty="0">
                <a:solidFill>
                  <a:schemeClr val="tx1"/>
                </a:solidFill>
                <a:latin typeface="Meiryo UI" panose="020B0604030504040204" pitchFamily="50" charset="-128"/>
                <a:ea typeface="Meiryo UI" panose="020B0604030504040204" pitchFamily="50" charset="-128"/>
              </a:rPr>
              <a:t>１ 運営推進会議等を活用した評価の目的</a:t>
            </a:r>
          </a:p>
        </p:txBody>
      </p:sp>
      <p:sp>
        <p:nvSpPr>
          <p:cNvPr id="7" name="テキスト ボックス 6">
            <a:extLst>
              <a:ext uri="{FF2B5EF4-FFF2-40B4-BE49-F238E27FC236}">
                <a16:creationId xmlns:a16="http://schemas.microsoft.com/office/drawing/2014/main" id="{EDCE6C94-5292-984A-DCD2-89C64CBDEE95}"/>
              </a:ext>
            </a:extLst>
          </p:cNvPr>
          <p:cNvSpPr txBox="1"/>
          <p:nvPr/>
        </p:nvSpPr>
        <p:spPr>
          <a:xfrm>
            <a:off x="1453953" y="1175912"/>
            <a:ext cx="9196336" cy="1501950"/>
          </a:xfrm>
          <a:prstGeom prst="rect">
            <a:avLst/>
          </a:prstGeom>
          <a:noFill/>
        </p:spPr>
        <p:txBody>
          <a:bodyPr wrap="square" rtlCol="0">
            <a:spAutoFit/>
          </a:bodyPr>
          <a:lstStyle/>
          <a:p>
            <a:pPr>
              <a:lnSpc>
                <a:spcPct val="90000"/>
              </a:lnSpc>
              <a:spcBef>
                <a:spcPts val="1200"/>
              </a:spcBef>
              <a:spcAft>
                <a:spcPts val="200"/>
              </a:spcAft>
            </a:pPr>
            <a:r>
              <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rPr>
              <a:t>事業所自己評価で取りまとめた</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結果を</a:t>
            </a:r>
            <a:r>
              <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rPr>
              <a:t>運営推進会議</a:t>
            </a:r>
            <a:r>
              <a:rPr lang="ja-JP" altLang="en-US" kern="100" dirty="0">
                <a:effectLst/>
                <a:latin typeface="Meiryo UI" panose="020B0604030504040204" pitchFamily="50" charset="-128"/>
                <a:ea typeface="Meiryo UI" panose="020B0604030504040204" pitchFamily="50" charset="-128"/>
                <a:cs typeface="Times New Roman" panose="02020603050405020304" pitchFamily="18" charset="0"/>
              </a:rPr>
              <a:t>等</a:t>
            </a:r>
            <a:r>
              <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rPr>
              <a:t>に報告した上で、利用者、区職員、地域住</a:t>
            </a:r>
            <a:endParaRPr lang="en-US"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spcBef>
                <a:spcPts val="1200"/>
              </a:spcBef>
              <a:spcAft>
                <a:spcPts val="200"/>
              </a:spcAft>
            </a:pPr>
            <a:r>
              <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rPr>
              <a:t>民等の第三者の観点からの意見を得ることにより、新たな課題や改善点を明らかにし、サービスの質の</a:t>
            </a:r>
            <a:endParaRPr lang="en-US"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spcBef>
                <a:spcPts val="1200"/>
              </a:spcBef>
              <a:spcAft>
                <a:spcPts val="200"/>
              </a:spcAft>
            </a:pPr>
            <a:r>
              <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rPr>
              <a:t>向上を図る</a:t>
            </a:r>
            <a:r>
              <a:rPr lang="ja-JP" altLang="en-US" kern="100" dirty="0">
                <a:effectLst/>
                <a:latin typeface="Meiryo UI" panose="020B0604030504040204" pitchFamily="50" charset="-128"/>
                <a:ea typeface="Meiryo UI" panose="020B0604030504040204" pitchFamily="50" charset="-128"/>
                <a:cs typeface="Times New Roman" panose="02020603050405020304" pitchFamily="18" charset="0"/>
              </a:rPr>
              <a:t>こと。</a:t>
            </a:r>
            <a:endParaRPr lang="en-US"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a:p>
            <a:endParaRPr kumimoji="1" lang="ja-JP" altLang="en-US" dirty="0"/>
          </a:p>
        </p:txBody>
      </p:sp>
      <p:sp>
        <p:nvSpPr>
          <p:cNvPr id="9" name="テキスト ボックス 8">
            <a:extLst>
              <a:ext uri="{FF2B5EF4-FFF2-40B4-BE49-F238E27FC236}">
                <a16:creationId xmlns:a16="http://schemas.microsoft.com/office/drawing/2014/main" id="{162D5071-FDDA-EC6A-E6AA-DA513D96D8B0}"/>
              </a:ext>
            </a:extLst>
          </p:cNvPr>
          <p:cNvSpPr txBox="1"/>
          <p:nvPr/>
        </p:nvSpPr>
        <p:spPr>
          <a:xfrm>
            <a:off x="1420635" y="3366070"/>
            <a:ext cx="9196336" cy="1628138"/>
          </a:xfrm>
          <a:prstGeom prst="rect">
            <a:avLst/>
          </a:prstGeom>
          <a:noFill/>
        </p:spPr>
        <p:txBody>
          <a:bodyPr wrap="square" rtlCol="0">
            <a:spAutoFit/>
          </a:bodyPr>
          <a:lstStyle/>
          <a:p>
            <a:pPr>
              <a:lnSpc>
                <a:spcPct val="90000"/>
              </a:lnSpc>
              <a:spcBef>
                <a:spcPts val="1200"/>
              </a:spcBef>
              <a:spcAft>
                <a:spcPts val="200"/>
              </a:spcAft>
            </a:pPr>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　</a:t>
            </a:r>
            <a:r>
              <a:rPr lang="en-US" altLang="ja-JP" sz="1800" b="1" dirty="0">
                <a:latin typeface="Meiryo UI" panose="020B0604030504040204" pitchFamily="50" charset="-128"/>
                <a:ea typeface="Meiryo UI" panose="020B0604030504040204" pitchFamily="50" charset="-128"/>
              </a:rPr>
              <a:t> </a:t>
            </a:r>
            <a:r>
              <a:rPr lang="ja-JP" altLang="en-US" sz="1800" b="1" dirty="0">
                <a:latin typeface="Meiryo UI" panose="020B0604030504040204" pitchFamily="50" charset="-128"/>
                <a:ea typeface="Meiryo UI" panose="020B0604030504040204" pitchFamily="50" charset="-128"/>
              </a:rPr>
              <a:t>事業所は、運営基準で</a:t>
            </a:r>
            <a:r>
              <a:rPr lang="en-US" altLang="ja-JP" sz="1800" b="1" dirty="0">
                <a:latin typeface="Meiryo UI" panose="020B0604030504040204" pitchFamily="50" charset="-128"/>
                <a:ea typeface="Meiryo UI" panose="020B0604030504040204" pitchFamily="50" charset="-128"/>
              </a:rPr>
              <a:t>1</a:t>
            </a:r>
            <a:r>
              <a:rPr lang="ja-JP" altLang="en-US" sz="1800" b="1" dirty="0">
                <a:latin typeface="Meiryo UI" panose="020B0604030504040204" pitchFamily="50" charset="-128"/>
                <a:ea typeface="Meiryo UI" panose="020B0604030504040204" pitchFamily="50" charset="-128"/>
              </a:rPr>
              <a:t>年に</a:t>
            </a:r>
            <a:r>
              <a:rPr lang="en-US" altLang="ja-JP" sz="1800" b="1" dirty="0">
                <a:latin typeface="Meiryo UI" panose="020B0604030504040204" pitchFamily="50" charset="-128"/>
                <a:ea typeface="Meiryo UI" panose="020B0604030504040204" pitchFamily="50" charset="-128"/>
              </a:rPr>
              <a:t>1</a:t>
            </a:r>
            <a:r>
              <a:rPr lang="ja-JP" altLang="en-US" sz="1800" b="1" dirty="0">
                <a:latin typeface="Meiryo UI" panose="020B0604030504040204" pitchFamily="50" charset="-128"/>
                <a:ea typeface="Meiryo UI" panose="020B0604030504040204" pitchFamily="50" charset="-128"/>
              </a:rPr>
              <a:t>回以上、自己評価を行うとともに、運営推進会議等において</a:t>
            </a:r>
            <a:endParaRPr lang="en-US" altLang="ja-JP" sz="1800" b="1" dirty="0">
              <a:latin typeface="Meiryo UI" panose="020B0604030504040204" pitchFamily="50" charset="-128"/>
              <a:ea typeface="Meiryo UI" panose="020B0604030504040204" pitchFamily="50" charset="-128"/>
            </a:endParaRPr>
          </a:p>
          <a:p>
            <a:pPr>
              <a:lnSpc>
                <a:spcPct val="90000"/>
              </a:lnSpc>
              <a:spcBef>
                <a:spcPts val="1200"/>
              </a:spcBef>
              <a:spcAft>
                <a:spcPts val="200"/>
              </a:spcAft>
            </a:pPr>
            <a:r>
              <a:rPr lang="ja-JP" altLang="en-US" b="1" dirty="0">
                <a:latin typeface="Meiryo UI" panose="020B0604030504040204" pitchFamily="50" charset="-128"/>
                <a:ea typeface="Meiryo UI" panose="020B0604030504040204" pitchFamily="50" charset="-128"/>
              </a:rPr>
              <a:t>　　　</a:t>
            </a:r>
            <a:r>
              <a:rPr lang="ja-JP" altLang="en-US" sz="1800" b="1" dirty="0">
                <a:latin typeface="Meiryo UI" panose="020B0604030504040204" pitchFamily="50" charset="-128"/>
                <a:ea typeface="Meiryo UI" panose="020B0604030504040204" pitchFamily="50" charset="-128"/>
              </a:rPr>
              <a:t>第三者の観点からサービスの評価（外部評価）を行い、公表すること</a:t>
            </a:r>
            <a:r>
              <a:rPr lang="ja-JP" altLang="en-US" b="1" dirty="0">
                <a:latin typeface="Meiryo UI" panose="020B0604030504040204" pitchFamily="50" charset="-128"/>
                <a:ea typeface="Meiryo UI" panose="020B0604030504040204" pitchFamily="50" charset="-128"/>
              </a:rPr>
              <a:t>が義務づけられていま</a:t>
            </a:r>
            <a:endParaRPr lang="en-US" altLang="ja-JP" b="1" dirty="0">
              <a:latin typeface="Meiryo UI" panose="020B0604030504040204" pitchFamily="50" charset="-128"/>
              <a:ea typeface="Meiryo UI" panose="020B0604030504040204" pitchFamily="50" charset="-128"/>
            </a:endParaRPr>
          </a:p>
          <a:p>
            <a:pPr>
              <a:lnSpc>
                <a:spcPct val="90000"/>
              </a:lnSpc>
              <a:spcBef>
                <a:spcPts val="1200"/>
              </a:spcBef>
              <a:spcAft>
                <a:spcPts val="200"/>
              </a:spcAft>
            </a:pPr>
            <a:r>
              <a:rPr lang="ja-JP" altLang="en-US" b="1" dirty="0">
                <a:latin typeface="Meiryo UI" panose="020B0604030504040204" pitchFamily="50" charset="-128"/>
                <a:ea typeface="Meiryo UI" panose="020B0604030504040204" pitchFamily="50" charset="-128"/>
              </a:rPr>
              <a:t>　　　す</a:t>
            </a:r>
            <a:r>
              <a:rPr lang="ja-JP" altLang="en-US" sz="1800" b="1" dirty="0">
                <a:latin typeface="Meiryo UI" panose="020B0604030504040204" pitchFamily="50" charset="-128"/>
                <a:ea typeface="Meiryo UI" panose="020B0604030504040204" pitchFamily="50" charset="-128"/>
              </a:rPr>
              <a:t>（認知症対応型共同生活介護においては、令和３年度から</a:t>
            </a:r>
            <a:r>
              <a:rPr lang="ja-JP" altLang="en-US" sz="1800" b="1" dirty="0">
                <a:solidFill>
                  <a:schemeClr val="tx1"/>
                </a:solidFill>
                <a:latin typeface="Meiryo UI" panose="020B0604030504040204" pitchFamily="50" charset="-128"/>
                <a:ea typeface="Meiryo UI" panose="020B0604030504040204" pitchFamily="50" charset="-128"/>
              </a:rPr>
              <a:t>指定機関による外部</a:t>
            </a:r>
            <a:r>
              <a:rPr lang="ja-JP" altLang="en-US" sz="1800" b="1" dirty="0">
                <a:latin typeface="Meiryo UI" panose="020B0604030504040204" pitchFamily="50" charset="-128"/>
                <a:ea typeface="Meiryo UI" panose="020B0604030504040204" pitchFamily="50" charset="-128"/>
              </a:rPr>
              <a:t>評価と</a:t>
            </a:r>
            <a:endParaRPr lang="en-US" altLang="ja-JP" sz="1800" b="1" dirty="0">
              <a:latin typeface="Meiryo UI" panose="020B0604030504040204" pitchFamily="50" charset="-128"/>
              <a:ea typeface="Meiryo UI" panose="020B0604030504040204" pitchFamily="50" charset="-128"/>
            </a:endParaRPr>
          </a:p>
          <a:p>
            <a:pPr>
              <a:lnSpc>
                <a:spcPct val="90000"/>
              </a:lnSpc>
              <a:spcBef>
                <a:spcPts val="1200"/>
              </a:spcBef>
              <a:spcAft>
                <a:spcPts val="200"/>
              </a:spcAft>
            </a:pPr>
            <a:r>
              <a:rPr lang="ja-JP" altLang="en-US" b="1" dirty="0">
                <a:latin typeface="Meiryo UI" panose="020B0604030504040204" pitchFamily="50" charset="-128"/>
                <a:ea typeface="Meiryo UI" panose="020B0604030504040204" pitchFamily="50" charset="-128"/>
              </a:rPr>
              <a:t>　　　</a:t>
            </a:r>
            <a:r>
              <a:rPr lang="ja-JP" altLang="en-US" sz="1800" b="1" dirty="0">
                <a:latin typeface="Meiryo UI" panose="020B0604030504040204" pitchFamily="50" charset="-128"/>
                <a:ea typeface="Meiryo UI" panose="020B0604030504040204" pitchFamily="50" charset="-128"/>
              </a:rPr>
              <a:t>の選択制）。</a:t>
            </a:r>
            <a:endParaRPr kumimoji="1"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196676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A1655FF-4A84-0861-DD74-5DF260367A66}"/>
              </a:ext>
            </a:extLst>
          </p:cNvPr>
          <p:cNvSpPr>
            <a:spLocks noGrp="1"/>
          </p:cNvSpPr>
          <p:nvPr>
            <p:ph type="sldNum" sz="quarter" idx="12"/>
          </p:nvPr>
        </p:nvSpPr>
        <p:spPr/>
        <p:txBody>
          <a:bodyPr/>
          <a:lstStyle/>
          <a:p>
            <a:fld id="{2867FCA3-A03C-486B-B435-5E955AB890EC}" type="slidenum">
              <a:rPr kumimoji="1" lang="ja-JP" altLang="en-US" smtClean="0"/>
              <a:t>22</a:t>
            </a:fld>
            <a:endParaRPr kumimoji="1" lang="ja-JP" altLang="en-US" dirty="0"/>
          </a:p>
        </p:txBody>
      </p:sp>
      <p:sp>
        <p:nvSpPr>
          <p:cNvPr id="3" name="テキスト ボックス 2">
            <a:extLst>
              <a:ext uri="{FF2B5EF4-FFF2-40B4-BE49-F238E27FC236}">
                <a16:creationId xmlns:a16="http://schemas.microsoft.com/office/drawing/2014/main" id="{8D5E74A1-DD58-AC43-AC6A-08E9D67EE782}"/>
              </a:ext>
            </a:extLst>
          </p:cNvPr>
          <p:cNvSpPr txBox="1"/>
          <p:nvPr/>
        </p:nvSpPr>
        <p:spPr>
          <a:xfrm>
            <a:off x="911424" y="175558"/>
            <a:ext cx="10009112" cy="1323439"/>
          </a:xfrm>
          <a:prstGeom prst="rect">
            <a:avLst/>
          </a:prstGeom>
          <a:noFill/>
        </p:spPr>
        <p:txBody>
          <a:bodyPr wrap="square" rtlCol="0">
            <a:spAutoFit/>
          </a:bodyPr>
          <a:lstStyle/>
          <a:p>
            <a:r>
              <a:rPr lang="ja-JP" altLang="en-US" sz="4000" u="sng" dirty="0">
                <a:latin typeface="Meiryo UI" panose="020B0604030504040204" pitchFamily="50" charset="-128"/>
                <a:ea typeface="Meiryo UI" panose="020B0604030504040204" pitchFamily="50" charset="-128"/>
              </a:rPr>
              <a:t>２ 運営推進会議等を活用した評価の対象とな</a:t>
            </a:r>
            <a:endParaRPr lang="en-US" altLang="ja-JP" sz="4000" u="sng" dirty="0">
              <a:latin typeface="Meiryo UI" panose="020B0604030504040204" pitchFamily="50" charset="-128"/>
              <a:ea typeface="Meiryo UI" panose="020B0604030504040204" pitchFamily="50" charset="-128"/>
            </a:endParaRPr>
          </a:p>
          <a:p>
            <a:r>
              <a:rPr lang="ja-JP" altLang="en-US" sz="4000" dirty="0">
                <a:latin typeface="Meiryo UI" panose="020B0604030504040204" pitchFamily="50" charset="-128"/>
                <a:ea typeface="Meiryo UI" panose="020B0604030504040204" pitchFamily="50" charset="-128"/>
              </a:rPr>
              <a:t>　　</a:t>
            </a:r>
            <a:r>
              <a:rPr lang="ja-JP" altLang="en-US" sz="4000" u="sng" dirty="0">
                <a:latin typeface="Meiryo UI" panose="020B0604030504040204" pitchFamily="50" charset="-128"/>
                <a:ea typeface="Meiryo UI" panose="020B0604030504040204" pitchFamily="50" charset="-128"/>
              </a:rPr>
              <a:t>るサービスおよび実施頻度</a:t>
            </a:r>
            <a:endParaRPr kumimoji="1" lang="ja-JP" altLang="en-US" sz="4000" dirty="0"/>
          </a:p>
        </p:txBody>
      </p:sp>
      <p:sp>
        <p:nvSpPr>
          <p:cNvPr id="4" name="テキスト ボックス 3">
            <a:extLst>
              <a:ext uri="{FF2B5EF4-FFF2-40B4-BE49-F238E27FC236}">
                <a16:creationId xmlns:a16="http://schemas.microsoft.com/office/drawing/2014/main" id="{C05236AA-13F8-0024-A6C5-5CEB88BF44FA}"/>
              </a:ext>
            </a:extLst>
          </p:cNvPr>
          <p:cNvSpPr txBox="1"/>
          <p:nvPr/>
        </p:nvSpPr>
        <p:spPr>
          <a:xfrm>
            <a:off x="1127448" y="1731228"/>
            <a:ext cx="6912768"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　対象となるサービス</a:t>
            </a:r>
          </a:p>
        </p:txBody>
      </p:sp>
      <p:sp>
        <p:nvSpPr>
          <p:cNvPr id="7" name="テキスト ボックス 6">
            <a:extLst>
              <a:ext uri="{FF2B5EF4-FFF2-40B4-BE49-F238E27FC236}">
                <a16:creationId xmlns:a16="http://schemas.microsoft.com/office/drawing/2014/main" id="{56A40E5B-87D4-B9BD-F7ED-803306787F2D}"/>
              </a:ext>
            </a:extLst>
          </p:cNvPr>
          <p:cNvSpPr txBox="1"/>
          <p:nvPr/>
        </p:nvSpPr>
        <p:spPr>
          <a:xfrm>
            <a:off x="1367137" y="2198333"/>
            <a:ext cx="4752528" cy="646331"/>
          </a:xfrm>
          <a:prstGeom prst="rect">
            <a:avLst/>
          </a:prstGeom>
          <a:noFill/>
        </p:spPr>
        <p:txBody>
          <a:bodyPr wrap="square" rtlCol="0">
            <a:spAutoFit/>
          </a:bodyPr>
          <a:lstStyle/>
          <a:p>
            <a:r>
              <a:rPr kumimoji="1" lang="ja-JP" altLang="en-US" kern="0" dirty="0">
                <a:latin typeface="Meiryo UI" panose="020B0604030504040204" pitchFamily="50" charset="-128"/>
                <a:ea typeface="Meiryo UI" panose="020B0604030504040204" pitchFamily="50" charset="-128"/>
                <a:cs typeface="Times New Roman" panose="02020603050405020304" pitchFamily="18" charset="0"/>
              </a:rPr>
              <a:t>・　</a:t>
            </a:r>
            <a:r>
              <a:rPr kumimoji="1" lang="ja-JP" altLang="en-US" sz="1800" dirty="0">
                <a:latin typeface="Meiryo UI" panose="020B0604030504040204" pitchFamily="50" charset="-128"/>
                <a:ea typeface="Meiryo UI" panose="020B0604030504040204" pitchFamily="50" charset="-128"/>
              </a:rPr>
              <a:t>定期巡回・随時対応型訪問介護看護</a:t>
            </a:r>
          </a:p>
          <a:p>
            <a:endParaRPr kumimoji="1" lang="ja-JP" altLang="en-US" dirty="0"/>
          </a:p>
        </p:txBody>
      </p:sp>
      <p:sp>
        <p:nvSpPr>
          <p:cNvPr id="8" name="テキスト ボックス 7">
            <a:extLst>
              <a:ext uri="{FF2B5EF4-FFF2-40B4-BE49-F238E27FC236}">
                <a16:creationId xmlns:a16="http://schemas.microsoft.com/office/drawing/2014/main" id="{074C33DA-BDBE-CD30-9791-B0A4E40A7A1B}"/>
              </a:ext>
            </a:extLst>
          </p:cNvPr>
          <p:cNvSpPr txBox="1"/>
          <p:nvPr/>
        </p:nvSpPr>
        <p:spPr>
          <a:xfrm>
            <a:off x="1368328" y="2603552"/>
            <a:ext cx="4752528" cy="369332"/>
          </a:xfrm>
          <a:prstGeom prst="rect">
            <a:avLst/>
          </a:prstGeom>
          <a:noFill/>
        </p:spPr>
        <p:txBody>
          <a:bodyPr wrap="square" rtlCol="0">
            <a:spAutoFit/>
          </a:bodyPr>
          <a:lstStyle/>
          <a:p>
            <a:r>
              <a:rPr kumimoji="1" lang="ja-JP" altLang="en-US" kern="0" dirty="0">
                <a:latin typeface="Meiryo UI" panose="020B0604030504040204" pitchFamily="50" charset="-128"/>
                <a:ea typeface="Meiryo UI" panose="020B0604030504040204" pitchFamily="50" charset="-128"/>
                <a:cs typeface="Times New Roman" panose="02020603050405020304" pitchFamily="18" charset="0"/>
              </a:rPr>
              <a:t>・　小規模多機能型居宅介護</a:t>
            </a:r>
            <a:endParaRPr kumimoji="1" lang="ja-JP" altLang="en-US" sz="1800"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6D9BABCB-8D26-41AA-66BE-AD3EBE55F49F}"/>
              </a:ext>
            </a:extLst>
          </p:cNvPr>
          <p:cNvSpPr txBox="1"/>
          <p:nvPr/>
        </p:nvSpPr>
        <p:spPr>
          <a:xfrm>
            <a:off x="1343472" y="3011195"/>
            <a:ext cx="4752528" cy="369332"/>
          </a:xfrm>
          <a:prstGeom prst="rect">
            <a:avLst/>
          </a:prstGeom>
          <a:noFill/>
        </p:spPr>
        <p:txBody>
          <a:bodyPr wrap="square" rtlCol="0">
            <a:spAutoFit/>
          </a:bodyPr>
          <a:lstStyle/>
          <a:p>
            <a:r>
              <a:rPr kumimoji="1" lang="ja-JP" altLang="en-US" kern="0" dirty="0">
                <a:latin typeface="Meiryo UI" panose="020B0604030504040204" pitchFamily="50" charset="-128"/>
                <a:ea typeface="Meiryo UI" panose="020B0604030504040204" pitchFamily="50" charset="-128"/>
                <a:cs typeface="Times New Roman" panose="02020603050405020304" pitchFamily="18" charset="0"/>
              </a:rPr>
              <a:t>・　看護小規模多機能型居宅介護</a:t>
            </a:r>
            <a:endParaRPr kumimoji="1" lang="ja-JP" altLang="en-US" sz="18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DEF75041-0A84-A424-423F-6E3BB2033005}"/>
              </a:ext>
            </a:extLst>
          </p:cNvPr>
          <p:cNvSpPr txBox="1"/>
          <p:nvPr/>
        </p:nvSpPr>
        <p:spPr>
          <a:xfrm>
            <a:off x="1343472" y="3413819"/>
            <a:ext cx="7488832" cy="369332"/>
          </a:xfrm>
          <a:prstGeom prst="rect">
            <a:avLst/>
          </a:prstGeom>
          <a:noFill/>
        </p:spPr>
        <p:txBody>
          <a:bodyPr wrap="square" rtlCol="0">
            <a:spAutoFit/>
          </a:bodyPr>
          <a:lstStyle/>
          <a:p>
            <a:r>
              <a:rPr kumimoji="1" lang="ja-JP" altLang="en-US" sz="1800" dirty="0">
                <a:latin typeface="Meiryo UI" panose="020B0604030504040204" pitchFamily="50" charset="-128"/>
                <a:ea typeface="Meiryo UI" panose="020B0604030504040204" pitchFamily="50" charset="-128"/>
              </a:rPr>
              <a:t>・　認知症対応型共同生活介護　</a:t>
            </a:r>
            <a:r>
              <a:rPr kumimoji="1" lang="en-US" altLang="ja-JP" sz="1800" b="1" dirty="0">
                <a:latin typeface="Meiryo UI" panose="020B0604030504040204" pitchFamily="50" charset="-128"/>
                <a:ea typeface="Meiryo UI" panose="020B0604030504040204" pitchFamily="50" charset="-128"/>
              </a:rPr>
              <a:t>※</a:t>
            </a:r>
            <a:r>
              <a:rPr lang="ja-JP" altLang="en-US" sz="1800" b="1" dirty="0">
                <a:solidFill>
                  <a:schemeClr val="tx1"/>
                </a:solidFill>
                <a:latin typeface="Meiryo UI" panose="020B0604030504040204" pitchFamily="50" charset="-128"/>
                <a:ea typeface="Meiryo UI" panose="020B0604030504040204" pitchFamily="50" charset="-128"/>
              </a:rPr>
              <a:t>指定機関による外部</a:t>
            </a:r>
            <a:r>
              <a:rPr lang="ja-JP" altLang="en-US" sz="1800" b="1" dirty="0">
                <a:latin typeface="Meiryo UI" panose="020B0604030504040204" pitchFamily="50" charset="-128"/>
                <a:ea typeface="Meiryo UI" panose="020B0604030504040204" pitchFamily="50" charset="-128"/>
              </a:rPr>
              <a:t>評価との選択制</a:t>
            </a:r>
            <a:endParaRPr kumimoji="1" lang="ja-JP" altLang="en-US" b="1"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50EB4850-A65B-1763-34F7-D2188999860F}"/>
              </a:ext>
            </a:extLst>
          </p:cNvPr>
          <p:cNvSpPr txBox="1"/>
          <p:nvPr/>
        </p:nvSpPr>
        <p:spPr>
          <a:xfrm>
            <a:off x="1127448" y="3848759"/>
            <a:ext cx="6912768"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　実施頻度</a:t>
            </a:r>
          </a:p>
        </p:txBody>
      </p:sp>
      <p:sp>
        <p:nvSpPr>
          <p:cNvPr id="13" name="テキスト ボックス 12">
            <a:extLst>
              <a:ext uri="{FF2B5EF4-FFF2-40B4-BE49-F238E27FC236}">
                <a16:creationId xmlns:a16="http://schemas.microsoft.com/office/drawing/2014/main" id="{CD82D05D-C47B-887D-42D3-CC9F57D7A3E9}"/>
              </a:ext>
            </a:extLst>
          </p:cNvPr>
          <p:cNvSpPr txBox="1"/>
          <p:nvPr/>
        </p:nvSpPr>
        <p:spPr>
          <a:xfrm>
            <a:off x="1379476" y="4299613"/>
            <a:ext cx="7416824" cy="369332"/>
          </a:xfrm>
          <a:prstGeom prst="rect">
            <a:avLst/>
          </a:prstGeom>
          <a:noFill/>
        </p:spPr>
        <p:txBody>
          <a:bodyPr wrap="square" rtlCol="0">
            <a:spAutoFit/>
          </a:bodyPr>
          <a:lstStyle/>
          <a:p>
            <a:r>
              <a:rPr kumimoji="1" lang="ja-JP" altLang="en-US" kern="0" dirty="0">
                <a:latin typeface="Meiryo UI" panose="020B0604030504040204" pitchFamily="50" charset="-128"/>
                <a:ea typeface="Meiryo UI" panose="020B0604030504040204" pitchFamily="50" charset="-128"/>
                <a:cs typeface="Times New Roman" panose="02020603050405020304" pitchFamily="18" charset="0"/>
              </a:rPr>
              <a:t>・　事業所のサービス種別にかかわらず１年に１回以上の実施が必要。</a:t>
            </a:r>
            <a:endParaRPr kumimoji="1" lang="ja-JP" altLang="en-US" sz="1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496665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A6ACA1E-A06A-E151-5D8F-1674FE7CE8E1}"/>
              </a:ext>
            </a:extLst>
          </p:cNvPr>
          <p:cNvSpPr>
            <a:spLocks noGrp="1"/>
          </p:cNvSpPr>
          <p:nvPr>
            <p:ph type="sldNum" sz="quarter" idx="12"/>
          </p:nvPr>
        </p:nvSpPr>
        <p:spPr/>
        <p:txBody>
          <a:bodyPr/>
          <a:lstStyle/>
          <a:p>
            <a:fld id="{2867FCA3-A03C-486B-B435-5E955AB890EC}" type="slidenum">
              <a:rPr kumimoji="1" lang="ja-JP" altLang="en-US" smtClean="0"/>
              <a:t>23</a:t>
            </a:fld>
            <a:endParaRPr kumimoji="1" lang="ja-JP" altLang="en-US" dirty="0"/>
          </a:p>
        </p:txBody>
      </p:sp>
      <p:sp>
        <p:nvSpPr>
          <p:cNvPr id="4" name="タイトル 1">
            <a:extLst>
              <a:ext uri="{FF2B5EF4-FFF2-40B4-BE49-F238E27FC236}">
                <a16:creationId xmlns:a16="http://schemas.microsoft.com/office/drawing/2014/main" id="{B25B27E1-CB3E-9378-34C5-22FFBC84EA6B}"/>
              </a:ext>
            </a:extLst>
          </p:cNvPr>
          <p:cNvSpPr txBox="1">
            <a:spLocks/>
          </p:cNvSpPr>
          <p:nvPr/>
        </p:nvSpPr>
        <p:spPr>
          <a:xfrm>
            <a:off x="1154083" y="239192"/>
            <a:ext cx="10058400" cy="797799"/>
          </a:xfrm>
          <a:prstGeom prst="rect">
            <a:avLst/>
          </a:prstGeom>
        </p:spPr>
        <p:txBody>
          <a:bodyPr>
            <a:normAutofit/>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4000" u="sng" dirty="0">
                <a:solidFill>
                  <a:schemeClr val="tx1"/>
                </a:solidFill>
                <a:latin typeface="Meiryo UI" panose="020B0604030504040204" pitchFamily="50" charset="-128"/>
                <a:ea typeface="Meiryo UI" panose="020B0604030504040204" pitchFamily="50" charset="-128"/>
              </a:rPr>
              <a:t>３ 構成員</a:t>
            </a:r>
          </a:p>
        </p:txBody>
      </p:sp>
      <p:sp>
        <p:nvSpPr>
          <p:cNvPr id="3" name="テキスト ボックス 2">
            <a:extLst>
              <a:ext uri="{FF2B5EF4-FFF2-40B4-BE49-F238E27FC236}">
                <a16:creationId xmlns:a16="http://schemas.microsoft.com/office/drawing/2014/main" id="{5713C40B-EB36-ABCB-D1E4-45A44F94184B}"/>
              </a:ext>
            </a:extLst>
          </p:cNvPr>
          <p:cNvSpPr txBox="1"/>
          <p:nvPr/>
        </p:nvSpPr>
        <p:spPr>
          <a:xfrm>
            <a:off x="1703513" y="1162021"/>
            <a:ext cx="8856984" cy="341632"/>
          </a:xfrm>
          <a:prstGeom prst="rect">
            <a:avLst/>
          </a:prstGeom>
          <a:noFill/>
        </p:spPr>
        <p:txBody>
          <a:bodyPr wrap="square" rtlCol="0">
            <a:spAutoFit/>
          </a:bodyPr>
          <a:lstStyle/>
          <a:p>
            <a:pPr>
              <a:lnSpc>
                <a:spcPct val="90000"/>
              </a:lnSpc>
              <a:spcBef>
                <a:spcPts val="1200"/>
              </a:spcBef>
              <a:spcAft>
                <a:spcPts val="200"/>
              </a:spcAft>
            </a:pPr>
            <a:r>
              <a:rPr lang="ja-JP" altLang="en-US" dirty="0">
                <a:latin typeface="Meiryo UI" panose="020B0604030504040204" pitchFamily="50" charset="-128"/>
                <a:ea typeface="Meiryo UI" panose="020B0604030504040204" pitchFamily="50" charset="-128"/>
              </a:rPr>
              <a:t>運営推進会議等を活用した評価を実施する際には、次の①、②の両者の参加が必須なります。　</a:t>
            </a:r>
            <a:endParaRPr kumimoji="1" lang="ja-JP" altLang="en-US"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33F4464D-D637-39EB-7A27-6B74A043DE94}"/>
              </a:ext>
            </a:extLst>
          </p:cNvPr>
          <p:cNvSpPr txBox="1"/>
          <p:nvPr/>
        </p:nvSpPr>
        <p:spPr>
          <a:xfrm>
            <a:off x="1685984" y="1611479"/>
            <a:ext cx="6912768"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①</a:t>
            </a:r>
            <a:r>
              <a:rPr kumimoji="1" lang="ja-JP" altLang="en-US" b="1" dirty="0">
                <a:latin typeface="Meiryo UI" panose="020B0604030504040204" pitchFamily="50" charset="-128"/>
                <a:ea typeface="Meiryo UI" panose="020B0604030504040204" pitchFamily="50" charset="-128"/>
              </a:rPr>
              <a:t>　</a:t>
            </a:r>
            <a:r>
              <a:rPr lang="ja-JP" altLang="en-US" b="1" dirty="0">
                <a:latin typeface="Meiryo UI" panose="020B0604030504040204" pitchFamily="50" charset="-128"/>
                <a:ea typeface="Meiryo UI" panose="020B0604030504040204" pitchFamily="50" charset="-128"/>
              </a:rPr>
              <a:t>区職員または地域包括支援センターの職員</a:t>
            </a:r>
            <a:endParaRPr lang="en-US" altLang="ja-JP" b="1"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3F317088-4991-7C4B-D47E-07548EE5E202}"/>
              </a:ext>
            </a:extLst>
          </p:cNvPr>
          <p:cNvSpPr txBox="1"/>
          <p:nvPr/>
        </p:nvSpPr>
        <p:spPr>
          <a:xfrm>
            <a:off x="1671126" y="2112503"/>
            <a:ext cx="8669575" cy="770467"/>
          </a:xfrm>
          <a:prstGeom prst="rect">
            <a:avLst/>
          </a:prstGeom>
          <a:noFill/>
        </p:spPr>
        <p:txBody>
          <a:bodyPr wrap="square" rtlCol="0">
            <a:spAutoFit/>
          </a:bodyPr>
          <a:lstStyle/>
          <a:p>
            <a:pPr>
              <a:lnSpc>
                <a:spcPct val="90000"/>
              </a:lnSpc>
              <a:spcBef>
                <a:spcPts val="1200"/>
              </a:spcBef>
              <a:spcAft>
                <a:spcPts val="200"/>
              </a:spcAft>
            </a:pPr>
            <a:r>
              <a:rPr kumimoji="1" lang="ja-JP" altLang="en-US" b="1" dirty="0">
                <a:latin typeface="Meiryo UI" panose="020B0604030504040204" pitchFamily="50" charset="-128"/>
                <a:ea typeface="Meiryo UI" panose="020B0604030504040204" pitchFamily="50" charset="-128"/>
              </a:rPr>
              <a:t>②　</a:t>
            </a:r>
            <a:r>
              <a:rPr lang="ja-JP" altLang="ja-JP" b="1" dirty="0">
                <a:effectLst/>
                <a:latin typeface="Meiryo UI" panose="020B0604030504040204" pitchFamily="50" charset="-128"/>
                <a:ea typeface="Meiryo UI" panose="020B0604030504040204" pitchFamily="50" charset="-128"/>
                <a:cs typeface="Times New Roman" panose="02020603050405020304" pitchFamily="18" charset="0"/>
              </a:rPr>
              <a:t>当該サービスに知見を有し公正・中立な第三者（事業団体関係者、学識経験者、外部</a:t>
            </a:r>
            <a:endParaRPr lang="en-US" altLang="ja-JP" b="1"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spcBef>
                <a:spcPts val="1200"/>
              </a:spcBef>
              <a:spcAft>
                <a:spcPts val="200"/>
              </a:spcAft>
            </a:pPr>
            <a:r>
              <a:rPr lang="ja-JP" altLang="en-US" b="1"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b="1" dirty="0">
                <a:effectLst/>
                <a:latin typeface="Meiryo UI" panose="020B0604030504040204" pitchFamily="50" charset="-128"/>
                <a:ea typeface="Meiryo UI" panose="020B0604030504040204" pitchFamily="50" charset="-128"/>
                <a:cs typeface="Times New Roman" panose="02020603050405020304" pitchFamily="18" charset="0"/>
              </a:rPr>
              <a:t>評価調査研修修了者等）の立場にある者</a:t>
            </a:r>
            <a:endParaRPr lang="en-US" altLang="ja-JP" b="1"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9F5D16B9-A0A7-22F7-A65D-7A2C73C6726C}"/>
              </a:ext>
            </a:extLst>
          </p:cNvPr>
          <p:cNvSpPr txBox="1"/>
          <p:nvPr/>
        </p:nvSpPr>
        <p:spPr>
          <a:xfrm>
            <a:off x="1703513" y="3017553"/>
            <a:ext cx="8669575" cy="1520031"/>
          </a:xfrm>
          <a:prstGeom prst="rect">
            <a:avLst/>
          </a:prstGeom>
          <a:noFill/>
        </p:spPr>
        <p:txBody>
          <a:bodyPr wrap="square" rtlCol="0">
            <a:spAutoFit/>
          </a:bodyPr>
          <a:lstStyle/>
          <a:p>
            <a:pPr>
              <a:lnSpc>
                <a:spcPct val="90000"/>
              </a:lnSpc>
              <a:spcBef>
                <a:spcPts val="1200"/>
              </a:spcBef>
              <a:spcAft>
                <a:spcPts val="200"/>
              </a:spcAft>
            </a:pP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　</a:t>
            </a:r>
            <a:r>
              <a:rPr lang="ja-JP" altLang="ja-JP" b="1" kern="100" dirty="0">
                <a:effectLst/>
                <a:latin typeface="Meiryo UI" panose="020B0604030504040204" pitchFamily="50" charset="-128"/>
                <a:ea typeface="Meiryo UI" panose="020B0604030504040204" pitchFamily="50" charset="-128"/>
                <a:cs typeface="Times New Roman" panose="02020603050405020304" pitchFamily="18" charset="0"/>
              </a:rPr>
              <a:t>上記①</a:t>
            </a:r>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b="1" kern="100" dirty="0">
                <a:effectLst/>
                <a:latin typeface="Meiryo UI" panose="020B0604030504040204" pitchFamily="50" charset="-128"/>
                <a:ea typeface="Meiryo UI" panose="020B0604030504040204" pitchFamily="50" charset="-128"/>
                <a:cs typeface="Times New Roman" panose="02020603050405020304" pitchFamily="18" charset="0"/>
              </a:rPr>
              <a:t>②の者がやむを得ない事情により運営推進会議等への参加が困難な場合には、</a:t>
            </a:r>
            <a:endParaRPr lang="en-US" altLang="ja-JP"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spcBef>
                <a:spcPts val="1200"/>
              </a:spcBef>
              <a:spcAft>
                <a:spcPts val="200"/>
              </a:spcAft>
            </a:pPr>
            <a:r>
              <a:rPr lang="en-US" altLang="ja-JP"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b="1" kern="100" dirty="0">
                <a:effectLst/>
                <a:latin typeface="Meiryo UI" panose="020B0604030504040204" pitchFamily="50" charset="-128"/>
                <a:ea typeface="Meiryo UI" panose="020B0604030504040204" pitchFamily="50" charset="-128"/>
                <a:cs typeface="Times New Roman" panose="02020603050405020304" pitchFamily="18" charset="0"/>
              </a:rPr>
              <a:t>事前に資料を送付し得た意見を運営推進会議等で報告するなどし、評価実施に一定の</a:t>
            </a:r>
            <a:endParaRPr lang="en-US" altLang="ja-JP"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spcBef>
                <a:spcPts val="1200"/>
              </a:spcBef>
              <a:spcAft>
                <a:spcPts val="200"/>
              </a:spcAft>
            </a:pPr>
            <a:r>
              <a:rPr lang="en-US" altLang="ja-JP"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b="1" kern="100" dirty="0">
                <a:effectLst/>
                <a:latin typeface="Meiryo UI" panose="020B0604030504040204" pitchFamily="50" charset="-128"/>
                <a:ea typeface="Meiryo UI" panose="020B0604030504040204" pitchFamily="50" charset="-128"/>
                <a:cs typeface="Times New Roman" panose="02020603050405020304" pitchFamily="18" charset="0"/>
              </a:rPr>
              <a:t>関与を受けるようにご調整ください。</a:t>
            </a:r>
          </a:p>
          <a:p>
            <a:pPr>
              <a:lnSpc>
                <a:spcPct val="120000"/>
              </a:lnSpc>
              <a:spcBef>
                <a:spcPts val="0"/>
              </a:spcBef>
            </a:pPr>
            <a:endParaRPr lang="en-US" altLang="ja-JP" b="1"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D2048280-427A-B3C7-CF6C-0D4EB4491253}"/>
              </a:ext>
            </a:extLst>
          </p:cNvPr>
          <p:cNvSpPr txBox="1"/>
          <p:nvPr/>
        </p:nvSpPr>
        <p:spPr>
          <a:xfrm>
            <a:off x="1671126" y="4302835"/>
            <a:ext cx="8352928" cy="369332"/>
          </a:xfrm>
          <a:prstGeom prst="rect">
            <a:avLst/>
          </a:prstGeom>
          <a:noFill/>
        </p:spPr>
        <p:txBody>
          <a:bodyPr wrap="square" rtlCol="0">
            <a:spAutoFit/>
          </a:bodyPr>
          <a:lstStyle/>
          <a:p>
            <a:r>
              <a:rPr kumimoji="1"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　上記②には、同一法人の事業所は含まれません。</a:t>
            </a:r>
            <a:endParaRPr kumimoji="1" lang="en-US" altLang="ja-JP"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230033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3922F03B-7DB3-1898-E68F-8D552760C1D0}"/>
              </a:ext>
            </a:extLst>
          </p:cNvPr>
          <p:cNvSpPr>
            <a:spLocks noGrp="1"/>
          </p:cNvSpPr>
          <p:nvPr>
            <p:ph type="sldNum" sz="quarter" idx="12"/>
          </p:nvPr>
        </p:nvSpPr>
        <p:spPr/>
        <p:txBody>
          <a:bodyPr/>
          <a:lstStyle/>
          <a:p>
            <a:fld id="{2867FCA3-A03C-486B-B435-5E955AB890EC}" type="slidenum">
              <a:rPr kumimoji="1" lang="ja-JP" altLang="en-US" smtClean="0"/>
              <a:t>24</a:t>
            </a:fld>
            <a:endParaRPr kumimoji="1" lang="ja-JP" altLang="en-US" dirty="0"/>
          </a:p>
        </p:txBody>
      </p:sp>
      <p:sp>
        <p:nvSpPr>
          <p:cNvPr id="3" name="テキスト ボックス 2">
            <a:extLst>
              <a:ext uri="{FF2B5EF4-FFF2-40B4-BE49-F238E27FC236}">
                <a16:creationId xmlns:a16="http://schemas.microsoft.com/office/drawing/2014/main" id="{F39C72EF-D682-9684-B203-50EBFF34E209}"/>
              </a:ext>
            </a:extLst>
          </p:cNvPr>
          <p:cNvSpPr txBox="1"/>
          <p:nvPr/>
        </p:nvSpPr>
        <p:spPr>
          <a:xfrm>
            <a:off x="767408" y="306973"/>
            <a:ext cx="10086810" cy="707886"/>
          </a:xfrm>
          <a:prstGeom prst="rect">
            <a:avLst/>
          </a:prstGeom>
          <a:noFill/>
        </p:spPr>
        <p:txBody>
          <a:bodyPr wrap="square" rtlCol="0">
            <a:spAutoFit/>
          </a:bodyPr>
          <a:lstStyle/>
          <a:p>
            <a:r>
              <a:rPr lang="ja-JP" altLang="en-US" sz="4000" u="sng" dirty="0">
                <a:latin typeface="Meiryo UI" panose="020B0604030504040204" pitchFamily="50" charset="-128"/>
                <a:ea typeface="Meiryo UI" panose="020B0604030504040204" pitchFamily="50" charset="-128"/>
                <a:cs typeface="Times New Roman" panose="02020603050405020304" pitchFamily="18" charset="0"/>
              </a:rPr>
              <a:t>４ </a:t>
            </a:r>
            <a:r>
              <a:rPr lang="ja-JP" altLang="ja-JP" sz="4000" u="sng" dirty="0">
                <a:effectLst/>
                <a:latin typeface="Meiryo UI" panose="020B0604030504040204" pitchFamily="50" charset="-128"/>
                <a:ea typeface="Meiryo UI" panose="020B0604030504040204" pitchFamily="50" charset="-128"/>
                <a:cs typeface="Times New Roman" panose="02020603050405020304" pitchFamily="18" charset="0"/>
              </a:rPr>
              <a:t>運営推進会議等を活用した評価実施の流れ</a:t>
            </a:r>
            <a:endParaRPr kumimoji="1" lang="ja-JP" altLang="en-US" sz="400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9448875B-36BF-2B8B-9FDB-7E7FCAA32C0F}"/>
              </a:ext>
            </a:extLst>
          </p:cNvPr>
          <p:cNvSpPr txBox="1"/>
          <p:nvPr/>
        </p:nvSpPr>
        <p:spPr>
          <a:xfrm>
            <a:off x="1127448" y="1283393"/>
            <a:ext cx="8640960" cy="400110"/>
          </a:xfrm>
          <a:prstGeom prst="rect">
            <a:avLst/>
          </a:prstGeom>
          <a:noFill/>
        </p:spPr>
        <p:txBody>
          <a:bodyPr wrap="square">
            <a:spAutoFit/>
          </a:bodyPr>
          <a:lstStyle/>
          <a:p>
            <a:r>
              <a:rPr kumimoji="1" lang="ja-JP" altLang="en-US" dirty="0">
                <a:latin typeface="Meiryo UI" panose="020B0604030504040204" pitchFamily="50" charset="-128"/>
                <a:ea typeface="Meiryo UI" panose="020B0604030504040204" pitchFamily="50" charset="-128"/>
              </a:rPr>
              <a:t>■　</a:t>
            </a:r>
            <a:r>
              <a:rPr kumimoji="1" lang="ja-JP" altLang="en-US" sz="2000" dirty="0">
                <a:latin typeface="Meiryo UI" panose="020B0604030504040204" pitchFamily="50" charset="-128"/>
                <a:ea typeface="Meiryo UI" panose="020B0604030504040204" pitchFamily="50" charset="-128"/>
              </a:rPr>
              <a:t>運営推進会議等を活用した評価実施の流れは以下の</a:t>
            </a:r>
            <a:r>
              <a:rPr kumimoji="1" lang="en-US" altLang="ja-JP" sz="2000" dirty="0">
                <a:latin typeface="Meiryo UI" panose="020B0604030504040204" pitchFamily="50" charset="-128"/>
                <a:ea typeface="Meiryo UI" panose="020B0604030504040204" pitchFamily="50" charset="-128"/>
              </a:rPr>
              <a:t>(1)</a:t>
            </a:r>
            <a:r>
              <a:rPr kumimoji="1" lang="ja-JP" altLang="en-US" sz="2000" dirty="0">
                <a:latin typeface="Meiryo UI" panose="020B0604030504040204" pitchFamily="50" charset="-128"/>
                <a:ea typeface="Meiryo UI" panose="020B0604030504040204" pitchFamily="50" charset="-128"/>
              </a:rPr>
              <a:t>～</a:t>
            </a:r>
            <a:r>
              <a:rPr kumimoji="1" lang="en-US" altLang="ja-JP" sz="2000" dirty="0">
                <a:latin typeface="Meiryo UI" panose="020B0604030504040204" pitchFamily="50" charset="-128"/>
                <a:ea typeface="Meiryo UI" panose="020B0604030504040204" pitchFamily="50" charset="-128"/>
              </a:rPr>
              <a:t>(4)</a:t>
            </a:r>
            <a:r>
              <a:rPr kumimoji="1" lang="ja-JP" altLang="en-US" sz="2000" dirty="0">
                <a:latin typeface="Meiryo UI" panose="020B0604030504040204" pitchFamily="50" charset="-128"/>
                <a:ea typeface="Meiryo UI" panose="020B0604030504040204" pitchFamily="50" charset="-128"/>
              </a:rPr>
              <a:t>のとおりです。</a:t>
            </a:r>
            <a:endParaRPr kumimoji="1" lang="en-US" altLang="ja-JP" sz="20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5E33AF35-C3CA-2774-C7EE-DC8683C4A49E}"/>
              </a:ext>
            </a:extLst>
          </p:cNvPr>
          <p:cNvSpPr txBox="1"/>
          <p:nvPr/>
        </p:nvSpPr>
        <p:spPr>
          <a:xfrm>
            <a:off x="1121758" y="1816669"/>
            <a:ext cx="5544616" cy="369332"/>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(1)</a:t>
            </a:r>
            <a:r>
              <a:rPr kumimoji="1" lang="ja-JP" altLang="en-US" dirty="0">
                <a:latin typeface="Meiryo UI" panose="020B0604030504040204" pitchFamily="50" charset="-128"/>
                <a:ea typeface="Meiryo UI" panose="020B0604030504040204" pitchFamily="50" charset="-128"/>
              </a:rPr>
              <a:t>　自己評価の実施</a:t>
            </a:r>
            <a:endParaRPr kumimoji="1" lang="en-US" altLang="ja-JP"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5B1665E2-1F2F-10FD-9029-373088EF2D15}"/>
              </a:ext>
            </a:extLst>
          </p:cNvPr>
          <p:cNvSpPr txBox="1"/>
          <p:nvPr/>
        </p:nvSpPr>
        <p:spPr>
          <a:xfrm>
            <a:off x="1515164" y="2200442"/>
            <a:ext cx="9082540" cy="1073114"/>
          </a:xfrm>
          <a:prstGeom prst="rect">
            <a:avLst/>
          </a:prstGeom>
          <a:noFill/>
        </p:spPr>
        <p:txBody>
          <a:bodyPr wrap="square" rtlCol="0">
            <a:spAutoFit/>
          </a:bodyPr>
          <a:lstStyle/>
          <a:p>
            <a:pPr>
              <a:lnSpc>
                <a:spcPct val="90000"/>
              </a:lnSpc>
              <a:spcBef>
                <a:spcPts val="1200"/>
              </a:spcBef>
              <a:spcAft>
                <a:spcPts val="200"/>
              </a:spcAft>
            </a:pPr>
            <a:r>
              <a:rPr kumimoji="1" lang="ja-JP" altLang="en-US"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事業所が自ら提供するサービス内容について振り返りを行い、振り返り結果を従業者が相互に確認</a:t>
            </a:r>
            <a:endPar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spcBef>
                <a:spcPts val="1200"/>
              </a:spcBef>
              <a:spcAft>
                <a:spcPts val="200"/>
              </a:spcAft>
            </a:pP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することで、現状の課題や質の向上に向けての取り組みについての話し合いを行います。</a:t>
            </a:r>
          </a:p>
          <a:p>
            <a:endParaRPr kumimoji="1" lang="en-US" altLang="ja-JP"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AD085998-37AF-0C1A-045A-AE26C8E5DC50}"/>
              </a:ext>
            </a:extLst>
          </p:cNvPr>
          <p:cNvSpPr txBox="1"/>
          <p:nvPr/>
        </p:nvSpPr>
        <p:spPr>
          <a:xfrm>
            <a:off x="1143426" y="3049296"/>
            <a:ext cx="5544616" cy="369332"/>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(2)</a:t>
            </a:r>
            <a:r>
              <a:rPr kumimoji="1" lang="ja-JP" altLang="en-US" dirty="0">
                <a:latin typeface="Meiryo UI" panose="020B0604030504040204" pitchFamily="50" charset="-128"/>
                <a:ea typeface="Meiryo UI" panose="020B0604030504040204" pitchFamily="50" charset="-128"/>
              </a:rPr>
              <a:t>　</a:t>
            </a:r>
            <a:r>
              <a:rPr lang="ja-JP" altLang="ja-JP" sz="1800" dirty="0">
                <a:effectLst/>
                <a:latin typeface="Meiryo UI" panose="020B0604030504040204" pitchFamily="50" charset="-128"/>
                <a:ea typeface="Meiryo UI" panose="020B0604030504040204" pitchFamily="50" charset="-128"/>
                <a:cs typeface="Times New Roman" panose="02020603050405020304" pitchFamily="18" charset="0"/>
              </a:rPr>
              <a:t>運営推進会議等を活用した評価の事前準備</a:t>
            </a:r>
            <a:endParaRPr kumimoji="1" lang="en-US" altLang="ja-JP"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D6E1BF2D-AD75-0EB1-0DF5-F8175179D0E5}"/>
              </a:ext>
            </a:extLst>
          </p:cNvPr>
          <p:cNvSpPr txBox="1"/>
          <p:nvPr/>
        </p:nvSpPr>
        <p:spPr>
          <a:xfrm>
            <a:off x="1631504" y="3421163"/>
            <a:ext cx="7306423" cy="369332"/>
          </a:xfrm>
          <a:prstGeom prst="rect">
            <a:avLst/>
          </a:prstGeom>
          <a:noFill/>
        </p:spPr>
        <p:txBody>
          <a:bodyPr wrap="square" rtlCol="0">
            <a:spAutoFit/>
          </a:bodyPr>
          <a:lstStyle/>
          <a:p>
            <a:r>
              <a:rPr lang="ja-JP" altLang="ja-JP" sz="1800" dirty="0">
                <a:effectLst/>
                <a:latin typeface="Meiryo UI" panose="020B0604030504040204" pitchFamily="50" charset="-128"/>
                <a:ea typeface="Meiryo UI" panose="020B0604030504040204" pitchFamily="50" charset="-128"/>
                <a:cs typeface="Times New Roman" panose="02020603050405020304" pitchFamily="18" charset="0"/>
              </a:rPr>
              <a:t>開催日程の調整、会場の確保、構成員の検討等を行います</a:t>
            </a:r>
            <a:r>
              <a:rPr lang="ja-JP" altLang="en-US" sz="1800" dirty="0">
                <a:effectLst/>
                <a:latin typeface="Meiryo UI" panose="020B0604030504040204" pitchFamily="50" charset="-128"/>
                <a:ea typeface="Meiryo UI" panose="020B0604030504040204" pitchFamily="50" charset="-128"/>
                <a:cs typeface="Times New Roman" panose="02020603050405020304" pitchFamily="18" charset="0"/>
              </a:rPr>
              <a:t>。</a:t>
            </a:r>
            <a:endParaRPr kumimoji="1" lang="en-US" altLang="ja-JP"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D0AD6383-9D91-0987-77C3-77DF90951DC3}"/>
              </a:ext>
            </a:extLst>
          </p:cNvPr>
          <p:cNvSpPr txBox="1"/>
          <p:nvPr/>
        </p:nvSpPr>
        <p:spPr>
          <a:xfrm>
            <a:off x="1121758" y="3872542"/>
            <a:ext cx="5544616" cy="369332"/>
          </a:xfrm>
          <a:prstGeom prst="rect">
            <a:avLst/>
          </a:prstGeom>
          <a:noFill/>
        </p:spPr>
        <p:txBody>
          <a:bodyPr wrap="square" rtlCol="0">
            <a:spAutoFit/>
          </a:bodyPr>
          <a:lstStyle/>
          <a:p>
            <a:r>
              <a:rPr kumimoji="1" lang="en-US" altLang="ja-JP" dirty="0">
                <a:latin typeface="Meiryo UI" panose="020B0604030504040204" pitchFamily="50" charset="-128"/>
                <a:ea typeface="Meiryo UI" panose="020B0604030504040204" pitchFamily="50" charset="-128"/>
              </a:rPr>
              <a:t>(3)</a:t>
            </a:r>
            <a:r>
              <a:rPr kumimoji="1" lang="ja-JP" altLang="en-US" dirty="0">
                <a:latin typeface="Meiryo UI" panose="020B0604030504040204" pitchFamily="50" charset="-128"/>
                <a:ea typeface="Meiryo UI" panose="020B0604030504040204" pitchFamily="50" charset="-128"/>
              </a:rPr>
              <a:t>　</a:t>
            </a:r>
            <a:r>
              <a:rPr lang="ja-JP" altLang="ja-JP" sz="1800" dirty="0">
                <a:effectLst/>
                <a:latin typeface="Meiryo UI" panose="020B0604030504040204" pitchFamily="50" charset="-128"/>
                <a:ea typeface="Meiryo UI" panose="020B0604030504040204" pitchFamily="50" charset="-128"/>
                <a:cs typeface="Times New Roman" panose="02020603050405020304" pitchFamily="18" charset="0"/>
              </a:rPr>
              <a:t>運営推進会議等を活用した評価の実施</a:t>
            </a:r>
            <a:endParaRPr kumimoji="1" lang="en-US" altLang="ja-JP"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7D025430-9019-4073-1883-91F4C05A152D}"/>
              </a:ext>
            </a:extLst>
          </p:cNvPr>
          <p:cNvSpPr txBox="1"/>
          <p:nvPr/>
        </p:nvSpPr>
        <p:spPr>
          <a:xfrm>
            <a:off x="1605714" y="4315581"/>
            <a:ext cx="9216964" cy="770467"/>
          </a:xfrm>
          <a:prstGeom prst="rect">
            <a:avLst/>
          </a:prstGeom>
          <a:noFill/>
        </p:spPr>
        <p:txBody>
          <a:bodyPr wrap="square" rtlCol="0">
            <a:spAutoFit/>
          </a:bodyPr>
          <a:lstStyle/>
          <a:p>
            <a:pPr>
              <a:lnSpc>
                <a:spcPct val="90000"/>
              </a:lnSpc>
              <a:spcBef>
                <a:spcPts val="1200"/>
              </a:spcBef>
              <a:spcAft>
                <a:spcPts val="200"/>
              </a:spcAft>
            </a:pPr>
            <a:r>
              <a:rPr kumimoji="1" lang="ja-JP" altLang="en-US" dirty="0">
                <a:latin typeface="Meiryo UI" panose="020B0604030504040204" pitchFamily="50" charset="-128"/>
                <a:ea typeface="Meiryo UI" panose="020B0604030504040204" pitchFamily="50" charset="-128"/>
              </a:rPr>
              <a:t>自己評価で取りまとめた内容を運営推進会議等に報告し、第三者の観点からの意見を得て、新た</a:t>
            </a:r>
            <a:endParaRPr kumimoji="1" lang="en-US" altLang="ja-JP" dirty="0">
              <a:latin typeface="Meiryo UI" panose="020B0604030504040204" pitchFamily="50" charset="-128"/>
              <a:ea typeface="Meiryo UI" panose="020B0604030504040204" pitchFamily="50" charset="-128"/>
            </a:endParaRPr>
          </a:p>
          <a:p>
            <a:pPr>
              <a:lnSpc>
                <a:spcPct val="90000"/>
              </a:lnSpc>
              <a:spcBef>
                <a:spcPts val="1200"/>
              </a:spcBef>
              <a:spcAft>
                <a:spcPts val="200"/>
              </a:spcAft>
            </a:pPr>
            <a:r>
              <a:rPr kumimoji="1" lang="ja-JP" altLang="en-US" dirty="0">
                <a:latin typeface="Meiryo UI" panose="020B0604030504040204" pitchFamily="50" charset="-128"/>
                <a:ea typeface="Meiryo UI" panose="020B0604030504040204" pitchFamily="50" charset="-128"/>
              </a:rPr>
              <a:t>な課題や改善点を明確化し、サービスの質の向上へ繋げます。</a:t>
            </a:r>
            <a:endParaRPr kumimoji="1" lang="en-US" altLang="ja-JP"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AD1C78C1-659E-E721-E04B-98C58FDCA09C}"/>
              </a:ext>
            </a:extLst>
          </p:cNvPr>
          <p:cNvSpPr txBox="1"/>
          <p:nvPr/>
        </p:nvSpPr>
        <p:spPr>
          <a:xfrm>
            <a:off x="911424" y="5145169"/>
            <a:ext cx="6253316" cy="369332"/>
          </a:xfrm>
          <a:prstGeom prst="rect">
            <a:avLst/>
          </a:prstGeom>
          <a:noFill/>
        </p:spPr>
        <p:txBody>
          <a:bodyPr wrap="square">
            <a:spAutoFit/>
          </a:bodyPr>
          <a:lstStyle/>
          <a:p>
            <a:r>
              <a:rPr kumimoji="1" lang="ja-JP" altLang="en-US" dirty="0">
                <a:latin typeface="Meiryo UI" panose="020B0604030504040204" pitchFamily="50" charset="-128"/>
                <a:ea typeface="Meiryo UI" panose="020B0604030504040204" pitchFamily="50" charset="-128"/>
              </a:rPr>
              <a:t>　 </a:t>
            </a:r>
            <a:r>
              <a:rPr kumimoji="1" lang="en-US" altLang="ja-JP" dirty="0">
                <a:latin typeface="Meiryo UI" panose="020B0604030504040204" pitchFamily="50" charset="-128"/>
                <a:ea typeface="Meiryo UI" panose="020B0604030504040204" pitchFamily="50" charset="-128"/>
              </a:rPr>
              <a:t>(4)</a:t>
            </a:r>
            <a:r>
              <a:rPr kumimoji="1" lang="ja-JP" altLang="en-US" dirty="0">
                <a:latin typeface="Meiryo UI" panose="020B0604030504040204" pitchFamily="50" charset="-128"/>
                <a:ea typeface="Meiryo UI" panose="020B0604030504040204" pitchFamily="50" charset="-128"/>
              </a:rPr>
              <a:t>　</a:t>
            </a:r>
            <a:r>
              <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評価結果の公表</a:t>
            </a:r>
          </a:p>
        </p:txBody>
      </p:sp>
      <p:sp>
        <p:nvSpPr>
          <p:cNvPr id="17" name="テキスト ボックス 16">
            <a:extLst>
              <a:ext uri="{FF2B5EF4-FFF2-40B4-BE49-F238E27FC236}">
                <a16:creationId xmlns:a16="http://schemas.microsoft.com/office/drawing/2014/main" id="{B38AA95A-1C94-9CE6-E684-B1FE30E4FD2A}"/>
              </a:ext>
            </a:extLst>
          </p:cNvPr>
          <p:cNvSpPr txBox="1"/>
          <p:nvPr/>
        </p:nvSpPr>
        <p:spPr>
          <a:xfrm>
            <a:off x="767408" y="5573622"/>
            <a:ext cx="10363246" cy="341632"/>
          </a:xfrm>
          <a:prstGeom prst="rect">
            <a:avLst/>
          </a:prstGeom>
          <a:noFill/>
        </p:spPr>
        <p:txBody>
          <a:bodyPr wrap="square">
            <a:spAutoFit/>
          </a:bodyPr>
          <a:lstStyle/>
          <a:p>
            <a:pPr marL="666750" indent="133350">
              <a:lnSpc>
                <a:spcPct val="90000"/>
              </a:lnSpc>
              <a:spcBef>
                <a:spcPts val="1200"/>
              </a:spcBef>
              <a:spcAft>
                <a:spcPts val="200"/>
              </a:spcAft>
            </a:pP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会議で出た意見等を取りまとめた上で、事業所のサービス種別ごとに定められた様式を作成し公表します。</a:t>
            </a:r>
          </a:p>
        </p:txBody>
      </p:sp>
    </p:spTree>
    <p:extLst>
      <p:ext uri="{BB962C8B-B14F-4D97-AF65-F5344CB8AC3E}">
        <p14:creationId xmlns:p14="http://schemas.microsoft.com/office/powerpoint/2010/main" val="16062744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AFAD723F-F7EE-A6A7-E8E7-4001FD385A75}"/>
              </a:ext>
            </a:extLst>
          </p:cNvPr>
          <p:cNvSpPr>
            <a:spLocks noGrp="1"/>
          </p:cNvSpPr>
          <p:nvPr>
            <p:ph type="sldNum" sz="quarter" idx="12"/>
          </p:nvPr>
        </p:nvSpPr>
        <p:spPr/>
        <p:txBody>
          <a:bodyPr/>
          <a:lstStyle/>
          <a:p>
            <a:fld id="{2867FCA3-A03C-486B-B435-5E955AB890EC}" type="slidenum">
              <a:rPr kumimoji="1" lang="ja-JP" altLang="en-US" smtClean="0"/>
              <a:t>25</a:t>
            </a:fld>
            <a:endParaRPr kumimoji="1" lang="ja-JP" altLang="en-US" dirty="0"/>
          </a:p>
        </p:txBody>
      </p:sp>
      <p:sp>
        <p:nvSpPr>
          <p:cNvPr id="5" name="テキスト ボックス 4">
            <a:extLst>
              <a:ext uri="{FF2B5EF4-FFF2-40B4-BE49-F238E27FC236}">
                <a16:creationId xmlns:a16="http://schemas.microsoft.com/office/drawing/2014/main" id="{334A2E67-4F4A-8EA2-A551-262309D327A2}"/>
              </a:ext>
            </a:extLst>
          </p:cNvPr>
          <p:cNvSpPr txBox="1"/>
          <p:nvPr/>
        </p:nvSpPr>
        <p:spPr>
          <a:xfrm>
            <a:off x="844492" y="251154"/>
            <a:ext cx="9793088" cy="1323439"/>
          </a:xfrm>
          <a:prstGeom prst="rect">
            <a:avLst/>
          </a:prstGeom>
          <a:noFill/>
        </p:spPr>
        <p:txBody>
          <a:bodyPr wrap="square" rtlCol="0">
            <a:spAutoFit/>
          </a:bodyPr>
          <a:lstStyle/>
          <a:p>
            <a:r>
              <a:rPr kumimoji="1" lang="en-US" altLang="ja-JP" sz="4000" u="sng" dirty="0">
                <a:latin typeface="Meiryo UI" panose="020B0604030504040204" pitchFamily="50" charset="-128"/>
                <a:ea typeface="Meiryo UI" panose="020B0604030504040204" pitchFamily="50" charset="-128"/>
              </a:rPr>
              <a:t>5</a:t>
            </a:r>
            <a:r>
              <a:rPr kumimoji="1" lang="ja-JP" altLang="en-US" sz="4000" u="sng" dirty="0">
                <a:latin typeface="Meiryo UI" panose="020B0604030504040204" pitchFamily="50" charset="-128"/>
                <a:ea typeface="Meiryo UI" panose="020B0604030504040204" pitchFamily="50" charset="-128"/>
              </a:rPr>
              <a:t> </a:t>
            </a:r>
            <a:r>
              <a:rPr lang="ja-JP" altLang="ja-JP" sz="4000" u="sng" dirty="0">
                <a:effectLst/>
                <a:latin typeface="Meiryo UI" panose="020B0604030504040204" pitchFamily="50" charset="-128"/>
                <a:ea typeface="Meiryo UI" panose="020B0604030504040204" pitchFamily="50" charset="-128"/>
                <a:cs typeface="Times New Roman" panose="02020603050405020304" pitchFamily="18" charset="0"/>
              </a:rPr>
              <a:t>自己評価および運営推進会議</a:t>
            </a:r>
            <a:r>
              <a:rPr lang="ja-JP" altLang="en-US" sz="4000" u="sng" dirty="0">
                <a:effectLst/>
                <a:latin typeface="Meiryo UI" panose="020B0604030504040204" pitchFamily="50" charset="-128"/>
                <a:ea typeface="Meiryo UI" panose="020B0604030504040204" pitchFamily="50" charset="-128"/>
                <a:cs typeface="Times New Roman" panose="02020603050405020304" pitchFamily="18" charset="0"/>
              </a:rPr>
              <a:t>等</a:t>
            </a:r>
            <a:r>
              <a:rPr lang="ja-JP" altLang="ja-JP" sz="4000" u="sng" dirty="0">
                <a:effectLst/>
                <a:latin typeface="Meiryo UI" panose="020B0604030504040204" pitchFamily="50" charset="-128"/>
                <a:ea typeface="Meiryo UI" panose="020B0604030504040204" pitchFamily="50" charset="-128"/>
                <a:cs typeface="Times New Roman" panose="02020603050405020304" pitchFamily="18" charset="0"/>
              </a:rPr>
              <a:t>を活用した</a:t>
            </a:r>
            <a:r>
              <a:rPr lang="en-US" altLang="ja-JP" sz="4000" u="sng" dirty="0">
                <a:effectLst/>
                <a:latin typeface="Meiryo UI" panose="020B0604030504040204" pitchFamily="50" charset="-128"/>
                <a:ea typeface="Meiryo UI" panose="020B0604030504040204" pitchFamily="50" charset="-128"/>
                <a:cs typeface="Times New Roman" panose="02020603050405020304" pitchFamily="18" charset="0"/>
              </a:rPr>
              <a:t> </a:t>
            </a:r>
          </a:p>
          <a:p>
            <a:r>
              <a:rPr lang="en-US" altLang="ja-JP" sz="40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4000" u="sng" dirty="0">
                <a:effectLst/>
                <a:latin typeface="Meiryo UI" panose="020B0604030504040204" pitchFamily="50" charset="-128"/>
                <a:ea typeface="Meiryo UI" panose="020B0604030504040204" pitchFamily="50" charset="-128"/>
                <a:cs typeface="Times New Roman" panose="02020603050405020304" pitchFamily="18" charset="0"/>
              </a:rPr>
              <a:t>評価</a:t>
            </a:r>
            <a:r>
              <a:rPr lang="ja-JP" altLang="en-US" sz="4000" u="sng" dirty="0">
                <a:effectLst/>
                <a:latin typeface="Meiryo UI" panose="020B0604030504040204" pitchFamily="50" charset="-128"/>
                <a:ea typeface="Meiryo UI" panose="020B0604030504040204" pitchFamily="50" charset="-128"/>
                <a:cs typeface="Times New Roman" panose="02020603050405020304" pitchFamily="18" charset="0"/>
              </a:rPr>
              <a:t>に使用する様式</a:t>
            </a:r>
            <a:endParaRPr kumimoji="1" lang="en-US" altLang="ja-JP" sz="4000" u="sng"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15FB6B90-6AEB-F4CD-D308-418AECA9E6EB}"/>
              </a:ext>
            </a:extLst>
          </p:cNvPr>
          <p:cNvSpPr txBox="1"/>
          <p:nvPr/>
        </p:nvSpPr>
        <p:spPr>
          <a:xfrm>
            <a:off x="1353624" y="1700808"/>
            <a:ext cx="8774824"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使用する様式は以下の表のとおりです。いずれの様式も区ホームページに掲載しています。</a:t>
            </a:r>
          </a:p>
        </p:txBody>
      </p:sp>
      <p:pic>
        <p:nvPicPr>
          <p:cNvPr id="166" name="図 165">
            <a:extLst>
              <a:ext uri="{FF2B5EF4-FFF2-40B4-BE49-F238E27FC236}">
                <a16:creationId xmlns:a16="http://schemas.microsoft.com/office/drawing/2014/main" id="{7764BD60-D0D2-A3F6-A09C-5D542C621870}"/>
              </a:ext>
            </a:extLst>
          </p:cNvPr>
          <p:cNvPicPr>
            <a:picLocks noChangeAspect="1"/>
          </p:cNvPicPr>
          <p:nvPr/>
        </p:nvPicPr>
        <p:blipFill>
          <a:blip r:embed="rId2"/>
          <a:stretch>
            <a:fillRect/>
          </a:stretch>
        </p:blipFill>
        <p:spPr>
          <a:xfrm>
            <a:off x="1425120" y="2276872"/>
            <a:ext cx="9063368" cy="3739113"/>
          </a:xfrm>
          <a:prstGeom prst="rect">
            <a:avLst/>
          </a:prstGeom>
        </p:spPr>
      </p:pic>
    </p:spTree>
    <p:extLst>
      <p:ext uri="{BB962C8B-B14F-4D97-AF65-F5344CB8AC3E}">
        <p14:creationId xmlns:p14="http://schemas.microsoft.com/office/powerpoint/2010/main" val="2489311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878A9D0-042B-7F1C-73B9-C5F5250E3463}"/>
              </a:ext>
            </a:extLst>
          </p:cNvPr>
          <p:cNvSpPr>
            <a:spLocks noGrp="1"/>
          </p:cNvSpPr>
          <p:nvPr>
            <p:ph type="sldNum" sz="quarter" idx="12"/>
          </p:nvPr>
        </p:nvSpPr>
        <p:spPr/>
        <p:txBody>
          <a:bodyPr/>
          <a:lstStyle/>
          <a:p>
            <a:fld id="{2867FCA3-A03C-486B-B435-5E955AB890EC}" type="slidenum">
              <a:rPr kumimoji="1" lang="ja-JP" altLang="en-US" smtClean="0"/>
              <a:t>26</a:t>
            </a:fld>
            <a:endParaRPr kumimoji="1" lang="ja-JP" altLang="en-US" dirty="0"/>
          </a:p>
        </p:txBody>
      </p:sp>
      <p:sp>
        <p:nvSpPr>
          <p:cNvPr id="3" name="テキスト ボックス 2">
            <a:extLst>
              <a:ext uri="{FF2B5EF4-FFF2-40B4-BE49-F238E27FC236}">
                <a16:creationId xmlns:a16="http://schemas.microsoft.com/office/drawing/2014/main" id="{68DB1ACF-BCFE-1EB9-EF92-0BA19ED97888}"/>
              </a:ext>
            </a:extLst>
          </p:cNvPr>
          <p:cNvSpPr txBox="1"/>
          <p:nvPr/>
        </p:nvSpPr>
        <p:spPr>
          <a:xfrm>
            <a:off x="623392" y="376569"/>
            <a:ext cx="10081120" cy="707886"/>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 </a:t>
            </a:r>
            <a:r>
              <a:rPr kumimoji="1" lang="ja-JP" altLang="en-US" sz="4000" u="sng" dirty="0">
                <a:latin typeface="Meiryo UI" panose="020B0604030504040204" pitchFamily="50" charset="-128"/>
                <a:ea typeface="Meiryo UI" panose="020B0604030504040204" pitchFamily="50" charset="-128"/>
              </a:rPr>
              <a:t>６ 運営推進会議等で評価を受けた後の手続き</a:t>
            </a:r>
          </a:p>
        </p:txBody>
      </p:sp>
      <p:sp>
        <p:nvSpPr>
          <p:cNvPr id="4" name="テキスト ボックス 3">
            <a:extLst>
              <a:ext uri="{FF2B5EF4-FFF2-40B4-BE49-F238E27FC236}">
                <a16:creationId xmlns:a16="http://schemas.microsoft.com/office/drawing/2014/main" id="{E3E70E51-537F-1563-C707-83041374DF84}"/>
              </a:ext>
            </a:extLst>
          </p:cNvPr>
          <p:cNvSpPr txBox="1"/>
          <p:nvPr/>
        </p:nvSpPr>
        <p:spPr>
          <a:xfrm>
            <a:off x="1415480" y="1332493"/>
            <a:ext cx="5256584" cy="369332"/>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cs typeface="Times New Roman" panose="02020603050405020304" pitchFamily="18" charset="0"/>
              </a:rPr>
              <a:t>以下</a:t>
            </a:r>
            <a:r>
              <a:rPr lang="ja-JP" altLang="ja-JP" sz="1800" dirty="0">
                <a:effectLst/>
                <a:latin typeface="Meiryo UI" panose="020B0604030504040204" pitchFamily="50" charset="-128"/>
                <a:ea typeface="Meiryo UI" panose="020B0604030504040204" pitchFamily="50" charset="-128"/>
                <a:cs typeface="Times New Roman" panose="02020603050405020304" pitchFamily="18" charset="0"/>
              </a:rPr>
              <a:t>の①～③の手続きが必要となります。</a:t>
            </a:r>
            <a:endParaRPr kumimoji="1" lang="ja-JP" altLang="en-US"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BA2A49B9-56E4-722C-1E09-3D2A7025B849}"/>
              </a:ext>
            </a:extLst>
          </p:cNvPr>
          <p:cNvSpPr txBox="1"/>
          <p:nvPr/>
        </p:nvSpPr>
        <p:spPr>
          <a:xfrm>
            <a:off x="839416" y="1891884"/>
            <a:ext cx="6096000" cy="369332"/>
          </a:xfrm>
          <a:prstGeom prst="rect">
            <a:avLst/>
          </a:prstGeom>
          <a:noFill/>
        </p:spPr>
        <p:txBody>
          <a:bodyPr wrap="square">
            <a:spAutoFit/>
          </a:bodyPr>
          <a:lstStyle/>
          <a:p>
            <a:pPr indent="533400" algn="just"/>
            <a:r>
              <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①　公表用資料の作成</a:t>
            </a:r>
          </a:p>
        </p:txBody>
      </p:sp>
      <p:sp>
        <p:nvSpPr>
          <p:cNvPr id="6" name="テキスト ボックス 5">
            <a:extLst>
              <a:ext uri="{FF2B5EF4-FFF2-40B4-BE49-F238E27FC236}">
                <a16:creationId xmlns:a16="http://schemas.microsoft.com/office/drawing/2014/main" id="{1DA121BB-EE00-369E-24F1-4B670F070D27}"/>
              </a:ext>
            </a:extLst>
          </p:cNvPr>
          <p:cNvSpPr txBox="1"/>
          <p:nvPr/>
        </p:nvSpPr>
        <p:spPr>
          <a:xfrm>
            <a:off x="1784228" y="2367275"/>
            <a:ext cx="8568952" cy="341632"/>
          </a:xfrm>
          <a:prstGeom prst="rect">
            <a:avLst/>
          </a:prstGeom>
          <a:noFill/>
        </p:spPr>
        <p:txBody>
          <a:bodyPr wrap="square" rtlCol="0">
            <a:spAutoFit/>
          </a:bodyPr>
          <a:lstStyle/>
          <a:p>
            <a:pPr>
              <a:lnSpc>
                <a:spcPct val="90000"/>
              </a:lnSpc>
              <a:spcBef>
                <a:spcPts val="1200"/>
              </a:spcBef>
              <a:spcAft>
                <a:spcPts val="200"/>
              </a:spcAft>
            </a:pPr>
            <a:r>
              <a:rPr kumimoji="1" lang="ja-JP" altLang="en-US" dirty="0">
                <a:latin typeface="Meiryo UI" panose="020B0604030504040204" pitchFamily="50" charset="-128"/>
                <a:ea typeface="Meiryo UI" panose="020B0604030504040204" pitchFamily="50" charset="-128"/>
              </a:rPr>
              <a:t>会議で出た意見をまとめ、サービス種別ごとに定められた様式で公表用資料を作成してください</a:t>
            </a:r>
            <a:r>
              <a:rPr kumimoji="1" lang="ja-JP" altLang="en-US" dirty="0"/>
              <a:t>。</a:t>
            </a:r>
          </a:p>
        </p:txBody>
      </p:sp>
      <p:sp>
        <p:nvSpPr>
          <p:cNvPr id="8" name="テキスト ボックス 7">
            <a:extLst>
              <a:ext uri="{FF2B5EF4-FFF2-40B4-BE49-F238E27FC236}">
                <a16:creationId xmlns:a16="http://schemas.microsoft.com/office/drawing/2014/main" id="{87276885-2902-6626-7C66-B9CCF39F0EDA}"/>
              </a:ext>
            </a:extLst>
          </p:cNvPr>
          <p:cNvSpPr txBox="1"/>
          <p:nvPr/>
        </p:nvSpPr>
        <p:spPr>
          <a:xfrm>
            <a:off x="1343472" y="2745490"/>
            <a:ext cx="6096000" cy="369332"/>
          </a:xfrm>
          <a:prstGeom prst="rect">
            <a:avLst/>
          </a:prstGeom>
          <a:noFill/>
        </p:spPr>
        <p:txBody>
          <a:bodyPr wrap="square">
            <a:spAutoFit/>
          </a:bodyPr>
          <a:lstStyle/>
          <a:p>
            <a:pPr algn="just"/>
            <a:r>
              <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②　評価結果の公表</a:t>
            </a:r>
          </a:p>
        </p:txBody>
      </p:sp>
      <p:sp>
        <p:nvSpPr>
          <p:cNvPr id="9" name="テキスト ボックス 8">
            <a:extLst>
              <a:ext uri="{FF2B5EF4-FFF2-40B4-BE49-F238E27FC236}">
                <a16:creationId xmlns:a16="http://schemas.microsoft.com/office/drawing/2014/main" id="{9C1529F4-AAC2-AB68-769E-275302D147F7}"/>
              </a:ext>
            </a:extLst>
          </p:cNvPr>
          <p:cNvSpPr txBox="1"/>
          <p:nvPr/>
        </p:nvSpPr>
        <p:spPr>
          <a:xfrm>
            <a:off x="1610191" y="3206943"/>
            <a:ext cx="8917026" cy="770467"/>
          </a:xfrm>
          <a:prstGeom prst="rect">
            <a:avLst/>
          </a:prstGeom>
          <a:noFill/>
        </p:spPr>
        <p:txBody>
          <a:bodyPr wrap="square">
            <a:spAutoFit/>
          </a:bodyPr>
          <a:lstStyle/>
          <a:p>
            <a:pPr marL="800100" indent="-800100">
              <a:lnSpc>
                <a:spcPct val="90000"/>
              </a:lnSpc>
              <a:spcBef>
                <a:spcPts val="1200"/>
              </a:spcBef>
              <a:spcAft>
                <a:spcPts val="200"/>
              </a:spcAft>
            </a:pPr>
            <a:r>
              <a:rPr lang="ja-JP" altLang="ja-JP" sz="1800"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利用者および家族への提供とともに、介護サービス情報公表</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シ</a:t>
            </a:r>
            <a:r>
              <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ステムや法人のホームページへの</a:t>
            </a:r>
            <a:endPar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800100" indent="-800100">
              <a:lnSpc>
                <a:spcPct val="90000"/>
              </a:lnSpc>
              <a:spcBef>
                <a:spcPts val="1200"/>
              </a:spcBef>
              <a:spcAft>
                <a:spcPts val="200"/>
              </a:spcAft>
            </a:pP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掲載、事業所内への掲示等により公表用資料を公表します。</a:t>
            </a:r>
          </a:p>
        </p:txBody>
      </p:sp>
      <p:sp>
        <p:nvSpPr>
          <p:cNvPr id="10" name="テキスト ボックス 9">
            <a:extLst>
              <a:ext uri="{FF2B5EF4-FFF2-40B4-BE49-F238E27FC236}">
                <a16:creationId xmlns:a16="http://schemas.microsoft.com/office/drawing/2014/main" id="{E7B55961-8ECB-68D2-BFB5-F16222244731}"/>
              </a:ext>
            </a:extLst>
          </p:cNvPr>
          <p:cNvSpPr txBox="1"/>
          <p:nvPr/>
        </p:nvSpPr>
        <p:spPr>
          <a:xfrm>
            <a:off x="1343472" y="4075217"/>
            <a:ext cx="6096000" cy="369332"/>
          </a:xfrm>
          <a:prstGeom prst="rect">
            <a:avLst/>
          </a:prstGeom>
          <a:noFill/>
        </p:spPr>
        <p:txBody>
          <a:bodyPr wrap="square">
            <a:spAutoFit/>
          </a:bodyPr>
          <a:lstStyle/>
          <a:p>
            <a:pPr algn="just"/>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③</a:t>
            </a:r>
            <a:r>
              <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介護保険課</a:t>
            </a:r>
            <a:r>
              <a:rPr lang="ja-JP" altLang="ja-JP" dirty="0">
                <a:effectLst/>
                <a:latin typeface="Meiryo UI" panose="020B0604030504040204" pitchFamily="50" charset="-128"/>
                <a:ea typeface="Meiryo UI" panose="020B0604030504040204" pitchFamily="50" charset="-128"/>
                <a:cs typeface="Times New Roman" panose="02020603050405020304" pitchFamily="18" charset="0"/>
              </a:rPr>
              <a:t>および地域包括支援センターへの提出</a:t>
            </a:r>
            <a:endParaRPr lang="ja-JP"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テキスト ボックス 10">
            <a:extLst>
              <a:ext uri="{FF2B5EF4-FFF2-40B4-BE49-F238E27FC236}">
                <a16:creationId xmlns:a16="http://schemas.microsoft.com/office/drawing/2014/main" id="{FE915AD3-B3E5-2D0B-0158-7ECA8CDA2E9D}"/>
              </a:ext>
            </a:extLst>
          </p:cNvPr>
          <p:cNvSpPr txBox="1"/>
          <p:nvPr/>
        </p:nvSpPr>
        <p:spPr>
          <a:xfrm>
            <a:off x="1682143" y="4542497"/>
            <a:ext cx="8993075" cy="770467"/>
          </a:xfrm>
          <a:prstGeom prst="rect">
            <a:avLst/>
          </a:prstGeom>
          <a:noFill/>
        </p:spPr>
        <p:txBody>
          <a:bodyPr wrap="square">
            <a:spAutoFit/>
          </a:bodyPr>
          <a:lstStyle/>
          <a:p>
            <a:pPr marL="666750" indent="-666750">
              <a:lnSpc>
                <a:spcPct val="90000"/>
              </a:lnSpc>
              <a:spcBef>
                <a:spcPts val="1200"/>
              </a:spcBef>
              <a:spcAft>
                <a:spcPts val="200"/>
              </a:spcAft>
            </a:pP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区ホームページから「自己評価・外部評価　結果報告書」をダウンロードし、必要事項をご記入の</a:t>
            </a:r>
            <a:endPar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666750" indent="-666750">
              <a:lnSpc>
                <a:spcPct val="90000"/>
              </a:lnSpc>
              <a:spcBef>
                <a:spcPts val="1200"/>
              </a:spcBef>
              <a:spcAft>
                <a:spcPts val="200"/>
              </a:spcAft>
            </a:pP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上、公表用資料と併せてご提出ください。</a:t>
            </a:r>
          </a:p>
        </p:txBody>
      </p:sp>
    </p:spTree>
    <p:extLst>
      <p:ext uri="{BB962C8B-B14F-4D97-AF65-F5344CB8AC3E}">
        <p14:creationId xmlns:p14="http://schemas.microsoft.com/office/powerpoint/2010/main" val="3635823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46ED76A-EFEF-6F1D-E9C6-D47271445965}"/>
              </a:ext>
            </a:extLst>
          </p:cNvPr>
          <p:cNvSpPr>
            <a:spLocks noGrp="1"/>
          </p:cNvSpPr>
          <p:nvPr>
            <p:ph type="sldNum" sz="quarter" idx="12"/>
          </p:nvPr>
        </p:nvSpPr>
        <p:spPr/>
        <p:txBody>
          <a:bodyPr/>
          <a:lstStyle/>
          <a:p>
            <a:fld id="{2867FCA3-A03C-486B-B435-5E955AB890EC}" type="slidenum">
              <a:rPr kumimoji="1" lang="ja-JP" altLang="en-US" smtClean="0"/>
              <a:t>27</a:t>
            </a:fld>
            <a:endParaRPr kumimoji="1" lang="ja-JP" altLang="en-US" dirty="0"/>
          </a:p>
        </p:txBody>
      </p:sp>
      <p:sp>
        <p:nvSpPr>
          <p:cNvPr id="4" name="テキスト ボックス 3">
            <a:extLst>
              <a:ext uri="{FF2B5EF4-FFF2-40B4-BE49-F238E27FC236}">
                <a16:creationId xmlns:a16="http://schemas.microsoft.com/office/drawing/2014/main" id="{3DBBECF7-DBF2-EA60-9B41-15B4CD4E2A5A}"/>
              </a:ext>
            </a:extLst>
          </p:cNvPr>
          <p:cNvSpPr txBox="1"/>
          <p:nvPr/>
        </p:nvSpPr>
        <p:spPr>
          <a:xfrm>
            <a:off x="983432" y="301331"/>
            <a:ext cx="9793088" cy="1323439"/>
          </a:xfrm>
          <a:prstGeom prst="rect">
            <a:avLst/>
          </a:prstGeom>
          <a:noFill/>
        </p:spPr>
        <p:txBody>
          <a:bodyPr wrap="square">
            <a:spAutoFit/>
          </a:bodyPr>
          <a:lstStyle/>
          <a:p>
            <a:r>
              <a:rPr lang="ja-JP" altLang="en-US" sz="4000" u="sng" dirty="0">
                <a:effectLst/>
                <a:latin typeface="Meiryo UI" panose="020B0604030504040204" pitchFamily="50" charset="-128"/>
                <a:ea typeface="Meiryo UI" panose="020B0604030504040204" pitchFamily="50" charset="-128"/>
                <a:cs typeface="Times New Roman" panose="02020603050405020304" pitchFamily="18" charset="0"/>
              </a:rPr>
              <a:t>７ </a:t>
            </a:r>
            <a:r>
              <a:rPr lang="ja-JP" altLang="ja-JP" sz="4000" u="sng" dirty="0">
                <a:effectLst/>
                <a:latin typeface="Meiryo UI" panose="020B0604030504040204" pitchFamily="50" charset="-128"/>
                <a:ea typeface="Meiryo UI" panose="020B0604030504040204" pitchFamily="50" charset="-128"/>
                <a:cs typeface="Times New Roman" panose="02020603050405020304" pitchFamily="18" charset="0"/>
              </a:rPr>
              <a:t>運営推進会議</a:t>
            </a:r>
            <a:r>
              <a:rPr lang="ja-JP" altLang="en-US" sz="4000" u="sng" dirty="0">
                <a:effectLst/>
                <a:latin typeface="Meiryo UI" panose="020B0604030504040204" pitchFamily="50" charset="-128"/>
                <a:ea typeface="Meiryo UI" panose="020B0604030504040204" pitchFamily="50" charset="-128"/>
                <a:cs typeface="Times New Roman" panose="02020603050405020304" pitchFamily="18" charset="0"/>
              </a:rPr>
              <a:t>等</a:t>
            </a:r>
            <a:r>
              <a:rPr lang="ja-JP" altLang="ja-JP" sz="4000" u="sng" dirty="0">
                <a:effectLst/>
                <a:latin typeface="Meiryo UI" panose="020B0604030504040204" pitchFamily="50" charset="-128"/>
                <a:ea typeface="Meiryo UI" panose="020B0604030504040204" pitchFamily="50" charset="-128"/>
                <a:cs typeface="Times New Roman" panose="02020603050405020304" pitchFamily="18" charset="0"/>
              </a:rPr>
              <a:t>を活用した評価</a:t>
            </a:r>
            <a:r>
              <a:rPr lang="ja-JP" altLang="en-US" sz="4000" u="sng" dirty="0">
                <a:effectLst/>
                <a:latin typeface="Meiryo UI" panose="020B0604030504040204" pitchFamily="50" charset="-128"/>
                <a:ea typeface="Meiryo UI" panose="020B0604030504040204" pitchFamily="50" charset="-128"/>
                <a:cs typeface="Times New Roman" panose="02020603050405020304" pitchFamily="18" charset="0"/>
              </a:rPr>
              <a:t>実施</a:t>
            </a:r>
            <a:r>
              <a:rPr lang="ja-JP" altLang="ja-JP" sz="4000" u="sng" dirty="0">
                <a:effectLst/>
                <a:latin typeface="Meiryo UI" panose="020B0604030504040204" pitchFamily="50" charset="-128"/>
                <a:ea typeface="Meiryo UI" panose="020B0604030504040204" pitchFamily="50" charset="-128"/>
                <a:cs typeface="Times New Roman" panose="02020603050405020304" pitchFamily="18" charset="0"/>
              </a:rPr>
              <a:t>の</a:t>
            </a:r>
            <a:r>
              <a:rPr lang="ja-JP" altLang="en-US" sz="4000" u="sng" dirty="0">
                <a:latin typeface="Meiryo UI" panose="020B0604030504040204" pitchFamily="50" charset="-128"/>
                <a:ea typeface="Meiryo UI" panose="020B0604030504040204" pitchFamily="50" charset="-128"/>
              </a:rPr>
              <a:t>留</a:t>
            </a:r>
            <a:endParaRPr lang="en-US" altLang="ja-JP" sz="4000" u="sng" dirty="0">
              <a:latin typeface="Meiryo UI" panose="020B0604030504040204" pitchFamily="50" charset="-128"/>
              <a:ea typeface="Meiryo UI" panose="020B0604030504040204" pitchFamily="50" charset="-128"/>
            </a:endParaRPr>
          </a:p>
          <a:p>
            <a:r>
              <a:rPr lang="ja-JP" altLang="en-US" sz="4000" dirty="0">
                <a:latin typeface="Meiryo UI" panose="020B0604030504040204" pitchFamily="50" charset="-128"/>
                <a:ea typeface="Meiryo UI" panose="020B0604030504040204" pitchFamily="50" charset="-128"/>
              </a:rPr>
              <a:t>　　</a:t>
            </a:r>
            <a:r>
              <a:rPr lang="ja-JP" altLang="en-US" sz="4000" u="sng" dirty="0">
                <a:latin typeface="Meiryo UI" panose="020B0604030504040204" pitchFamily="50" charset="-128"/>
                <a:ea typeface="Meiryo UI" panose="020B0604030504040204" pitchFamily="50" charset="-128"/>
              </a:rPr>
              <a:t>意事項</a:t>
            </a:r>
            <a:endParaRPr lang="ja-JP" altLang="en-US" sz="4000" dirty="0"/>
          </a:p>
        </p:txBody>
      </p:sp>
      <p:sp>
        <p:nvSpPr>
          <p:cNvPr id="6" name="テキスト ボックス 5">
            <a:extLst>
              <a:ext uri="{FF2B5EF4-FFF2-40B4-BE49-F238E27FC236}">
                <a16:creationId xmlns:a16="http://schemas.microsoft.com/office/drawing/2014/main" id="{8B421A50-3278-553B-DEFA-77AE269E2D94}"/>
              </a:ext>
            </a:extLst>
          </p:cNvPr>
          <p:cNvSpPr txBox="1"/>
          <p:nvPr/>
        </p:nvSpPr>
        <p:spPr>
          <a:xfrm>
            <a:off x="1703512" y="1925926"/>
            <a:ext cx="6912768" cy="400110"/>
          </a:xfrm>
          <a:prstGeom prst="rect">
            <a:avLst/>
          </a:prstGeom>
          <a:noFill/>
        </p:spPr>
        <p:txBody>
          <a:bodyPr wrap="square">
            <a:spAutoFit/>
          </a:bodyPr>
          <a:lstStyle/>
          <a:p>
            <a:r>
              <a:rPr lang="ja-JP" altLang="en-US" sz="20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ja-JP" sz="2000" dirty="0">
                <a:effectLst/>
                <a:latin typeface="Meiryo UI" panose="020B0604030504040204" pitchFamily="50" charset="-128"/>
                <a:ea typeface="Meiryo UI" panose="020B0604030504040204" pitchFamily="50" charset="-128"/>
                <a:cs typeface="Times New Roman" panose="02020603050405020304" pitchFamily="18" charset="0"/>
              </a:rPr>
              <a:t>構成員への事前通知や送付が必要な書類等</a:t>
            </a:r>
            <a:r>
              <a:rPr lang="ja-JP" altLang="en-US" sz="2000" dirty="0">
                <a:latin typeface="Meiryo UI" panose="020B0604030504040204" pitchFamily="50" charset="-128"/>
                <a:ea typeface="Meiryo UI" panose="020B0604030504040204" pitchFamily="50" charset="-128"/>
                <a:cs typeface="Times New Roman" panose="02020603050405020304" pitchFamily="18" charset="0"/>
              </a:rPr>
              <a:t>について</a:t>
            </a:r>
            <a:endParaRPr lang="en-US" altLang="ja-JP" sz="20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9" name="テキスト ボックス 8">
            <a:extLst>
              <a:ext uri="{FF2B5EF4-FFF2-40B4-BE49-F238E27FC236}">
                <a16:creationId xmlns:a16="http://schemas.microsoft.com/office/drawing/2014/main" id="{CE4C81F6-0BED-A000-28B8-9B39FE0F5B0F}"/>
              </a:ext>
            </a:extLst>
          </p:cNvPr>
          <p:cNvSpPr txBox="1"/>
          <p:nvPr/>
        </p:nvSpPr>
        <p:spPr>
          <a:xfrm>
            <a:off x="2063552" y="2401140"/>
            <a:ext cx="8352928" cy="2056973"/>
          </a:xfrm>
          <a:prstGeom prst="rect">
            <a:avLst/>
          </a:prstGeom>
          <a:noFill/>
        </p:spPr>
        <p:txBody>
          <a:bodyPr wrap="square" rtlCol="0">
            <a:spAutoFit/>
          </a:bodyPr>
          <a:lstStyle/>
          <a:p>
            <a:pPr>
              <a:lnSpc>
                <a:spcPct val="90000"/>
              </a:lnSpc>
              <a:spcBef>
                <a:spcPts val="1200"/>
              </a:spcBef>
              <a:spcAft>
                <a:spcPts val="200"/>
              </a:spcAft>
            </a:pPr>
            <a:r>
              <a:rPr kumimoji="1" lang="ja-JP" altLang="en-US" dirty="0">
                <a:latin typeface="Meiryo UI" panose="020B0604030504040204" pitchFamily="50" charset="-128"/>
                <a:ea typeface="Meiryo UI" panose="020B0604030504040204" pitchFamily="50" charset="-128"/>
              </a:rPr>
              <a:t> 運営</a:t>
            </a:r>
            <a:r>
              <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推進会議等を活用した評価を実施する場合には、会議の</a:t>
            </a:r>
            <a:r>
              <a:rPr lang="ja-JP" altLang="ja-JP" sz="18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開催通知に評価を実施す</a:t>
            </a:r>
            <a:endParaRPr lang="en-US" altLang="ja-JP" sz="18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spcBef>
                <a:spcPts val="1200"/>
              </a:spcBef>
              <a:spcAft>
                <a:spcPts val="200"/>
              </a:spcAft>
            </a:pPr>
            <a:r>
              <a:rPr lang="ja-JP" altLang="en-US" sz="18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ja-JP" sz="18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る旨を記載</a:t>
            </a:r>
            <a:r>
              <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いただき、</a:t>
            </a:r>
            <a:r>
              <a:rPr lang="ja-JP" altLang="ja-JP" sz="180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評価実施日（会議開催日）の１か月前までに構成員に通知</a:t>
            </a:r>
            <a:r>
              <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してく</a:t>
            </a:r>
            <a:endPar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spcBef>
                <a:spcPts val="1200"/>
              </a:spcBef>
              <a:spcAft>
                <a:spcPts val="200"/>
              </a:spcAft>
            </a:pP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ださい。</a:t>
            </a:r>
            <a:endPar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spcBef>
                <a:spcPts val="1200"/>
              </a:spcBef>
              <a:spcAft>
                <a:spcPts val="200"/>
              </a:spcAft>
            </a:pP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また、評価の実施にあたっては、事業所が行った自己評価の結果を構成員へ事前送付の</a:t>
            </a:r>
            <a:endPar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90000"/>
              </a:lnSpc>
              <a:spcBef>
                <a:spcPts val="1200"/>
              </a:spcBef>
              <a:spcAft>
                <a:spcPts val="200"/>
              </a:spcAft>
            </a:pP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上、確認いただくことも望ましいと考えられます</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kumimoji="1" lang="ja-JP" altLang="en-US"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04D17234-1515-7AC0-C127-CD2A4DCEB56B}"/>
              </a:ext>
            </a:extLst>
          </p:cNvPr>
          <p:cNvSpPr txBox="1"/>
          <p:nvPr/>
        </p:nvSpPr>
        <p:spPr>
          <a:xfrm>
            <a:off x="1669105" y="4531965"/>
            <a:ext cx="6624736"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　運営推進会議等を活用した評価の実施方法について</a:t>
            </a:r>
          </a:p>
        </p:txBody>
      </p:sp>
      <p:sp>
        <p:nvSpPr>
          <p:cNvPr id="7" name="テキスト ボックス 6">
            <a:extLst>
              <a:ext uri="{FF2B5EF4-FFF2-40B4-BE49-F238E27FC236}">
                <a16:creationId xmlns:a16="http://schemas.microsoft.com/office/drawing/2014/main" id="{8B0F3211-BBD1-D2AB-9B48-4A4D4FA12A1B}"/>
              </a:ext>
            </a:extLst>
          </p:cNvPr>
          <p:cNvSpPr txBox="1"/>
          <p:nvPr/>
        </p:nvSpPr>
        <p:spPr>
          <a:xfrm>
            <a:off x="2063552" y="5089617"/>
            <a:ext cx="6408712"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 評価を行う場合は必ず</a:t>
            </a:r>
            <a:r>
              <a:rPr kumimoji="1" lang="ja-JP" altLang="en-US" dirty="0">
                <a:solidFill>
                  <a:srgbClr val="FF0000"/>
                </a:solidFill>
                <a:latin typeface="Meiryo UI" panose="020B0604030504040204" pitchFamily="50" charset="-128"/>
                <a:ea typeface="Meiryo UI" panose="020B0604030504040204" pitchFamily="50" charset="-128"/>
              </a:rPr>
              <a:t>単独開催</a:t>
            </a:r>
            <a:r>
              <a:rPr kumimoji="1" lang="ja-JP" altLang="en-US" dirty="0">
                <a:latin typeface="Meiryo UI" panose="020B0604030504040204" pitchFamily="50" charset="-128"/>
                <a:ea typeface="Meiryo UI" panose="020B0604030504040204" pitchFamily="50" charset="-128"/>
              </a:rPr>
              <a:t>で実施してください。</a:t>
            </a:r>
          </a:p>
        </p:txBody>
      </p:sp>
    </p:spTree>
    <p:extLst>
      <p:ext uri="{BB962C8B-B14F-4D97-AF65-F5344CB8AC3E}">
        <p14:creationId xmlns:p14="http://schemas.microsoft.com/office/powerpoint/2010/main" val="7350851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4DDF50B-5BA5-8A35-0E8F-D73AE1C4D590}"/>
              </a:ext>
            </a:extLst>
          </p:cNvPr>
          <p:cNvSpPr>
            <a:spLocks noGrp="1"/>
          </p:cNvSpPr>
          <p:nvPr>
            <p:ph type="sldNum" sz="quarter" idx="12"/>
          </p:nvPr>
        </p:nvSpPr>
        <p:spPr/>
        <p:txBody>
          <a:bodyPr/>
          <a:lstStyle/>
          <a:p>
            <a:fld id="{2867FCA3-A03C-486B-B435-5E955AB890EC}" type="slidenum">
              <a:rPr kumimoji="1" lang="ja-JP" altLang="en-US" smtClean="0"/>
              <a:t>28</a:t>
            </a:fld>
            <a:endParaRPr kumimoji="1" lang="ja-JP" altLang="en-US" dirty="0"/>
          </a:p>
        </p:txBody>
      </p:sp>
      <p:sp>
        <p:nvSpPr>
          <p:cNvPr id="3" name="テキスト ボックス 2">
            <a:extLst>
              <a:ext uri="{FF2B5EF4-FFF2-40B4-BE49-F238E27FC236}">
                <a16:creationId xmlns:a16="http://schemas.microsoft.com/office/drawing/2014/main" id="{53020E59-53D4-C991-54D9-07E8AC608B64}"/>
              </a:ext>
            </a:extLst>
          </p:cNvPr>
          <p:cNvSpPr txBox="1"/>
          <p:nvPr/>
        </p:nvSpPr>
        <p:spPr>
          <a:xfrm>
            <a:off x="2855640" y="2924944"/>
            <a:ext cx="5976664" cy="830997"/>
          </a:xfrm>
          <a:prstGeom prst="rect">
            <a:avLst/>
          </a:prstGeom>
          <a:noFill/>
        </p:spPr>
        <p:txBody>
          <a:bodyPr wrap="square" rtlCol="0">
            <a:spAutoFit/>
          </a:bodyPr>
          <a:lstStyle/>
          <a:p>
            <a:pPr algn="ctr"/>
            <a:r>
              <a:rPr kumimoji="1" lang="ja-JP" altLang="en-US" sz="4800" dirty="0">
                <a:latin typeface="Meiryo UI" panose="020B0604030504040204" pitchFamily="50" charset="-128"/>
                <a:ea typeface="Meiryo UI" panose="020B0604030504040204" pitchFamily="50" charset="-128"/>
              </a:rPr>
              <a:t>関係法令等について</a:t>
            </a:r>
          </a:p>
        </p:txBody>
      </p:sp>
    </p:spTree>
    <p:extLst>
      <p:ext uri="{BB962C8B-B14F-4D97-AF65-F5344CB8AC3E}">
        <p14:creationId xmlns:p14="http://schemas.microsoft.com/office/powerpoint/2010/main" val="19522134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9B55C38A-5B35-ACA4-CA86-9C85D670C79B}"/>
              </a:ext>
            </a:extLst>
          </p:cNvPr>
          <p:cNvSpPr>
            <a:spLocks noGrp="1"/>
          </p:cNvSpPr>
          <p:nvPr>
            <p:ph type="sldNum" sz="quarter" idx="12"/>
          </p:nvPr>
        </p:nvSpPr>
        <p:spPr/>
        <p:txBody>
          <a:bodyPr/>
          <a:lstStyle/>
          <a:p>
            <a:fld id="{2867FCA3-A03C-486B-B435-5E955AB890EC}" type="slidenum">
              <a:rPr kumimoji="1" lang="ja-JP" altLang="en-US" smtClean="0"/>
              <a:t>29</a:t>
            </a:fld>
            <a:endParaRPr kumimoji="1" lang="ja-JP" altLang="en-US" dirty="0"/>
          </a:p>
        </p:txBody>
      </p:sp>
      <p:sp>
        <p:nvSpPr>
          <p:cNvPr id="4" name="テキスト ボックス 3">
            <a:extLst>
              <a:ext uri="{FF2B5EF4-FFF2-40B4-BE49-F238E27FC236}">
                <a16:creationId xmlns:a16="http://schemas.microsoft.com/office/drawing/2014/main" id="{22AB2119-2E99-332B-C547-C1776D086413}"/>
              </a:ext>
            </a:extLst>
          </p:cNvPr>
          <p:cNvSpPr txBox="1"/>
          <p:nvPr/>
        </p:nvSpPr>
        <p:spPr>
          <a:xfrm>
            <a:off x="623392" y="1915820"/>
            <a:ext cx="5544616" cy="307777"/>
          </a:xfrm>
          <a:prstGeom prst="rect">
            <a:avLst/>
          </a:prstGeom>
          <a:noFill/>
        </p:spPr>
        <p:txBody>
          <a:bodyPr wrap="square" rtlCol="0">
            <a:spAutoFit/>
          </a:bodyPr>
          <a:lstStyle/>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その他参考資料</a:t>
            </a:r>
            <a:r>
              <a:rPr lang="en-US" altLang="ja-JP" sz="1400" dirty="0">
                <a:latin typeface="Meiryo UI" panose="020B0604030504040204" pitchFamily="50" charset="-128"/>
                <a:ea typeface="Meiryo UI" panose="020B0604030504040204" pitchFamily="50" charset="-128"/>
              </a:rPr>
              <a:t>】</a:t>
            </a:r>
          </a:p>
        </p:txBody>
      </p:sp>
      <p:sp>
        <p:nvSpPr>
          <p:cNvPr id="5" name="テキスト ボックス 4">
            <a:extLst>
              <a:ext uri="{FF2B5EF4-FFF2-40B4-BE49-F238E27FC236}">
                <a16:creationId xmlns:a16="http://schemas.microsoft.com/office/drawing/2014/main" id="{606F3174-0C84-8FE2-DED3-1D856F899074}"/>
              </a:ext>
            </a:extLst>
          </p:cNvPr>
          <p:cNvSpPr txBox="1"/>
          <p:nvPr/>
        </p:nvSpPr>
        <p:spPr>
          <a:xfrm>
            <a:off x="911424" y="2647976"/>
            <a:ext cx="8788660" cy="276999"/>
          </a:xfrm>
          <a:prstGeom prst="rect">
            <a:avLst/>
          </a:prstGeom>
          <a:noFill/>
        </p:spPr>
        <p:txBody>
          <a:bodyPr wrap="square" rtlCol="0">
            <a:spAutoFit/>
          </a:bodyPr>
          <a:lstStyle/>
          <a:p>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介護・医療連携推進会議および運営推進会議を活用した評価の実施等について（通知）」（</a:t>
            </a:r>
            <a:r>
              <a:rPr lang="ja-JP" altLang="ja-JP" sz="1200" kern="0" dirty="0">
                <a:latin typeface="Meiryo UI" panose="020B0604030504040204" pitchFamily="50" charset="-128"/>
                <a:ea typeface="Meiryo UI" panose="020B0604030504040204" pitchFamily="50" charset="-128"/>
                <a:cs typeface="Times New Roman" panose="02020603050405020304" pitchFamily="18" charset="0"/>
              </a:rPr>
              <a:t>令和５年２月</a:t>
            </a:r>
            <a:r>
              <a:rPr lang="en-US" altLang="ja-JP" sz="1200" kern="0" dirty="0">
                <a:latin typeface="Meiryo UI" panose="020B0604030504040204" pitchFamily="50" charset="-128"/>
                <a:ea typeface="Meiryo UI" panose="020B0604030504040204" pitchFamily="50" charset="-128"/>
                <a:cs typeface="Times New Roman" panose="02020603050405020304" pitchFamily="18" charset="0"/>
              </a:rPr>
              <a:t>28</a:t>
            </a:r>
            <a:r>
              <a:rPr lang="ja-JP" altLang="ja-JP" sz="1200" kern="0" dirty="0">
                <a:latin typeface="Meiryo UI" panose="020B0604030504040204" pitchFamily="50" charset="-128"/>
                <a:ea typeface="Meiryo UI" panose="020B0604030504040204" pitchFamily="50" charset="-128"/>
                <a:cs typeface="Times New Roman" panose="02020603050405020304" pitchFamily="18" charset="0"/>
              </a:rPr>
              <a:t>日付４練福介第</a:t>
            </a:r>
            <a:r>
              <a:rPr lang="en-US" altLang="ja-JP" sz="1200" kern="0" dirty="0">
                <a:latin typeface="Meiryo UI" panose="020B0604030504040204" pitchFamily="50" charset="-128"/>
                <a:ea typeface="Meiryo UI" panose="020B0604030504040204" pitchFamily="50" charset="-128"/>
                <a:cs typeface="Times New Roman" panose="02020603050405020304" pitchFamily="18" charset="0"/>
              </a:rPr>
              <a:t>6225</a:t>
            </a:r>
            <a:r>
              <a:rPr lang="ja-JP" altLang="ja-JP" sz="1200" kern="0" dirty="0">
                <a:latin typeface="Meiryo UI" panose="020B0604030504040204" pitchFamily="50" charset="-128"/>
                <a:ea typeface="Meiryo UI" panose="020B0604030504040204" pitchFamily="50" charset="-128"/>
                <a:cs typeface="Times New Roman" panose="02020603050405020304" pitchFamily="18" charset="0"/>
              </a:rPr>
              <a:t>号</a:t>
            </a:r>
            <a:r>
              <a:rPr lang="en-US" altLang="ja-JP" sz="1200" kern="0" dirty="0">
                <a:latin typeface="Meiryo UI" panose="020B0604030504040204" pitchFamily="50" charset="-128"/>
                <a:ea typeface="Meiryo UI" panose="020B0604030504040204" pitchFamily="50" charset="-128"/>
                <a:cs typeface="Times New Roman" panose="02020603050405020304" pitchFamily="18" charset="0"/>
              </a:rPr>
              <a:t>)</a:t>
            </a:r>
          </a:p>
        </p:txBody>
      </p:sp>
      <p:sp>
        <p:nvSpPr>
          <p:cNvPr id="6" name="テキスト ボックス 5">
            <a:extLst>
              <a:ext uri="{FF2B5EF4-FFF2-40B4-BE49-F238E27FC236}">
                <a16:creationId xmlns:a16="http://schemas.microsoft.com/office/drawing/2014/main" id="{2396C960-5D9B-D1A9-BA1D-055475F217B8}"/>
              </a:ext>
            </a:extLst>
          </p:cNvPr>
          <p:cNvSpPr txBox="1"/>
          <p:nvPr/>
        </p:nvSpPr>
        <p:spPr>
          <a:xfrm>
            <a:off x="545522" y="652331"/>
            <a:ext cx="9373191" cy="861774"/>
          </a:xfrm>
          <a:prstGeom prst="rect">
            <a:avLst/>
          </a:prstGeom>
          <a:noFill/>
        </p:spPr>
        <p:txBody>
          <a:bodyPr wrap="square" rtlCol="0">
            <a:spAutoFit/>
          </a:bodyPr>
          <a:lstStyle/>
          <a:p>
            <a:pPr marL="0" indent="0">
              <a:buNone/>
            </a:pPr>
            <a:r>
              <a:rPr lang="ja-JP" altLang="en-US" dirty="0">
                <a:solidFill>
                  <a:prstClr val="black"/>
                </a:solidFill>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区条例</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a:p>
            <a:pPr marL="0" indent="0">
              <a:buNone/>
            </a:pPr>
            <a:r>
              <a:rPr lang="en-US" altLang="ja-JP"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練馬区地域密着型サービスの事業の人員、設備および</a:t>
            </a:r>
            <a:r>
              <a:rPr lang="ja-JP" altLang="ja-JP" sz="1200" dirty="0">
                <a:latin typeface="Meiryo UI" panose="020B0604030504040204" pitchFamily="50" charset="-128"/>
                <a:ea typeface="Meiryo UI" panose="020B0604030504040204" pitchFamily="50" charset="-128"/>
              </a:rPr>
              <a:t>人員、設備および運営等の基準に関する条例</a:t>
            </a:r>
            <a:r>
              <a:rPr lang="ja-JP" altLang="en-US" sz="1200" dirty="0">
                <a:latin typeface="Meiryo UI" panose="020B0604030504040204" pitchFamily="50" charset="-128"/>
                <a:ea typeface="Meiryo UI" panose="020B0604030504040204" pitchFamily="50" charset="-128"/>
              </a:rPr>
              <a:t>（</a:t>
            </a:r>
            <a:r>
              <a:rPr lang="ja-JP" altLang="ja-JP" sz="1200" dirty="0">
                <a:latin typeface="Meiryo UI" panose="020B0604030504040204" pitchFamily="50" charset="-128"/>
                <a:ea typeface="Meiryo UI" panose="020B0604030504040204" pitchFamily="50" charset="-128"/>
              </a:rPr>
              <a:t>平成</a:t>
            </a:r>
            <a:r>
              <a:rPr lang="en-US" altLang="ja-JP" sz="1200" dirty="0">
                <a:latin typeface="Meiryo UI" panose="020B0604030504040204" pitchFamily="50" charset="-128"/>
                <a:ea typeface="Meiryo UI" panose="020B0604030504040204" pitchFamily="50" charset="-128"/>
              </a:rPr>
              <a:t>24</a:t>
            </a:r>
            <a:r>
              <a:rPr lang="ja-JP" altLang="ja-JP"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12</a:t>
            </a:r>
            <a:r>
              <a:rPr lang="ja-JP" altLang="ja-JP" sz="1200" dirty="0">
                <a:latin typeface="Meiryo UI" panose="020B0604030504040204" pitchFamily="50" charset="-128"/>
                <a:ea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rPr>
              <a:t>25</a:t>
            </a:r>
            <a:r>
              <a:rPr lang="ja-JP" altLang="ja-JP" sz="1200" dirty="0">
                <a:latin typeface="Meiryo UI" panose="020B0604030504040204" pitchFamily="50" charset="-128"/>
                <a:ea typeface="Meiryo UI" panose="020B0604030504040204" pitchFamily="50" charset="-128"/>
              </a:rPr>
              <a:t>日</a:t>
            </a:r>
            <a:r>
              <a:rPr lang="ja-JP" altLang="en-US" sz="1200" dirty="0">
                <a:latin typeface="Meiryo UI" panose="020B0604030504040204" pitchFamily="50" charset="-128"/>
                <a:ea typeface="Meiryo UI" panose="020B0604030504040204" pitchFamily="50" charset="-128"/>
              </a:rPr>
              <a:t>練馬区</a:t>
            </a:r>
            <a:r>
              <a:rPr lang="ja-JP" altLang="ja-JP" sz="1200" dirty="0">
                <a:latin typeface="Meiryo UI" panose="020B0604030504040204" pitchFamily="50" charset="-128"/>
                <a:ea typeface="Meiryo UI" panose="020B0604030504040204" pitchFamily="50" charset="-128"/>
              </a:rPr>
              <a:t>条例第</a:t>
            </a:r>
            <a:r>
              <a:rPr lang="en-US" altLang="ja-JP" sz="1200" dirty="0">
                <a:latin typeface="Meiryo UI" panose="020B0604030504040204" pitchFamily="50" charset="-128"/>
                <a:ea typeface="Meiryo UI" panose="020B0604030504040204" pitchFamily="50" charset="-128"/>
              </a:rPr>
              <a:t>58</a:t>
            </a:r>
            <a:r>
              <a:rPr lang="ja-JP" altLang="ja-JP" sz="1200" dirty="0">
                <a:latin typeface="Meiryo UI" panose="020B0604030504040204" pitchFamily="50" charset="-128"/>
                <a:ea typeface="Meiryo UI" panose="020B0604030504040204" pitchFamily="50" charset="-128"/>
              </a:rPr>
              <a:t>号</a:t>
            </a:r>
            <a:r>
              <a:rPr lang="ja-JP" altLang="en-US" sz="1200" dirty="0">
                <a:latin typeface="Meiryo UI" panose="020B0604030504040204" pitchFamily="50" charset="-128"/>
                <a:ea typeface="Meiryo UI" panose="020B0604030504040204" pitchFamily="50" charset="-128"/>
              </a:rPr>
              <a:t>）</a:t>
            </a:r>
          </a:p>
          <a:p>
            <a:endParaRPr kumimoji="1" lang="en-US" altLang="ja-JP" dirty="0"/>
          </a:p>
        </p:txBody>
      </p:sp>
      <p:sp>
        <p:nvSpPr>
          <p:cNvPr id="7" name="テキスト ボックス 6">
            <a:extLst>
              <a:ext uri="{FF2B5EF4-FFF2-40B4-BE49-F238E27FC236}">
                <a16:creationId xmlns:a16="http://schemas.microsoft.com/office/drawing/2014/main" id="{C7E5EFE7-2623-A704-0019-1DF8E5C48BC6}"/>
              </a:ext>
            </a:extLst>
          </p:cNvPr>
          <p:cNvSpPr txBox="1"/>
          <p:nvPr/>
        </p:nvSpPr>
        <p:spPr>
          <a:xfrm>
            <a:off x="623392" y="1339007"/>
            <a:ext cx="5544616" cy="492443"/>
          </a:xfrm>
          <a:prstGeom prst="rect">
            <a:avLst/>
          </a:prstGeom>
          <a:noFill/>
        </p:spPr>
        <p:txBody>
          <a:bodyPr wrap="square" rtlCol="0">
            <a:spAutoFit/>
          </a:bodyPr>
          <a:lstStyle/>
          <a:p>
            <a:pPr marL="0" indent="0" defTabSz="844065">
              <a:spcBef>
                <a:spcPts val="0"/>
              </a:spcBef>
              <a:buClrTx/>
              <a:buSzTx/>
              <a:buFont typeface="Calibri" panose="020F0502020204030204" pitchFamily="34" charset="0"/>
              <a:buNone/>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区方針</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a:p>
            <a:pPr marL="0" indent="0" defTabSz="844065">
              <a:spcBef>
                <a:spcPts val="0"/>
              </a:spcBef>
              <a:buClrTx/>
              <a:buSzTx/>
              <a:buFont typeface="Calibri" panose="020F0502020204030204" pitchFamily="34" charset="0"/>
              <a:buNone/>
            </a:pPr>
            <a:r>
              <a:rPr lang="ja-JP" altLang="en-US" sz="1200" dirty="0">
                <a:latin typeface="Meiryo UI" panose="020B0604030504040204" pitchFamily="50" charset="-128"/>
                <a:ea typeface="Meiryo UI" panose="020B0604030504040204" pitchFamily="50" charset="-128"/>
              </a:rPr>
              <a:t> 練馬区地域密着型サービス実施指針</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令和７年４月</a:t>
            </a:r>
            <a:r>
              <a:rPr lang="en-US" altLang="ja-JP" sz="1200" dirty="0">
                <a:latin typeface="Meiryo UI" panose="020B0604030504040204" pitchFamily="50" charset="-128"/>
                <a:ea typeface="Meiryo UI" panose="020B0604030504040204" pitchFamily="50" charset="-128"/>
              </a:rPr>
              <a:t>)</a:t>
            </a:r>
          </a:p>
        </p:txBody>
      </p:sp>
      <p:sp>
        <p:nvSpPr>
          <p:cNvPr id="8" name="テキスト ボックス 7">
            <a:extLst>
              <a:ext uri="{FF2B5EF4-FFF2-40B4-BE49-F238E27FC236}">
                <a16:creationId xmlns:a16="http://schemas.microsoft.com/office/drawing/2014/main" id="{A9619A54-E488-FEF0-980D-3BE8EB6DFE06}"/>
              </a:ext>
            </a:extLst>
          </p:cNvPr>
          <p:cNvSpPr txBox="1"/>
          <p:nvPr/>
        </p:nvSpPr>
        <p:spPr>
          <a:xfrm>
            <a:off x="983432" y="4189492"/>
            <a:ext cx="8194517" cy="553998"/>
          </a:xfrm>
          <a:prstGeom prst="rect">
            <a:avLst/>
          </a:prstGeom>
          <a:noFill/>
        </p:spPr>
        <p:txBody>
          <a:bodyPr wrap="square" rtlCol="0">
            <a:spAutoFit/>
          </a:bodyPr>
          <a:lstStyle/>
          <a:p>
            <a:r>
              <a:rPr lang="ja-JP" altLang="en-US" sz="1200" dirty="0">
                <a:solidFill>
                  <a:schemeClr val="tx1"/>
                </a:solidFill>
                <a:latin typeface="Meiryo UI" panose="020B0604030504040204" pitchFamily="50" charset="-128"/>
                <a:ea typeface="Meiryo UI" panose="020B0604030504040204" pitchFamily="50" charset="-128"/>
              </a:rPr>
              <a:t>「</a:t>
            </a:r>
            <a:r>
              <a:rPr lang="ja-JP" altLang="ja-JP" sz="1200" kern="0" dirty="0">
                <a:latin typeface="Meiryo UI" panose="020B0604030504040204" pitchFamily="50" charset="-128"/>
                <a:ea typeface="Meiryo UI" panose="020B0604030504040204" pitchFamily="50" charset="-128"/>
                <a:cs typeface="Times New Roman" panose="02020603050405020304" pitchFamily="18" charset="0"/>
              </a:rPr>
              <a:t>介護・医療連携推進会議および運営推進会議の合同開催の実施方法について</a:t>
            </a:r>
            <a:r>
              <a:rPr lang="ja-JP" altLang="en-US" sz="1200" kern="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200" kern="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0" dirty="0">
                <a:latin typeface="Meiryo UI" panose="020B0604030504040204" pitchFamily="50" charset="-128"/>
                <a:ea typeface="Meiryo UI" panose="020B0604030504040204" pitchFamily="50" charset="-128"/>
                <a:cs typeface="Times New Roman" panose="02020603050405020304" pitchFamily="18" charset="0"/>
              </a:rPr>
              <a:t>令和６年８月</a:t>
            </a:r>
            <a:r>
              <a:rPr lang="en-US" altLang="ja-JP" sz="1200" kern="0" dirty="0">
                <a:latin typeface="Meiryo UI" panose="020B0604030504040204" pitchFamily="50" charset="-128"/>
                <a:ea typeface="Meiryo UI" panose="020B0604030504040204" pitchFamily="50" charset="-128"/>
                <a:cs typeface="Times New Roman" panose="02020603050405020304" pitchFamily="18" charset="0"/>
              </a:rPr>
              <a:t>15</a:t>
            </a:r>
            <a:r>
              <a:rPr lang="ja-JP" altLang="en-US" sz="1200" kern="0" dirty="0">
                <a:latin typeface="Meiryo UI" panose="020B0604030504040204" pitchFamily="50" charset="-128"/>
                <a:ea typeface="Meiryo UI" panose="020B0604030504040204" pitchFamily="50" charset="-128"/>
                <a:cs typeface="Times New Roman" panose="02020603050405020304" pitchFamily="18" charset="0"/>
              </a:rPr>
              <a:t>日付</a:t>
            </a:r>
            <a:r>
              <a:rPr lang="ja-JP" altLang="ja-JP" sz="1200" kern="0" dirty="0">
                <a:latin typeface="Meiryo UI" panose="020B0604030504040204" pitchFamily="50" charset="-128"/>
                <a:ea typeface="Meiryo UI" panose="020B0604030504040204" pitchFamily="50" charset="-128"/>
                <a:cs typeface="Times New Roman" panose="02020603050405020304" pitchFamily="18" charset="0"/>
              </a:rPr>
              <a:t>６練福介第</a:t>
            </a:r>
            <a:r>
              <a:rPr lang="en-US" altLang="ja-JP" sz="1200" kern="0" dirty="0">
                <a:latin typeface="Meiryo UI" panose="020B0604030504040204" pitchFamily="50" charset="-128"/>
                <a:ea typeface="Meiryo UI" panose="020B0604030504040204" pitchFamily="50" charset="-128"/>
                <a:cs typeface="Times New Roman" panose="02020603050405020304" pitchFamily="18" charset="0"/>
              </a:rPr>
              <a:t>2526</a:t>
            </a:r>
            <a:r>
              <a:rPr lang="ja-JP" altLang="ja-JP" sz="1200" kern="0" dirty="0">
                <a:latin typeface="Meiryo UI" panose="020B0604030504040204" pitchFamily="50" charset="-128"/>
                <a:ea typeface="Meiryo UI" panose="020B0604030504040204" pitchFamily="50" charset="-128"/>
                <a:cs typeface="Times New Roman" panose="02020603050405020304" pitchFamily="18" charset="0"/>
              </a:rPr>
              <a:t>号</a:t>
            </a:r>
            <a:r>
              <a:rPr lang="ja-JP" altLang="en-US" sz="1200" kern="0" dirty="0">
                <a:latin typeface="Meiryo UI" panose="020B0604030504040204" pitchFamily="50" charset="-128"/>
                <a:ea typeface="Meiryo UI" panose="020B0604030504040204" pitchFamily="50" charset="-128"/>
                <a:cs typeface="Times New Roman" panose="02020603050405020304" pitchFamily="18" charset="0"/>
              </a:rPr>
              <a:t>）</a:t>
            </a:r>
            <a:endParaRPr lang="ja-JP"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endParaRPr kumimoji="1" lang="en-US" altLang="ja-JP"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28879AD1-FBB4-5281-C191-93F32F2A9BEC}"/>
              </a:ext>
            </a:extLst>
          </p:cNvPr>
          <p:cNvSpPr txBox="1"/>
          <p:nvPr/>
        </p:nvSpPr>
        <p:spPr>
          <a:xfrm>
            <a:off x="983432" y="3387831"/>
            <a:ext cx="6991131" cy="276999"/>
          </a:xfrm>
          <a:prstGeom prst="rect">
            <a:avLst/>
          </a:prstGeom>
          <a:noFill/>
        </p:spPr>
        <p:txBody>
          <a:bodyPr wrap="square" rtlCol="0">
            <a:spAutoFit/>
          </a:bodyPr>
          <a:lstStyle/>
          <a:p>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「運営推進会議を活用した評価の実施等について</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（通知）（</a:t>
            </a:r>
            <a:r>
              <a:rPr lang="ja-JP" altLang="ja-JP" sz="1200" kern="0" dirty="0">
                <a:latin typeface="Meiryo UI" panose="020B0604030504040204" pitchFamily="50" charset="-128"/>
                <a:ea typeface="Meiryo UI" panose="020B0604030504040204" pitchFamily="50" charset="-128"/>
                <a:cs typeface="Times New Roman" panose="02020603050405020304" pitchFamily="18" charset="0"/>
              </a:rPr>
              <a:t>令和３年６月</a:t>
            </a:r>
            <a:r>
              <a:rPr lang="en-US" altLang="ja-JP" sz="1200" kern="0" dirty="0">
                <a:latin typeface="Meiryo UI" panose="020B0604030504040204" pitchFamily="50" charset="-128"/>
                <a:ea typeface="Meiryo UI" panose="020B0604030504040204" pitchFamily="50" charset="-128"/>
                <a:cs typeface="Times New Roman" panose="02020603050405020304" pitchFamily="18" charset="0"/>
              </a:rPr>
              <a:t>28</a:t>
            </a:r>
            <a:r>
              <a:rPr lang="ja-JP" altLang="ja-JP" sz="1200" kern="0" dirty="0">
                <a:latin typeface="Meiryo UI" panose="020B0604030504040204" pitchFamily="50" charset="-128"/>
                <a:ea typeface="Meiryo UI" panose="020B0604030504040204" pitchFamily="50" charset="-128"/>
                <a:cs typeface="Times New Roman" panose="02020603050405020304" pitchFamily="18" charset="0"/>
              </a:rPr>
              <a:t>日付３練福介第</a:t>
            </a:r>
            <a:r>
              <a:rPr lang="en-US" altLang="ja-JP" sz="1200" kern="0" dirty="0">
                <a:latin typeface="Meiryo UI" panose="020B0604030504040204" pitchFamily="50" charset="-128"/>
                <a:ea typeface="Meiryo UI" panose="020B0604030504040204" pitchFamily="50" charset="-128"/>
                <a:cs typeface="Times New Roman" panose="02020603050405020304" pitchFamily="18" charset="0"/>
              </a:rPr>
              <a:t>2091</a:t>
            </a:r>
            <a:r>
              <a:rPr lang="ja-JP" altLang="ja-JP" sz="1200" kern="0" dirty="0">
                <a:latin typeface="Meiryo UI" panose="020B0604030504040204" pitchFamily="50" charset="-128"/>
                <a:ea typeface="Meiryo UI" panose="020B0604030504040204" pitchFamily="50" charset="-128"/>
                <a:cs typeface="Times New Roman" panose="02020603050405020304" pitchFamily="18" charset="0"/>
              </a:rPr>
              <a:t>号）</a:t>
            </a:r>
            <a:endParaRPr kumimoji="1" lang="en-US" altLang="ja-JP" sz="1200" dirty="0"/>
          </a:p>
        </p:txBody>
      </p:sp>
      <p:sp>
        <p:nvSpPr>
          <p:cNvPr id="10" name="テキスト ボックス 9">
            <a:extLst>
              <a:ext uri="{FF2B5EF4-FFF2-40B4-BE49-F238E27FC236}">
                <a16:creationId xmlns:a16="http://schemas.microsoft.com/office/drawing/2014/main" id="{94792079-B43A-D64A-DD49-0B5138304061}"/>
              </a:ext>
            </a:extLst>
          </p:cNvPr>
          <p:cNvSpPr txBox="1"/>
          <p:nvPr/>
        </p:nvSpPr>
        <p:spPr>
          <a:xfrm>
            <a:off x="252378" y="2250842"/>
            <a:ext cx="8325173" cy="646331"/>
          </a:xfrm>
          <a:prstGeom prst="rect">
            <a:avLst/>
          </a:prstGeom>
          <a:noFill/>
        </p:spPr>
        <p:txBody>
          <a:bodyPr wrap="square" rtlCol="0">
            <a:spAutoFit/>
          </a:bodyPr>
          <a:lstStyle/>
          <a:p>
            <a:r>
              <a:rPr lang="ja-JP" altLang="en-US" dirty="0">
                <a:solidFill>
                  <a:prstClr val="black"/>
                </a:solidFill>
                <a:latin typeface="Meiryo UI" panose="020B0604030504040204" pitchFamily="50" charset="-128"/>
                <a:ea typeface="Meiryo UI" panose="020B0604030504040204" pitchFamily="50" charset="-128"/>
              </a:rPr>
              <a:t>　</a:t>
            </a: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　外部評価の実施について　</a:t>
            </a:r>
            <a:endParaRPr lang="en-US" altLang="ja-JP" sz="1400" b="1" dirty="0">
              <a:latin typeface="Meiryo UI" panose="020B0604030504040204" pitchFamily="50" charset="-128"/>
              <a:ea typeface="Meiryo UI" panose="020B0604030504040204" pitchFamily="50" charset="-128"/>
            </a:endParaRPr>
          </a:p>
          <a:p>
            <a:r>
              <a:rPr kumimoji="1" lang="ja-JP" altLang="en-US" dirty="0"/>
              <a:t>　　　</a:t>
            </a:r>
            <a:endParaRPr kumimoji="1" lang="en-US" altLang="ja-JP" dirty="0"/>
          </a:p>
        </p:txBody>
      </p:sp>
      <p:sp>
        <p:nvSpPr>
          <p:cNvPr id="11" name="テキスト ボックス 10">
            <a:extLst>
              <a:ext uri="{FF2B5EF4-FFF2-40B4-BE49-F238E27FC236}">
                <a16:creationId xmlns:a16="http://schemas.microsoft.com/office/drawing/2014/main" id="{97C05843-D1FB-7707-77D8-936B50C198C2}"/>
              </a:ext>
            </a:extLst>
          </p:cNvPr>
          <p:cNvSpPr txBox="1"/>
          <p:nvPr/>
        </p:nvSpPr>
        <p:spPr>
          <a:xfrm>
            <a:off x="760511" y="3074164"/>
            <a:ext cx="6624736" cy="307777"/>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　</a:t>
            </a:r>
            <a:r>
              <a:rPr lang="ja-JP" altLang="en-US" sz="1400" b="1" dirty="0">
                <a:solidFill>
                  <a:schemeClr val="tx1"/>
                </a:solidFill>
                <a:latin typeface="Meiryo UI" panose="020B0604030504040204" pitchFamily="50" charset="-128"/>
                <a:ea typeface="Meiryo UI" panose="020B0604030504040204" pitchFamily="50" charset="-128"/>
              </a:rPr>
              <a:t>外部評価の実施について（認知症対応型共同生活介護）　</a:t>
            </a:r>
            <a:r>
              <a:rPr lang="en-US" altLang="ja-JP" sz="1400" b="1" dirty="0">
                <a:solidFill>
                  <a:schemeClr val="tx1"/>
                </a:solidFill>
                <a:latin typeface="Meiryo UI" panose="020B0604030504040204" pitchFamily="50" charset="-128"/>
                <a:ea typeface="Meiryo UI" panose="020B0604030504040204" pitchFamily="50" charset="-128"/>
              </a:rPr>
              <a:t> </a:t>
            </a:r>
            <a:endParaRPr kumimoji="1" lang="en-US" altLang="ja-JP" sz="1400" b="1" dirty="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C7DA6231-2462-2C44-A723-EE325565D3EA}"/>
              </a:ext>
            </a:extLst>
          </p:cNvPr>
          <p:cNvSpPr txBox="1"/>
          <p:nvPr/>
        </p:nvSpPr>
        <p:spPr>
          <a:xfrm>
            <a:off x="701595" y="3796260"/>
            <a:ext cx="5544616" cy="307777"/>
          </a:xfrm>
          <a:prstGeom prst="rect">
            <a:avLst/>
          </a:prstGeom>
          <a:no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　</a:t>
            </a:r>
            <a:r>
              <a:rPr lang="ja-JP" altLang="en-US" sz="1400" b="1" dirty="0">
                <a:solidFill>
                  <a:schemeClr val="tx1"/>
                </a:solidFill>
                <a:latin typeface="Meiryo UI" panose="020B0604030504040204" pitchFamily="50" charset="-128"/>
                <a:ea typeface="Meiryo UI" panose="020B0604030504040204" pitchFamily="50" charset="-128"/>
              </a:rPr>
              <a:t>合同開催について</a:t>
            </a:r>
            <a:endParaRPr lang="en-US" altLang="ja-JP" sz="1400" b="1" dirty="0">
              <a:solidFill>
                <a:schemeClr val="tx1"/>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67ADDFCC-F1A9-545F-8A85-F3B697B4C4B2}"/>
              </a:ext>
            </a:extLst>
          </p:cNvPr>
          <p:cNvSpPr txBox="1"/>
          <p:nvPr/>
        </p:nvSpPr>
        <p:spPr>
          <a:xfrm>
            <a:off x="551384" y="4479670"/>
            <a:ext cx="5544616" cy="646331"/>
          </a:xfrm>
          <a:prstGeom prst="rect">
            <a:avLst/>
          </a:prstGeom>
          <a:noFill/>
        </p:spPr>
        <p:txBody>
          <a:bodyPr wrap="square" rtlCol="0">
            <a:spAutoFit/>
          </a:bodyPr>
          <a:lstStyle/>
          <a:p>
            <a:r>
              <a:rPr lang="ja-JP" altLang="en-US" dirty="0">
                <a:solidFill>
                  <a:prstClr val="black"/>
                </a:solidFill>
                <a:latin typeface="Meiryo UI" panose="020B0604030504040204" pitchFamily="50" charset="-128"/>
                <a:ea typeface="Meiryo UI" panose="020B0604030504040204" pitchFamily="50" charset="-128"/>
              </a:rPr>
              <a:t>　 </a:t>
            </a:r>
            <a:r>
              <a:rPr lang="ja-JP" altLang="en-US" sz="1400" b="1" dirty="0">
                <a:solidFill>
                  <a:prstClr val="black"/>
                </a:solidFill>
                <a:latin typeface="Meiryo UI" panose="020B0604030504040204" pitchFamily="50" charset="-128"/>
                <a:ea typeface="Meiryo UI" panose="020B0604030504040204" pitchFamily="50" charset="-128"/>
              </a:rPr>
              <a:t>・　議事録の参考様式（区ホームページ）　</a:t>
            </a:r>
            <a:endParaRPr lang="en-US" altLang="ja-JP" sz="1400" b="1" dirty="0">
              <a:solidFill>
                <a:prstClr val="black"/>
              </a:solidFill>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endParaRPr kumimoji="1" lang="en-US" altLang="ja-JP"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85F39ACC-A38B-9B9A-66BB-7224048FFF49}"/>
              </a:ext>
            </a:extLst>
          </p:cNvPr>
          <p:cNvSpPr txBox="1"/>
          <p:nvPr/>
        </p:nvSpPr>
        <p:spPr>
          <a:xfrm>
            <a:off x="639041" y="4905698"/>
            <a:ext cx="9061043" cy="307777"/>
          </a:xfrm>
          <a:prstGeom prst="rect">
            <a:avLst/>
          </a:prstGeom>
          <a:noFill/>
        </p:spPr>
        <p:txBody>
          <a:bodyPr wrap="square" rtlCol="0">
            <a:spAutoFit/>
          </a:bodyPr>
          <a:lstStyle/>
          <a:p>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区トップページ＞保険・福祉＞介護保険＞事業者向け＞地域密着型サービス関係＞地域密着型サービスにおける運営推進会議について　</a:t>
            </a:r>
            <a:endParaRPr kumimoji="1" lang="en-US" altLang="ja-JP" sz="1200" dirty="0"/>
          </a:p>
        </p:txBody>
      </p:sp>
      <p:sp>
        <p:nvSpPr>
          <p:cNvPr id="15" name="テキスト ボックス 14">
            <a:extLst>
              <a:ext uri="{FF2B5EF4-FFF2-40B4-BE49-F238E27FC236}">
                <a16:creationId xmlns:a16="http://schemas.microsoft.com/office/drawing/2014/main" id="{2B4780DF-1B01-0851-2CCE-A7992C16167A}"/>
              </a:ext>
            </a:extLst>
          </p:cNvPr>
          <p:cNvSpPr txBox="1"/>
          <p:nvPr/>
        </p:nvSpPr>
        <p:spPr>
          <a:xfrm>
            <a:off x="545522" y="5175092"/>
            <a:ext cx="6096000" cy="369332"/>
          </a:xfrm>
          <a:prstGeom prst="rect">
            <a:avLst/>
          </a:prstGeom>
          <a:noFill/>
        </p:spPr>
        <p:txBody>
          <a:bodyPr wrap="square">
            <a:spAutoFit/>
          </a:bodyPr>
          <a:lstStyle/>
          <a:p>
            <a:r>
              <a:rPr lang="ja-JP" altLang="en-US"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　自己評価・外部評価　結果報告書（区ホームページ）</a:t>
            </a:r>
            <a:endParaRPr lang="ja-JP" altLang="en-US" sz="1400" b="1" dirty="0"/>
          </a:p>
        </p:txBody>
      </p:sp>
      <p:sp>
        <p:nvSpPr>
          <p:cNvPr id="16" name="テキスト ボックス 15">
            <a:extLst>
              <a:ext uri="{FF2B5EF4-FFF2-40B4-BE49-F238E27FC236}">
                <a16:creationId xmlns:a16="http://schemas.microsoft.com/office/drawing/2014/main" id="{F0F705DE-E0FB-6AE8-810D-473FFE416984}"/>
              </a:ext>
            </a:extLst>
          </p:cNvPr>
          <p:cNvSpPr txBox="1"/>
          <p:nvPr/>
        </p:nvSpPr>
        <p:spPr>
          <a:xfrm>
            <a:off x="839416" y="5642041"/>
            <a:ext cx="9574635" cy="276999"/>
          </a:xfrm>
          <a:prstGeom prst="rect">
            <a:avLst/>
          </a:prstGeom>
          <a:noFill/>
        </p:spPr>
        <p:txBody>
          <a:bodyPr wrap="square" rtlCol="0">
            <a:spAutoFit/>
          </a:bodyPr>
          <a:lstStyle/>
          <a:p>
            <a:r>
              <a:rPr lang="ja-JP" altLang="en-US" sz="1200" dirty="0">
                <a:solidFill>
                  <a:schemeClr val="tx1"/>
                </a:solidFill>
                <a:latin typeface="Meiryo UI" panose="020B0604030504040204" pitchFamily="50" charset="-128"/>
                <a:ea typeface="Meiryo UI" panose="020B0604030504040204" pitchFamily="50" charset="-128"/>
              </a:rPr>
              <a:t>   区トップページ＞保険・福祉＞介護保険＞事業者向け＞地域密着型サービス関係＞地域密着型サービスの運営推進会議等を活用した評価について</a:t>
            </a:r>
            <a:endParaRPr kumimoji="1" lang="ja-JP" altLang="en-US" sz="1200" dirty="0"/>
          </a:p>
        </p:txBody>
      </p:sp>
      <p:sp>
        <p:nvSpPr>
          <p:cNvPr id="3" name="テキスト ボックス 2">
            <a:extLst>
              <a:ext uri="{FF2B5EF4-FFF2-40B4-BE49-F238E27FC236}">
                <a16:creationId xmlns:a16="http://schemas.microsoft.com/office/drawing/2014/main" id="{AFEA8026-71ED-62B3-0915-EB3F9A752BDC}"/>
              </a:ext>
            </a:extLst>
          </p:cNvPr>
          <p:cNvSpPr txBox="1"/>
          <p:nvPr/>
        </p:nvSpPr>
        <p:spPr>
          <a:xfrm>
            <a:off x="260628" y="258289"/>
            <a:ext cx="3900492"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　関係法令等</a:t>
            </a:r>
          </a:p>
        </p:txBody>
      </p:sp>
    </p:spTree>
    <p:extLst>
      <p:ext uri="{BB962C8B-B14F-4D97-AF65-F5344CB8AC3E}">
        <p14:creationId xmlns:p14="http://schemas.microsoft.com/office/powerpoint/2010/main" val="1458161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5BF7FB5-D4E1-702C-CEA7-26F77DF75678}"/>
              </a:ext>
            </a:extLst>
          </p:cNvPr>
          <p:cNvSpPr>
            <a:spLocks noGrp="1"/>
          </p:cNvSpPr>
          <p:nvPr>
            <p:ph type="sldNum" sz="quarter" idx="12"/>
          </p:nvPr>
        </p:nvSpPr>
        <p:spPr/>
        <p:txBody>
          <a:bodyPr/>
          <a:lstStyle/>
          <a:p>
            <a:fld id="{2867FCA3-A03C-486B-B435-5E955AB890EC}" type="slidenum">
              <a:rPr kumimoji="1" lang="ja-JP" altLang="en-US" smtClean="0"/>
              <a:t>3</a:t>
            </a:fld>
            <a:endParaRPr kumimoji="1" lang="ja-JP" altLang="en-US" dirty="0"/>
          </a:p>
        </p:txBody>
      </p:sp>
      <p:sp>
        <p:nvSpPr>
          <p:cNvPr id="4" name="テキスト ボックス 3">
            <a:extLst>
              <a:ext uri="{FF2B5EF4-FFF2-40B4-BE49-F238E27FC236}">
                <a16:creationId xmlns:a16="http://schemas.microsoft.com/office/drawing/2014/main" id="{19EB6B2A-8CEF-B8C2-71FC-FC749C408F81}"/>
              </a:ext>
            </a:extLst>
          </p:cNvPr>
          <p:cNvSpPr txBox="1"/>
          <p:nvPr/>
        </p:nvSpPr>
        <p:spPr>
          <a:xfrm>
            <a:off x="839416" y="182010"/>
            <a:ext cx="7416824" cy="707886"/>
          </a:xfrm>
          <a:prstGeom prst="rect">
            <a:avLst/>
          </a:prstGeom>
          <a:noFill/>
        </p:spPr>
        <p:txBody>
          <a:bodyPr wrap="square" rtlCol="0">
            <a:spAutoFit/>
          </a:bodyPr>
          <a:lstStyle/>
          <a:p>
            <a:r>
              <a:rPr kumimoji="1" lang="ja-JP" altLang="en-US" sz="4000" u="sng" dirty="0">
                <a:latin typeface="Meiryo UI" panose="020B0604030504040204" pitchFamily="50" charset="-128"/>
                <a:ea typeface="Meiryo UI" panose="020B0604030504040204" pitchFamily="50" charset="-128"/>
              </a:rPr>
              <a:t>１ 会議の目的</a:t>
            </a:r>
          </a:p>
        </p:txBody>
      </p:sp>
      <p:sp>
        <p:nvSpPr>
          <p:cNvPr id="9" name="テキスト ボックス 8">
            <a:extLst>
              <a:ext uri="{FF2B5EF4-FFF2-40B4-BE49-F238E27FC236}">
                <a16:creationId xmlns:a16="http://schemas.microsoft.com/office/drawing/2014/main" id="{7F3949AD-140F-0913-2D1C-C4922F2E015A}"/>
              </a:ext>
            </a:extLst>
          </p:cNvPr>
          <p:cNvSpPr txBox="1"/>
          <p:nvPr/>
        </p:nvSpPr>
        <p:spPr>
          <a:xfrm>
            <a:off x="1347610" y="4928050"/>
            <a:ext cx="9505056" cy="1199303"/>
          </a:xfrm>
          <a:prstGeom prst="rect">
            <a:avLst/>
          </a:prstGeom>
          <a:noFill/>
        </p:spPr>
        <p:txBody>
          <a:bodyPr wrap="square" rtlCol="0">
            <a:spAutoFit/>
          </a:bodyPr>
          <a:lstStyle/>
          <a:p>
            <a:pPr>
              <a:lnSpc>
                <a:spcPct val="90000"/>
              </a:lnSpc>
              <a:spcBef>
                <a:spcPts val="1200"/>
              </a:spcBef>
              <a:spcAft>
                <a:spcPts val="200"/>
              </a:spcAft>
            </a:pPr>
            <a:r>
              <a:rPr lang="en-US" altLang="ja-JP" b="1" dirty="0">
                <a:solidFill>
                  <a:schemeClr val="tx1"/>
                </a:solidFill>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　</a:t>
            </a:r>
            <a:r>
              <a:rPr lang="ja-JP" altLang="en-US" b="1" dirty="0">
                <a:solidFill>
                  <a:schemeClr val="tx1"/>
                </a:solidFill>
                <a:latin typeface="Meiryo UI" panose="020B0604030504040204" pitchFamily="50" charset="-128"/>
                <a:ea typeface="Meiryo UI" panose="020B0604030504040204" pitchFamily="50" charset="-128"/>
              </a:rPr>
              <a:t>運営推進会議および介護・医療連携推進会議（以下「運営推進会議等」という。）は事業者が</a:t>
            </a:r>
            <a:endParaRPr lang="en-US" altLang="ja-JP" b="1" dirty="0">
              <a:solidFill>
                <a:schemeClr val="tx1"/>
              </a:solidFill>
              <a:latin typeface="Meiryo UI" panose="020B0604030504040204" pitchFamily="50" charset="-128"/>
              <a:ea typeface="Meiryo UI" panose="020B0604030504040204" pitchFamily="50" charset="-128"/>
            </a:endParaRPr>
          </a:p>
          <a:p>
            <a:pPr>
              <a:lnSpc>
                <a:spcPct val="90000"/>
              </a:lnSpc>
              <a:spcBef>
                <a:spcPts val="1200"/>
              </a:spcBef>
              <a:spcAft>
                <a:spcPts val="200"/>
              </a:spcAft>
            </a:pPr>
            <a:r>
              <a:rPr lang="ja-JP" altLang="en-US" b="1" dirty="0">
                <a:latin typeface="Meiryo UI" panose="020B0604030504040204" pitchFamily="50" charset="-128"/>
                <a:ea typeface="Meiryo UI" panose="020B0604030504040204" pitchFamily="50" charset="-128"/>
              </a:rPr>
              <a:t>　　 </a:t>
            </a:r>
            <a:r>
              <a:rPr lang="ja-JP" altLang="en-US" b="1" dirty="0">
                <a:solidFill>
                  <a:schemeClr val="tx1"/>
                </a:solidFill>
                <a:latin typeface="Meiryo UI" panose="020B0604030504040204" pitchFamily="50" charset="-128"/>
                <a:ea typeface="Meiryo UI" panose="020B0604030504040204" pitchFamily="50" charset="-128"/>
              </a:rPr>
              <a:t>自ら設置するものです。 </a:t>
            </a:r>
            <a:endParaRPr lang="en-US" altLang="ja-JP" b="1" dirty="0">
              <a:solidFill>
                <a:schemeClr val="tx1"/>
              </a:solidFill>
              <a:latin typeface="Meiryo UI" panose="020B0604030504040204" pitchFamily="50" charset="-128"/>
              <a:ea typeface="Meiryo UI" panose="020B0604030504040204" pitchFamily="50" charset="-128"/>
            </a:endParaRPr>
          </a:p>
          <a:p>
            <a:pPr>
              <a:lnSpc>
                <a:spcPct val="90000"/>
              </a:lnSpc>
              <a:spcBef>
                <a:spcPts val="1200"/>
              </a:spcBef>
              <a:spcAft>
                <a:spcPts val="200"/>
              </a:spcAft>
            </a:pPr>
            <a:r>
              <a:rPr lang="en-US" altLang="ja-JP" b="1" dirty="0">
                <a:solidFill>
                  <a:schemeClr val="tx1"/>
                </a:solidFill>
                <a:latin typeface="Meiryo UI" panose="020B0604030504040204" pitchFamily="50" charset="-128"/>
                <a:ea typeface="Meiryo UI" panose="020B0604030504040204" pitchFamily="50" charset="-128"/>
              </a:rPr>
              <a:t>   </a:t>
            </a:r>
            <a:r>
              <a:rPr lang="ja-JP" altLang="en-US" b="1" dirty="0">
                <a:solidFill>
                  <a:schemeClr val="tx1"/>
                </a:solidFill>
                <a:latin typeface="Meiryo UI" panose="020B0604030504040204" pitchFamily="50" charset="-128"/>
                <a:ea typeface="Meiryo UI" panose="020B0604030504040204" pitchFamily="50" charset="-128"/>
              </a:rPr>
              <a:t>  事業所の指定申請時には、既に設置されているか、確実な設置が見込まれることが必要です</a:t>
            </a:r>
            <a:r>
              <a:rPr lang="ja-JP" altLang="en-US" b="1" dirty="0">
                <a:latin typeface="Meiryo UI" panose="020B0604030504040204" pitchFamily="50" charset="-128"/>
                <a:ea typeface="Meiryo UI" panose="020B0604030504040204" pitchFamily="50" charset="-128"/>
              </a:rPr>
              <a:t>。</a:t>
            </a:r>
          </a:p>
        </p:txBody>
      </p:sp>
      <p:sp>
        <p:nvSpPr>
          <p:cNvPr id="3" name="テキスト ボックス 2">
            <a:extLst>
              <a:ext uri="{FF2B5EF4-FFF2-40B4-BE49-F238E27FC236}">
                <a16:creationId xmlns:a16="http://schemas.microsoft.com/office/drawing/2014/main" id="{F4470379-706E-2DC9-0F37-73786E17C88E}"/>
              </a:ext>
            </a:extLst>
          </p:cNvPr>
          <p:cNvSpPr txBox="1"/>
          <p:nvPr/>
        </p:nvSpPr>
        <p:spPr>
          <a:xfrm>
            <a:off x="1271464" y="957438"/>
            <a:ext cx="4248472"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　運営推進会議</a:t>
            </a:r>
          </a:p>
        </p:txBody>
      </p:sp>
      <p:sp>
        <p:nvSpPr>
          <p:cNvPr id="11" name="テキスト ボックス 10">
            <a:extLst>
              <a:ext uri="{FF2B5EF4-FFF2-40B4-BE49-F238E27FC236}">
                <a16:creationId xmlns:a16="http://schemas.microsoft.com/office/drawing/2014/main" id="{D07DE7ED-EE47-7E6B-7192-888A3CD250BA}"/>
              </a:ext>
            </a:extLst>
          </p:cNvPr>
          <p:cNvSpPr txBox="1"/>
          <p:nvPr/>
        </p:nvSpPr>
        <p:spPr>
          <a:xfrm>
            <a:off x="1703512" y="1387333"/>
            <a:ext cx="9289803" cy="1501950"/>
          </a:xfrm>
          <a:prstGeom prst="rect">
            <a:avLst/>
          </a:prstGeom>
          <a:noFill/>
        </p:spPr>
        <p:txBody>
          <a:bodyPr wrap="square" rtlCol="0">
            <a:spAutoFit/>
          </a:bodyPr>
          <a:lstStyle/>
          <a:p>
            <a:pPr>
              <a:lnSpc>
                <a:spcPct val="90000"/>
              </a:lnSpc>
              <a:spcBef>
                <a:spcPts val="1200"/>
              </a:spcBef>
              <a:spcAft>
                <a:spcPts val="200"/>
              </a:spcAft>
            </a:pPr>
            <a:r>
              <a:rPr lang="ja-JP" altLang="en-US" sz="1800" dirty="0">
                <a:latin typeface="Meiryo UI" panose="020B0604030504040204" pitchFamily="50" charset="-128"/>
                <a:ea typeface="Meiryo UI" panose="020B0604030504040204" pitchFamily="50" charset="-128"/>
              </a:rPr>
              <a:t>事業所が、利用者、市町村職員、地域住民等の代表者等に対し、提供しているサービス内容等を明</a:t>
            </a:r>
            <a:endParaRPr lang="en-US" altLang="ja-JP" sz="1800" dirty="0">
              <a:latin typeface="Meiryo UI" panose="020B0604030504040204" pitchFamily="50" charset="-128"/>
              <a:ea typeface="Meiryo UI" panose="020B0604030504040204" pitchFamily="50" charset="-128"/>
            </a:endParaRPr>
          </a:p>
          <a:p>
            <a:pPr>
              <a:lnSpc>
                <a:spcPct val="90000"/>
              </a:lnSpc>
              <a:spcBef>
                <a:spcPts val="1200"/>
              </a:spcBef>
              <a:spcAft>
                <a:spcPts val="200"/>
              </a:spcAft>
            </a:pPr>
            <a:r>
              <a:rPr lang="ja-JP" altLang="en-US" sz="1800" dirty="0">
                <a:latin typeface="Meiryo UI" panose="020B0604030504040204" pitchFamily="50" charset="-128"/>
                <a:ea typeface="Meiryo UI" panose="020B0604030504040204" pitchFamily="50" charset="-128"/>
              </a:rPr>
              <a:t>らかにすることにより、</a:t>
            </a:r>
            <a:r>
              <a:rPr lang="ja-JP" altLang="ja-JP" sz="1800" u="sng" dirty="0">
                <a:latin typeface="Meiryo UI" panose="020B0604030504040204" pitchFamily="50" charset="-128"/>
                <a:ea typeface="Meiryo UI" panose="020B0604030504040204" pitchFamily="50" charset="-128"/>
              </a:rPr>
              <a:t>事業</a:t>
            </a:r>
            <a:r>
              <a:rPr lang="ja-JP" altLang="en-US" sz="1800" u="sng" dirty="0">
                <a:latin typeface="Meiryo UI" panose="020B0604030504040204" pitchFamily="50" charset="-128"/>
                <a:ea typeface="Meiryo UI" panose="020B0604030504040204" pitchFamily="50" charset="-128"/>
              </a:rPr>
              <a:t>所</a:t>
            </a:r>
            <a:r>
              <a:rPr lang="ja-JP" altLang="ja-JP" sz="1800" u="sng" dirty="0">
                <a:latin typeface="Meiryo UI" panose="020B0604030504040204" pitchFamily="50" charset="-128"/>
                <a:ea typeface="Meiryo UI" panose="020B0604030504040204" pitchFamily="50" charset="-128"/>
              </a:rPr>
              <a:t>による</a:t>
            </a:r>
            <a:r>
              <a:rPr lang="ja-JP" altLang="ja-JP" sz="1800" b="1" u="sng" dirty="0">
                <a:latin typeface="Meiryo UI" panose="020B0604030504040204" pitchFamily="50" charset="-128"/>
                <a:ea typeface="Meiryo UI" panose="020B0604030504040204" pitchFamily="50" charset="-128"/>
              </a:rPr>
              <a:t>利用者</a:t>
            </a:r>
            <a:r>
              <a:rPr lang="ja-JP" altLang="en-US" sz="1800" b="1" u="sng" dirty="0">
                <a:latin typeface="Meiryo UI" panose="020B0604030504040204" pitchFamily="50" charset="-128"/>
                <a:ea typeface="Meiryo UI" panose="020B0604030504040204" pitchFamily="50" charset="-128"/>
              </a:rPr>
              <a:t>の「</a:t>
            </a:r>
            <a:r>
              <a:rPr lang="ja-JP" altLang="ja-JP" sz="1800" b="1" u="sng" dirty="0">
                <a:latin typeface="Meiryo UI" panose="020B0604030504040204" pitchFamily="50" charset="-128"/>
                <a:ea typeface="Meiryo UI" panose="020B0604030504040204" pitchFamily="50" charset="-128"/>
              </a:rPr>
              <a:t>抱え込み</a:t>
            </a:r>
            <a:r>
              <a:rPr lang="ja-JP" altLang="en-US" sz="1800" b="1" u="sng" dirty="0">
                <a:latin typeface="Meiryo UI" panose="020B0604030504040204" pitchFamily="50" charset="-128"/>
                <a:ea typeface="Meiryo UI" panose="020B0604030504040204" pitchFamily="50" charset="-128"/>
              </a:rPr>
              <a:t>」</a:t>
            </a:r>
            <a:r>
              <a:rPr lang="ja-JP" altLang="ja-JP" sz="1800" b="1" u="sng" dirty="0">
                <a:latin typeface="Meiryo UI" panose="020B0604030504040204" pitchFamily="50" charset="-128"/>
                <a:ea typeface="Meiryo UI" panose="020B0604030504040204" pitchFamily="50" charset="-128"/>
              </a:rPr>
              <a:t>を防止</a:t>
            </a:r>
            <a:r>
              <a:rPr lang="ja-JP" altLang="ja-JP" sz="1800" u="sng" dirty="0">
                <a:latin typeface="Meiryo UI" panose="020B0604030504040204" pitchFamily="50" charset="-128"/>
                <a:ea typeface="Meiryo UI" panose="020B0604030504040204" pitchFamily="50" charset="-128"/>
              </a:rPr>
              <a:t>し、</a:t>
            </a:r>
            <a:r>
              <a:rPr lang="ja-JP" altLang="ja-JP" sz="1800" b="1" u="sng" dirty="0">
                <a:latin typeface="Meiryo UI" panose="020B0604030504040204" pitchFamily="50" charset="-128"/>
                <a:ea typeface="Meiryo UI" panose="020B0604030504040204" pitchFamily="50" charset="-128"/>
              </a:rPr>
              <a:t>地域に開かれた</a:t>
            </a:r>
            <a:r>
              <a:rPr lang="ja-JP" altLang="en-US" sz="1800" b="1" u="sng" dirty="0">
                <a:latin typeface="Meiryo UI" panose="020B0604030504040204" pitchFamily="50" charset="-128"/>
                <a:ea typeface="Meiryo UI" panose="020B0604030504040204" pitchFamily="50" charset="-128"/>
              </a:rPr>
              <a:t>サービス</a:t>
            </a:r>
            <a:r>
              <a:rPr lang="ja-JP" altLang="en-US" sz="1800" u="sng" dirty="0">
                <a:latin typeface="Meiryo UI" panose="020B0604030504040204" pitchFamily="50" charset="-128"/>
                <a:ea typeface="Meiryo UI" panose="020B0604030504040204" pitchFamily="50" charset="-128"/>
              </a:rPr>
              <a:t>と</a:t>
            </a:r>
            <a:r>
              <a:rPr lang="ja-JP" altLang="ja-JP" sz="1800" u="sng" dirty="0">
                <a:latin typeface="Meiryo UI" panose="020B0604030504040204" pitchFamily="50" charset="-128"/>
                <a:ea typeface="Meiryo UI" panose="020B0604030504040204" pitchFamily="50" charset="-128"/>
              </a:rPr>
              <a:t>すること</a:t>
            </a:r>
            <a:endParaRPr lang="en-US" altLang="ja-JP" sz="1800" u="sng" dirty="0">
              <a:latin typeface="Meiryo UI" panose="020B0604030504040204" pitchFamily="50" charset="-128"/>
              <a:ea typeface="Meiryo UI" panose="020B0604030504040204" pitchFamily="50" charset="-128"/>
            </a:endParaRPr>
          </a:p>
          <a:p>
            <a:pPr>
              <a:lnSpc>
                <a:spcPct val="90000"/>
              </a:lnSpc>
              <a:spcBef>
                <a:spcPts val="1200"/>
              </a:spcBef>
              <a:spcAft>
                <a:spcPts val="200"/>
              </a:spcAft>
            </a:pPr>
            <a:r>
              <a:rPr lang="ja-JP" altLang="ja-JP" sz="1800" u="sng" dirty="0">
                <a:latin typeface="Meiryo UI" panose="020B0604030504040204" pitchFamily="50" charset="-128"/>
                <a:ea typeface="Meiryo UI" panose="020B0604030504040204" pitchFamily="50" charset="-128"/>
              </a:rPr>
              <a:t>で、</a:t>
            </a:r>
            <a:r>
              <a:rPr lang="ja-JP" altLang="ja-JP" sz="1800" b="1" u="sng" dirty="0">
                <a:latin typeface="Meiryo UI" panose="020B0604030504040204" pitchFamily="50" charset="-128"/>
                <a:ea typeface="Meiryo UI" panose="020B0604030504040204" pitchFamily="50" charset="-128"/>
              </a:rPr>
              <a:t>サービスの質</a:t>
            </a:r>
            <a:r>
              <a:rPr lang="ja-JP" altLang="en-US" sz="1800" b="1" u="sng" dirty="0">
                <a:latin typeface="Meiryo UI" panose="020B0604030504040204" pitchFamily="50" charset="-128"/>
                <a:ea typeface="Meiryo UI" panose="020B0604030504040204" pitchFamily="50" charset="-128"/>
              </a:rPr>
              <a:t>の確保</a:t>
            </a:r>
            <a:r>
              <a:rPr lang="ja-JP" altLang="en-US" sz="1800" u="sng" dirty="0">
                <a:latin typeface="Meiryo UI" panose="020B0604030504040204" pitchFamily="50" charset="-128"/>
                <a:ea typeface="Meiryo UI" panose="020B0604030504040204" pitchFamily="50" charset="-128"/>
              </a:rPr>
              <a:t>を図る</a:t>
            </a:r>
            <a:r>
              <a:rPr lang="ja-JP" altLang="en-US" sz="1800" dirty="0">
                <a:latin typeface="Meiryo UI" panose="020B0604030504040204" pitchFamily="50" charset="-128"/>
                <a:ea typeface="Meiryo UI" panose="020B0604030504040204" pitchFamily="50" charset="-128"/>
              </a:rPr>
              <a:t>こと。</a:t>
            </a:r>
          </a:p>
          <a:p>
            <a:endParaRPr kumimoji="1" lang="ja-JP" altLang="en-US" dirty="0"/>
          </a:p>
        </p:txBody>
      </p:sp>
      <p:sp>
        <p:nvSpPr>
          <p:cNvPr id="12" name="テキスト ボックス 11">
            <a:extLst>
              <a:ext uri="{FF2B5EF4-FFF2-40B4-BE49-F238E27FC236}">
                <a16:creationId xmlns:a16="http://schemas.microsoft.com/office/drawing/2014/main" id="{A1EB6224-C5E3-05F7-56ED-8BD0DD234888}"/>
              </a:ext>
            </a:extLst>
          </p:cNvPr>
          <p:cNvSpPr txBox="1"/>
          <p:nvPr/>
        </p:nvSpPr>
        <p:spPr>
          <a:xfrm>
            <a:off x="1271464" y="2667990"/>
            <a:ext cx="4248472"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　介護・医療連携推進会議</a:t>
            </a:r>
          </a:p>
        </p:txBody>
      </p:sp>
      <p:sp>
        <p:nvSpPr>
          <p:cNvPr id="13" name="テキスト ボックス 12">
            <a:extLst>
              <a:ext uri="{FF2B5EF4-FFF2-40B4-BE49-F238E27FC236}">
                <a16:creationId xmlns:a16="http://schemas.microsoft.com/office/drawing/2014/main" id="{B77B06A4-FAB1-7646-C9E4-1224905B03CE}"/>
              </a:ext>
            </a:extLst>
          </p:cNvPr>
          <p:cNvSpPr txBox="1"/>
          <p:nvPr/>
        </p:nvSpPr>
        <p:spPr>
          <a:xfrm>
            <a:off x="1703512" y="3135642"/>
            <a:ext cx="9118049" cy="1930785"/>
          </a:xfrm>
          <a:prstGeom prst="rect">
            <a:avLst/>
          </a:prstGeom>
          <a:noFill/>
        </p:spPr>
        <p:txBody>
          <a:bodyPr wrap="square" rtlCol="0">
            <a:spAutoFit/>
          </a:bodyPr>
          <a:lstStyle/>
          <a:p>
            <a:pPr>
              <a:lnSpc>
                <a:spcPct val="90000"/>
              </a:lnSpc>
              <a:spcBef>
                <a:spcPts val="1200"/>
              </a:spcBef>
              <a:spcAft>
                <a:spcPts val="200"/>
              </a:spcAft>
            </a:pPr>
            <a:r>
              <a:rPr lang="ja-JP" altLang="en-US" sz="1800" dirty="0">
                <a:latin typeface="Meiryo UI" panose="020B0604030504040204" pitchFamily="50" charset="-128"/>
                <a:ea typeface="Meiryo UI" panose="020B0604030504040204" pitchFamily="50" charset="-128"/>
              </a:rPr>
              <a:t>事業所が、利用者、地域の医療関係者、市町村職員、地域住民等の代表者等に対し、提供して</a:t>
            </a:r>
            <a:endParaRPr lang="en-US" altLang="ja-JP" sz="1800" dirty="0">
              <a:latin typeface="Meiryo UI" panose="020B0604030504040204" pitchFamily="50" charset="-128"/>
              <a:ea typeface="Meiryo UI" panose="020B0604030504040204" pitchFamily="50" charset="-128"/>
            </a:endParaRPr>
          </a:p>
          <a:p>
            <a:pPr>
              <a:lnSpc>
                <a:spcPct val="90000"/>
              </a:lnSpc>
              <a:spcBef>
                <a:spcPts val="1200"/>
              </a:spcBef>
              <a:spcAft>
                <a:spcPts val="200"/>
              </a:spcAft>
            </a:pPr>
            <a:r>
              <a:rPr lang="ja-JP" altLang="en-US" sz="1800" dirty="0">
                <a:latin typeface="Meiryo UI" panose="020B0604030504040204" pitchFamily="50" charset="-128"/>
                <a:ea typeface="Meiryo UI" panose="020B0604030504040204" pitchFamily="50" charset="-128"/>
              </a:rPr>
              <a:t>いるサービス内容等を明らかにすることにより、</a:t>
            </a:r>
            <a:r>
              <a:rPr lang="ja-JP" altLang="ja-JP" sz="1800" b="1" u="sng" dirty="0">
                <a:latin typeface="Meiryo UI" panose="020B0604030504040204" pitchFamily="50" charset="-128"/>
                <a:ea typeface="Meiryo UI" panose="020B0604030504040204" pitchFamily="50" charset="-128"/>
              </a:rPr>
              <a:t>地域に開かれ</a:t>
            </a:r>
            <a:r>
              <a:rPr lang="ja-JP" altLang="en-US" sz="1800" b="1" u="sng" dirty="0">
                <a:latin typeface="Meiryo UI" panose="020B0604030504040204" pitchFamily="50" charset="-128"/>
                <a:ea typeface="Meiryo UI" panose="020B0604030504040204" pitchFamily="50" charset="-128"/>
              </a:rPr>
              <a:t>たサービス</a:t>
            </a:r>
            <a:r>
              <a:rPr lang="ja-JP" altLang="en-US" sz="1800" u="sng" dirty="0">
                <a:latin typeface="Meiryo UI" panose="020B0604030504040204" pitchFamily="50" charset="-128"/>
                <a:ea typeface="Meiryo UI" panose="020B0604030504040204" pitchFamily="50" charset="-128"/>
              </a:rPr>
              <a:t>と</a:t>
            </a:r>
            <a:r>
              <a:rPr lang="ja-JP" altLang="ja-JP" sz="1800" u="sng" dirty="0">
                <a:latin typeface="Meiryo UI" panose="020B0604030504040204" pitchFamily="50" charset="-128"/>
                <a:ea typeface="Meiryo UI" panose="020B0604030504040204" pitchFamily="50" charset="-128"/>
              </a:rPr>
              <a:t>することで、</a:t>
            </a:r>
            <a:r>
              <a:rPr lang="ja-JP" altLang="ja-JP" sz="1800" b="1" u="sng" dirty="0">
                <a:latin typeface="Meiryo UI" panose="020B0604030504040204" pitchFamily="50" charset="-128"/>
                <a:ea typeface="Meiryo UI" panose="020B0604030504040204" pitchFamily="50" charset="-128"/>
              </a:rPr>
              <a:t>サービスの質</a:t>
            </a:r>
            <a:r>
              <a:rPr lang="ja-JP" altLang="en-US" sz="1800" b="1" u="sng" dirty="0">
                <a:latin typeface="Meiryo UI" panose="020B0604030504040204" pitchFamily="50" charset="-128"/>
                <a:ea typeface="Meiryo UI" panose="020B0604030504040204" pitchFamily="50" charset="-128"/>
              </a:rPr>
              <a:t>の</a:t>
            </a:r>
            <a:endParaRPr lang="en-US" altLang="ja-JP" sz="1800" b="1" u="sng" dirty="0">
              <a:latin typeface="Meiryo UI" panose="020B0604030504040204" pitchFamily="50" charset="-128"/>
              <a:ea typeface="Meiryo UI" panose="020B0604030504040204" pitchFamily="50" charset="-128"/>
            </a:endParaRPr>
          </a:p>
          <a:p>
            <a:pPr>
              <a:lnSpc>
                <a:spcPct val="90000"/>
              </a:lnSpc>
              <a:spcBef>
                <a:spcPts val="1200"/>
              </a:spcBef>
              <a:spcAft>
                <a:spcPts val="200"/>
              </a:spcAft>
            </a:pPr>
            <a:r>
              <a:rPr lang="ja-JP" altLang="ja-JP" sz="1800" b="1" u="sng" dirty="0">
                <a:latin typeface="Meiryo UI" panose="020B0604030504040204" pitchFamily="50" charset="-128"/>
                <a:ea typeface="Meiryo UI" panose="020B0604030504040204" pitchFamily="50" charset="-128"/>
              </a:rPr>
              <a:t>確保</a:t>
            </a:r>
            <a:r>
              <a:rPr lang="ja-JP" altLang="en-US" sz="1800" u="sng" dirty="0">
                <a:latin typeface="Meiryo UI" panose="020B0604030504040204" pitchFamily="50" charset="-128"/>
                <a:ea typeface="Meiryo UI" panose="020B0604030504040204" pitchFamily="50" charset="-128"/>
              </a:rPr>
              <a:t>を図る</a:t>
            </a:r>
            <a:r>
              <a:rPr lang="ja-JP" altLang="en-US" sz="1800" dirty="0">
                <a:latin typeface="Meiryo UI" panose="020B0604030504040204" pitchFamily="50" charset="-128"/>
                <a:ea typeface="Meiryo UI" panose="020B0604030504040204" pitchFamily="50" charset="-128"/>
              </a:rPr>
              <a:t>ことおよび</a:t>
            </a:r>
            <a:r>
              <a:rPr lang="ja-JP" altLang="en-US" sz="1800" u="sng" dirty="0">
                <a:latin typeface="Meiryo UI" panose="020B0604030504040204" pitchFamily="50" charset="-128"/>
                <a:ea typeface="Meiryo UI" panose="020B0604030504040204" pitchFamily="50" charset="-128"/>
              </a:rPr>
              <a:t>当該会議において、</a:t>
            </a:r>
            <a:r>
              <a:rPr lang="ja-JP" altLang="en-US" sz="1800" b="1" u="sng" dirty="0">
                <a:latin typeface="Meiryo UI" panose="020B0604030504040204" pitchFamily="50" charset="-128"/>
                <a:ea typeface="Meiryo UI" panose="020B0604030504040204" pitchFamily="50" charset="-128"/>
              </a:rPr>
              <a:t>地域における介護および医療に関する課題について関係</a:t>
            </a:r>
            <a:endParaRPr lang="en-US" altLang="ja-JP" sz="1800" b="1" u="sng" dirty="0">
              <a:latin typeface="Meiryo UI" panose="020B0604030504040204" pitchFamily="50" charset="-128"/>
              <a:ea typeface="Meiryo UI" panose="020B0604030504040204" pitchFamily="50" charset="-128"/>
            </a:endParaRPr>
          </a:p>
          <a:p>
            <a:pPr>
              <a:lnSpc>
                <a:spcPct val="90000"/>
              </a:lnSpc>
              <a:spcBef>
                <a:spcPts val="1200"/>
              </a:spcBef>
              <a:spcAft>
                <a:spcPts val="200"/>
              </a:spcAft>
            </a:pPr>
            <a:r>
              <a:rPr lang="ja-JP" altLang="en-US" sz="1800" b="1" u="sng" dirty="0">
                <a:latin typeface="Meiryo UI" panose="020B0604030504040204" pitchFamily="50" charset="-128"/>
                <a:ea typeface="Meiryo UI" panose="020B0604030504040204" pitchFamily="50" charset="-128"/>
              </a:rPr>
              <a:t>者が情報共有</a:t>
            </a:r>
            <a:r>
              <a:rPr lang="ja-JP" altLang="en-US" sz="1800" u="sng" dirty="0">
                <a:latin typeface="Meiryo UI" panose="020B0604030504040204" pitchFamily="50" charset="-128"/>
                <a:ea typeface="Meiryo UI" panose="020B0604030504040204" pitchFamily="50" charset="-128"/>
              </a:rPr>
              <a:t>を行い、</a:t>
            </a:r>
            <a:r>
              <a:rPr lang="ja-JP" altLang="en-US" sz="1800" b="1" u="sng" dirty="0">
                <a:latin typeface="Meiryo UI" panose="020B0604030504040204" pitchFamily="50" charset="-128"/>
                <a:ea typeface="Meiryo UI" panose="020B0604030504040204" pitchFamily="50" charset="-128"/>
              </a:rPr>
              <a:t>介護と医療の連携</a:t>
            </a:r>
            <a:r>
              <a:rPr lang="ja-JP" altLang="en-US" sz="1800" u="sng" dirty="0">
                <a:latin typeface="Meiryo UI" panose="020B0604030504040204" pitchFamily="50" charset="-128"/>
                <a:ea typeface="Meiryo UI" panose="020B0604030504040204" pitchFamily="50" charset="-128"/>
              </a:rPr>
              <a:t>を図る</a:t>
            </a:r>
            <a:r>
              <a:rPr lang="ja-JP" altLang="en-US" sz="1800" dirty="0">
                <a:latin typeface="Meiryo UI" panose="020B0604030504040204" pitchFamily="50" charset="-128"/>
                <a:ea typeface="Meiryo UI" panose="020B0604030504040204" pitchFamily="50" charset="-128"/>
              </a:rPr>
              <a:t>こと。</a:t>
            </a:r>
            <a:endParaRPr lang="en-US" altLang="ja-JP" sz="1800" dirty="0">
              <a:latin typeface="Meiryo UI" panose="020B0604030504040204" pitchFamily="50" charset="-128"/>
              <a:ea typeface="Meiryo UI" panose="020B0604030504040204" pitchFamily="50" charset="-128"/>
            </a:endParaRPr>
          </a:p>
          <a:p>
            <a:endParaRPr kumimoji="1" lang="ja-JP" altLang="en-US" dirty="0"/>
          </a:p>
        </p:txBody>
      </p:sp>
    </p:spTree>
    <p:extLst>
      <p:ext uri="{BB962C8B-B14F-4D97-AF65-F5344CB8AC3E}">
        <p14:creationId xmlns:p14="http://schemas.microsoft.com/office/powerpoint/2010/main" val="1624247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C78D2261-CD09-BC22-0752-797C2F0C31CC}"/>
              </a:ext>
            </a:extLst>
          </p:cNvPr>
          <p:cNvSpPr>
            <a:spLocks noGrp="1"/>
          </p:cNvSpPr>
          <p:nvPr>
            <p:ph type="sldNum" sz="quarter" idx="12"/>
          </p:nvPr>
        </p:nvSpPr>
        <p:spPr/>
        <p:txBody>
          <a:bodyPr/>
          <a:lstStyle/>
          <a:p>
            <a:fld id="{2867FCA3-A03C-486B-B435-5E955AB890EC}" type="slidenum">
              <a:rPr kumimoji="1" lang="ja-JP" altLang="en-US" smtClean="0"/>
              <a:t>4</a:t>
            </a:fld>
            <a:endParaRPr kumimoji="1" lang="ja-JP" altLang="en-US" dirty="0"/>
          </a:p>
        </p:txBody>
      </p:sp>
      <p:sp>
        <p:nvSpPr>
          <p:cNvPr id="5" name="テキスト ボックス 4">
            <a:extLst>
              <a:ext uri="{FF2B5EF4-FFF2-40B4-BE49-F238E27FC236}">
                <a16:creationId xmlns:a16="http://schemas.microsoft.com/office/drawing/2014/main" id="{D242A7DE-8409-18E3-8FDA-2CB7541DDFFC}"/>
              </a:ext>
            </a:extLst>
          </p:cNvPr>
          <p:cNvSpPr txBox="1"/>
          <p:nvPr/>
        </p:nvSpPr>
        <p:spPr>
          <a:xfrm>
            <a:off x="767408" y="192930"/>
            <a:ext cx="7136890" cy="707886"/>
          </a:xfrm>
          <a:prstGeom prst="rect">
            <a:avLst/>
          </a:prstGeom>
          <a:noFill/>
        </p:spPr>
        <p:txBody>
          <a:bodyPr wrap="none" rtlCol="0">
            <a:spAutoFit/>
          </a:bodyPr>
          <a:lstStyle/>
          <a:p>
            <a:r>
              <a:rPr lang="ja-JP" altLang="en-US" sz="4000" u="sng" dirty="0">
                <a:latin typeface="Meiryo UI" panose="020B0604030504040204" pitchFamily="50" charset="-128"/>
                <a:ea typeface="Meiryo UI" panose="020B0604030504040204" pitchFamily="50" charset="-128"/>
              </a:rPr>
              <a:t>２ 対象となるサービスと開催頻度</a:t>
            </a:r>
            <a:endParaRPr kumimoji="1" lang="ja-JP" altLang="en-US" sz="4000" u="sng" dirty="0"/>
          </a:p>
        </p:txBody>
      </p:sp>
      <p:sp>
        <p:nvSpPr>
          <p:cNvPr id="6" name="テキスト ボックス 5">
            <a:extLst>
              <a:ext uri="{FF2B5EF4-FFF2-40B4-BE49-F238E27FC236}">
                <a16:creationId xmlns:a16="http://schemas.microsoft.com/office/drawing/2014/main" id="{D444189F-63B1-B3BF-4E8D-214CFB897C9F}"/>
              </a:ext>
            </a:extLst>
          </p:cNvPr>
          <p:cNvSpPr txBox="1"/>
          <p:nvPr/>
        </p:nvSpPr>
        <p:spPr>
          <a:xfrm>
            <a:off x="1268214" y="1061916"/>
            <a:ext cx="4248472"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　運営推進会議</a:t>
            </a:r>
          </a:p>
        </p:txBody>
      </p:sp>
      <p:sp>
        <p:nvSpPr>
          <p:cNvPr id="8" name="テキスト ボックス 7">
            <a:extLst>
              <a:ext uri="{FF2B5EF4-FFF2-40B4-BE49-F238E27FC236}">
                <a16:creationId xmlns:a16="http://schemas.microsoft.com/office/drawing/2014/main" id="{57649CEB-BCCB-3211-7417-959F976CB057}"/>
              </a:ext>
            </a:extLst>
          </p:cNvPr>
          <p:cNvSpPr txBox="1"/>
          <p:nvPr/>
        </p:nvSpPr>
        <p:spPr>
          <a:xfrm>
            <a:off x="1415480" y="3658589"/>
            <a:ext cx="5472608" cy="400110"/>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a:t>
            </a:r>
            <a:r>
              <a:rPr kumimoji="1" lang="ja-JP" altLang="en-US" dirty="0"/>
              <a:t>　</a:t>
            </a:r>
            <a:r>
              <a:rPr kumimoji="1" lang="ja-JP" altLang="en-US" sz="2000" dirty="0">
                <a:latin typeface="Meiryo UI" panose="020B0604030504040204" pitchFamily="50" charset="-128"/>
                <a:ea typeface="Meiryo UI" panose="020B0604030504040204" pitchFamily="50" charset="-128"/>
              </a:rPr>
              <a:t>介護・医療連携推進会議</a:t>
            </a:r>
          </a:p>
        </p:txBody>
      </p:sp>
      <p:sp>
        <p:nvSpPr>
          <p:cNvPr id="11" name="テキスト ボックス 10">
            <a:extLst>
              <a:ext uri="{FF2B5EF4-FFF2-40B4-BE49-F238E27FC236}">
                <a16:creationId xmlns:a16="http://schemas.microsoft.com/office/drawing/2014/main" id="{D8DBC61D-DA30-F942-3563-3C005BD90C75}"/>
              </a:ext>
            </a:extLst>
          </p:cNvPr>
          <p:cNvSpPr txBox="1"/>
          <p:nvPr/>
        </p:nvSpPr>
        <p:spPr>
          <a:xfrm>
            <a:off x="1415480" y="5491083"/>
            <a:ext cx="9436956" cy="400110"/>
          </a:xfrm>
          <a:prstGeom prst="rect">
            <a:avLst/>
          </a:prstGeom>
          <a:noFill/>
        </p:spPr>
        <p:txBody>
          <a:bodyPr wrap="square" rtlCol="0">
            <a:spAutoFit/>
          </a:bodyPr>
          <a:lstStyle/>
          <a:p>
            <a:r>
              <a:rPr lang="en-US" altLang="ja-JP" sz="2000" b="1" dirty="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　年度内（４月１日から３月</a:t>
            </a:r>
            <a:r>
              <a:rPr lang="en-US" altLang="ja-JP" sz="2000" b="1" dirty="0">
                <a:latin typeface="Meiryo UI" panose="020B0604030504040204" pitchFamily="50" charset="-128"/>
                <a:ea typeface="Meiryo UI" panose="020B0604030504040204" pitchFamily="50" charset="-128"/>
              </a:rPr>
              <a:t>31</a:t>
            </a:r>
            <a:r>
              <a:rPr lang="ja-JP" altLang="en-US" sz="2000" b="1" dirty="0">
                <a:latin typeface="Meiryo UI" panose="020B0604030504040204" pitchFamily="50" charset="-128"/>
                <a:ea typeface="Meiryo UI" panose="020B0604030504040204" pitchFamily="50" charset="-128"/>
              </a:rPr>
              <a:t>日）に規定の回数を実施していただく必要があります。</a:t>
            </a:r>
            <a:endParaRPr kumimoji="1" lang="ja-JP" altLang="en-US" sz="2000" b="1" dirty="0">
              <a:latin typeface="Meiryo UI" panose="020B0604030504040204" pitchFamily="50" charset="-128"/>
              <a:ea typeface="Meiryo UI" panose="020B0604030504040204" pitchFamily="50" charset="-128"/>
            </a:endParaRPr>
          </a:p>
        </p:txBody>
      </p:sp>
      <p:graphicFrame>
        <p:nvGraphicFramePr>
          <p:cNvPr id="3" name="表 2">
            <a:extLst>
              <a:ext uri="{FF2B5EF4-FFF2-40B4-BE49-F238E27FC236}">
                <a16:creationId xmlns:a16="http://schemas.microsoft.com/office/drawing/2014/main" id="{B2F55EEE-D604-C398-75AC-94FCCC493A7E}"/>
              </a:ext>
            </a:extLst>
          </p:cNvPr>
          <p:cNvGraphicFramePr>
            <a:graphicFrameLocks noGrp="1"/>
          </p:cNvGraphicFramePr>
          <p:nvPr>
            <p:extLst>
              <p:ext uri="{D42A27DB-BD31-4B8C-83A1-F6EECF244321}">
                <p14:modId xmlns:p14="http://schemas.microsoft.com/office/powerpoint/2010/main" val="1634348963"/>
              </p:ext>
            </p:extLst>
          </p:nvPr>
        </p:nvGraphicFramePr>
        <p:xfrm>
          <a:off x="1847528" y="1636113"/>
          <a:ext cx="8856984" cy="1661436"/>
        </p:xfrm>
        <a:graphic>
          <a:graphicData uri="http://schemas.openxmlformats.org/drawingml/2006/table">
            <a:tbl>
              <a:tblPr firstRow="1" bandRow="1">
                <a:tableStyleId>{91EBBBCC-DAD2-459C-BE2E-F6DE35CF9A28}</a:tableStyleId>
              </a:tblPr>
              <a:tblGrid>
                <a:gridCol w="4910804">
                  <a:extLst>
                    <a:ext uri="{9D8B030D-6E8A-4147-A177-3AD203B41FA5}">
                      <a16:colId xmlns:a16="http://schemas.microsoft.com/office/drawing/2014/main" val="1906676550"/>
                    </a:ext>
                  </a:extLst>
                </a:gridCol>
                <a:gridCol w="3946180">
                  <a:extLst>
                    <a:ext uri="{9D8B030D-6E8A-4147-A177-3AD203B41FA5}">
                      <a16:colId xmlns:a16="http://schemas.microsoft.com/office/drawing/2014/main" val="2609235585"/>
                    </a:ext>
                  </a:extLst>
                </a:gridCol>
              </a:tblGrid>
              <a:tr h="4058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800" kern="100" spc="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対象となるサービス</a:t>
                      </a:r>
                      <a:endParaRPr lang="ja-JP" altLang="ja-JP" sz="1800" kern="100" spc="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96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開催頻度</a:t>
                      </a:r>
                      <a:endParaRPr lang="ja-JP" alt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966"/>
                    </a:solidFill>
                  </a:tcPr>
                </a:tc>
                <a:extLst>
                  <a:ext uri="{0D108BD9-81ED-4DB2-BD59-A6C34878D82A}">
                    <a16:rowId xmlns:a16="http://schemas.microsoft.com/office/drawing/2014/main" val="1369986211"/>
                  </a:ext>
                </a:extLst>
              </a:tr>
              <a:tr h="581971">
                <a:tc>
                  <a:txBody>
                    <a:bodyPr/>
                    <a:lstStyle/>
                    <a:p>
                      <a:r>
                        <a:rPr kumimoji="1" lang="ja-JP" altLang="en-US" sz="1800" dirty="0">
                          <a:ln>
                            <a:noFill/>
                          </a:ln>
                          <a:latin typeface="Meiryo UI" panose="020B0604030504040204" pitchFamily="50" charset="-128"/>
                          <a:ea typeface="Meiryo UI" panose="020B0604030504040204" pitchFamily="50" charset="-128"/>
                        </a:rPr>
                        <a:t>・　地域密着型通所介護</a:t>
                      </a:r>
                      <a:endParaRPr kumimoji="1" lang="en-US" altLang="ja-JP" sz="1800" dirty="0">
                        <a:ln>
                          <a:noFill/>
                        </a:ln>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ln>
                            <a:noFill/>
                          </a:ln>
                          <a:latin typeface="Meiryo UI" panose="020B0604030504040204" pitchFamily="50" charset="-128"/>
                          <a:ea typeface="Meiryo UI" panose="020B0604030504040204" pitchFamily="50" charset="-128"/>
                        </a:rPr>
                        <a:t>・　認知症対応型通所介護</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chemeClr val="bg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ln>
                            <a:noFill/>
                          </a:ln>
                          <a:latin typeface="Meiryo UI" panose="020B0604030504040204" pitchFamily="50" charset="-128"/>
                          <a:ea typeface="Meiryo UI" panose="020B0604030504040204" pitchFamily="50" charset="-128"/>
                        </a:rPr>
                        <a:t>おおむね６月に１回以上</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chemeClr val="bg1"/>
                      </a:fgClr>
                      <a:bgClr>
                        <a:schemeClr val="bg1"/>
                      </a:bgClr>
                    </a:pattFill>
                  </a:tcPr>
                </a:tc>
                <a:extLst>
                  <a:ext uri="{0D108BD9-81ED-4DB2-BD59-A6C34878D82A}">
                    <a16:rowId xmlns:a16="http://schemas.microsoft.com/office/drawing/2014/main" val="692967800"/>
                  </a:ext>
                </a:extLst>
              </a:tr>
              <a:tr h="638388">
                <a:tc>
                  <a:txBody>
                    <a:bodyPr/>
                    <a:lstStyle/>
                    <a:p>
                      <a:r>
                        <a:rPr kumimoji="1" lang="ja-JP" altLang="en-US" sz="1800" dirty="0">
                          <a:ln>
                            <a:noFill/>
                          </a:ln>
                          <a:latin typeface="Meiryo UI" panose="020B0604030504040204" pitchFamily="50" charset="-128"/>
                          <a:ea typeface="Meiryo UI" panose="020B0604030504040204" pitchFamily="50" charset="-128"/>
                        </a:rPr>
                        <a:t>・　（看護）小規模多機能型居宅介護</a:t>
                      </a:r>
                      <a:endParaRPr kumimoji="1" lang="en-US" altLang="ja-JP" sz="1800" dirty="0">
                        <a:ln>
                          <a:noFill/>
                        </a:ln>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Meiryo UI" panose="020B0604030504040204" pitchFamily="50" charset="-128"/>
                          <a:ea typeface="Meiryo UI" panose="020B0604030504040204" pitchFamily="50" charset="-128"/>
                        </a:rPr>
                        <a:t>・　認知症対応型共同生活介護</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chemeClr val="bg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ln>
                            <a:noFill/>
                          </a:ln>
                          <a:latin typeface="Meiryo UI" panose="020B0604030504040204" pitchFamily="50" charset="-128"/>
                          <a:ea typeface="Meiryo UI" panose="020B0604030504040204" pitchFamily="50" charset="-128"/>
                        </a:rPr>
                        <a:t>おおむね２月に１回以上</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chemeClr val="bg1"/>
                      </a:fgClr>
                      <a:bgClr>
                        <a:schemeClr val="bg1"/>
                      </a:bgClr>
                    </a:pattFill>
                  </a:tcPr>
                </a:tc>
                <a:extLst>
                  <a:ext uri="{0D108BD9-81ED-4DB2-BD59-A6C34878D82A}">
                    <a16:rowId xmlns:a16="http://schemas.microsoft.com/office/drawing/2014/main" val="1682520425"/>
                  </a:ext>
                </a:extLst>
              </a:tr>
            </a:tbl>
          </a:graphicData>
        </a:graphic>
      </p:graphicFrame>
      <p:graphicFrame>
        <p:nvGraphicFramePr>
          <p:cNvPr id="7" name="表 6">
            <a:extLst>
              <a:ext uri="{FF2B5EF4-FFF2-40B4-BE49-F238E27FC236}">
                <a16:creationId xmlns:a16="http://schemas.microsoft.com/office/drawing/2014/main" id="{A1F551FD-F1EA-A299-A74C-CAC94D0056F6}"/>
              </a:ext>
            </a:extLst>
          </p:cNvPr>
          <p:cNvGraphicFramePr>
            <a:graphicFrameLocks noGrp="1"/>
          </p:cNvGraphicFramePr>
          <p:nvPr>
            <p:extLst>
              <p:ext uri="{D42A27DB-BD31-4B8C-83A1-F6EECF244321}">
                <p14:modId xmlns:p14="http://schemas.microsoft.com/office/powerpoint/2010/main" val="482336839"/>
              </p:ext>
            </p:extLst>
          </p:nvPr>
        </p:nvGraphicFramePr>
        <p:xfrm>
          <a:off x="1847528" y="4131437"/>
          <a:ext cx="8928992" cy="1021328"/>
        </p:xfrm>
        <a:graphic>
          <a:graphicData uri="http://schemas.openxmlformats.org/drawingml/2006/table">
            <a:tbl>
              <a:tblPr firstRow="1" bandRow="1">
                <a:tableStyleId>{91EBBBCC-DAD2-459C-BE2E-F6DE35CF9A28}</a:tableStyleId>
              </a:tblPr>
              <a:tblGrid>
                <a:gridCol w="4908726">
                  <a:extLst>
                    <a:ext uri="{9D8B030D-6E8A-4147-A177-3AD203B41FA5}">
                      <a16:colId xmlns:a16="http://schemas.microsoft.com/office/drawing/2014/main" val="1906676550"/>
                    </a:ext>
                  </a:extLst>
                </a:gridCol>
                <a:gridCol w="4020266">
                  <a:extLst>
                    <a:ext uri="{9D8B030D-6E8A-4147-A177-3AD203B41FA5}">
                      <a16:colId xmlns:a16="http://schemas.microsoft.com/office/drawing/2014/main" val="2609235585"/>
                    </a:ext>
                  </a:extLst>
                </a:gridCol>
              </a:tblGrid>
              <a:tr h="3969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800" kern="100" spc="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対象となるサービス</a:t>
                      </a:r>
                      <a:endParaRPr lang="ja-JP" altLang="ja-JP" sz="1800" kern="100" spc="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96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開催頻度</a:t>
                      </a:r>
                      <a:endParaRPr lang="ja-JP" altLang="ja-JP" sz="1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D966"/>
                    </a:solidFill>
                  </a:tcPr>
                </a:tc>
                <a:extLst>
                  <a:ext uri="{0D108BD9-81ED-4DB2-BD59-A6C34878D82A}">
                    <a16:rowId xmlns:a16="http://schemas.microsoft.com/office/drawing/2014/main" val="1369986211"/>
                  </a:ext>
                </a:extLst>
              </a:tr>
              <a:tr h="6243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Meiryo UI" panose="020B0604030504040204" pitchFamily="50" charset="-128"/>
                          <a:ea typeface="Meiryo UI" panose="020B0604030504040204" pitchFamily="50" charset="-128"/>
                        </a:rPr>
                        <a:t>・　定期巡回・随時対応型訪問介護看護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chemeClr val="bg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latin typeface="Meiryo UI" panose="020B0604030504040204" pitchFamily="50" charset="-128"/>
                          <a:ea typeface="Meiryo UI" panose="020B0604030504040204" pitchFamily="50" charset="-128"/>
                        </a:rPr>
                        <a:t>おおむね６月に１回以上</a:t>
                      </a:r>
                      <a:endParaRPr kumimoji="1" lang="en-US" altLang="ja-JP" sz="18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pattFill prst="pct5">
                      <a:fgClr>
                        <a:schemeClr val="bg1"/>
                      </a:fgClr>
                      <a:bgClr>
                        <a:schemeClr val="bg1"/>
                      </a:bgClr>
                    </a:pattFill>
                  </a:tcPr>
                </a:tc>
                <a:extLst>
                  <a:ext uri="{0D108BD9-81ED-4DB2-BD59-A6C34878D82A}">
                    <a16:rowId xmlns:a16="http://schemas.microsoft.com/office/drawing/2014/main" val="1682520425"/>
                  </a:ext>
                </a:extLst>
              </a:tr>
            </a:tbl>
          </a:graphicData>
        </a:graphic>
      </p:graphicFrame>
    </p:spTree>
    <p:extLst>
      <p:ext uri="{BB962C8B-B14F-4D97-AF65-F5344CB8AC3E}">
        <p14:creationId xmlns:p14="http://schemas.microsoft.com/office/powerpoint/2010/main" val="2544967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EE52655-82F4-46A4-973F-15DDF754754A}"/>
              </a:ext>
            </a:extLst>
          </p:cNvPr>
          <p:cNvSpPr>
            <a:spLocks noGrp="1"/>
          </p:cNvSpPr>
          <p:nvPr>
            <p:ph type="sldNum" sz="quarter" idx="12"/>
          </p:nvPr>
        </p:nvSpPr>
        <p:spPr/>
        <p:txBody>
          <a:bodyPr/>
          <a:lstStyle/>
          <a:p>
            <a:fld id="{2867FCA3-A03C-486B-B435-5E955AB890EC}" type="slidenum">
              <a:rPr kumimoji="1" lang="ja-JP" altLang="en-US" smtClean="0"/>
              <a:t>5</a:t>
            </a:fld>
            <a:endParaRPr kumimoji="1" lang="ja-JP" altLang="en-US" dirty="0"/>
          </a:p>
        </p:txBody>
      </p:sp>
      <p:sp>
        <p:nvSpPr>
          <p:cNvPr id="4" name="テキスト ボックス 3">
            <a:extLst>
              <a:ext uri="{FF2B5EF4-FFF2-40B4-BE49-F238E27FC236}">
                <a16:creationId xmlns:a16="http://schemas.microsoft.com/office/drawing/2014/main" id="{5ABE711C-772C-E6BB-3E6B-B86DCCC59F1D}"/>
              </a:ext>
            </a:extLst>
          </p:cNvPr>
          <p:cNvSpPr txBox="1"/>
          <p:nvPr/>
        </p:nvSpPr>
        <p:spPr>
          <a:xfrm>
            <a:off x="767408" y="92502"/>
            <a:ext cx="6096000" cy="707886"/>
          </a:xfrm>
          <a:prstGeom prst="rect">
            <a:avLst/>
          </a:prstGeom>
          <a:noFill/>
        </p:spPr>
        <p:txBody>
          <a:bodyPr wrap="square">
            <a:spAutoFit/>
          </a:bodyPr>
          <a:lstStyle/>
          <a:p>
            <a:r>
              <a:rPr lang="ja-JP" altLang="en-US" sz="4000" u="sng" dirty="0">
                <a:latin typeface="Meiryo UI" panose="020B0604030504040204" pitchFamily="50" charset="-128"/>
                <a:ea typeface="Meiryo UI" panose="020B0604030504040204" pitchFamily="50" charset="-128"/>
              </a:rPr>
              <a:t>３ 構成員</a:t>
            </a:r>
            <a:endParaRPr lang="ja-JP" altLang="en-US" sz="4000" u="sng" dirty="0"/>
          </a:p>
        </p:txBody>
      </p:sp>
      <p:sp>
        <p:nvSpPr>
          <p:cNvPr id="10" name="正方形/長方形 9">
            <a:extLst>
              <a:ext uri="{FF2B5EF4-FFF2-40B4-BE49-F238E27FC236}">
                <a16:creationId xmlns:a16="http://schemas.microsoft.com/office/drawing/2014/main" id="{3367C0E1-C377-81FE-3DFC-E0B541CD535D}"/>
              </a:ext>
            </a:extLst>
          </p:cNvPr>
          <p:cNvSpPr/>
          <p:nvPr/>
        </p:nvSpPr>
        <p:spPr>
          <a:xfrm>
            <a:off x="6222465" y="980728"/>
            <a:ext cx="4698072" cy="4968552"/>
          </a:xfrm>
          <a:prstGeom prst="rect">
            <a:avLst/>
          </a:prstGeom>
          <a:solidFill>
            <a:srgbClr val="FFD966">
              <a:alpha val="49804"/>
            </a:srgbClr>
          </a:solidFill>
          <a:ln w="50800" cmpd="sng">
            <a:solidFill>
              <a:srgbClr val="FFD96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spcBef>
                <a:spcPts val="1200"/>
              </a:spcBef>
              <a:spcAft>
                <a:spcPts val="200"/>
              </a:spcAft>
            </a:pPr>
            <a:r>
              <a:rPr kumimoji="1" lang="en-US" altLang="ja-JP" sz="1600" dirty="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留意事項</a:t>
            </a:r>
            <a:r>
              <a:rPr kumimoji="1" lang="en-US" altLang="ja-JP" sz="1600" dirty="0">
                <a:solidFill>
                  <a:schemeClr val="tx1"/>
                </a:solidFill>
                <a:latin typeface="Meiryo UI" panose="020B0604030504040204" pitchFamily="50" charset="-128"/>
                <a:ea typeface="Meiryo UI" panose="020B0604030504040204" pitchFamily="50" charset="-128"/>
              </a:rPr>
              <a:t>》</a:t>
            </a:r>
          </a:p>
          <a:p>
            <a:pPr marL="0" indent="0">
              <a:lnSpc>
                <a:spcPct val="120000"/>
              </a:lnSpc>
              <a:spcBef>
                <a:spcPts val="600"/>
              </a:spcBef>
              <a:buNone/>
            </a:pPr>
            <a:r>
              <a:rPr kumimoji="1" lang="en-US" altLang="ja-JP" sz="1600"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kumimoji="1" lang="ja-JP" altLang="en-US" sz="1300"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　</a:t>
            </a:r>
            <a:r>
              <a:rPr lang="ja-JP" altLang="en-US" sz="1300" dirty="0">
                <a:solidFill>
                  <a:schemeClr val="tx1"/>
                </a:solidFill>
                <a:latin typeface="Meiryo UI" panose="020B0604030504040204" pitchFamily="50" charset="-128"/>
                <a:ea typeface="Meiryo UI" panose="020B0604030504040204" pitchFamily="50" charset="-128"/>
              </a:rPr>
              <a:t>構成員の就任依頼にあたっては、就任を強制する、</a:t>
            </a:r>
            <a:r>
              <a:rPr lang="en-US" altLang="ja-JP" sz="1300" dirty="0">
                <a:solidFill>
                  <a:schemeClr val="tx1"/>
                </a:solidFill>
                <a:latin typeface="Meiryo UI" panose="020B0604030504040204" pitchFamily="50" charset="-128"/>
                <a:ea typeface="Meiryo UI" panose="020B0604030504040204" pitchFamily="50" charset="-128"/>
              </a:rPr>
              <a:t> </a:t>
            </a:r>
            <a:r>
              <a:rPr lang="ja-JP" altLang="en-US" sz="1300" dirty="0">
                <a:solidFill>
                  <a:schemeClr val="tx1"/>
                </a:solidFill>
                <a:latin typeface="Meiryo UI" panose="020B0604030504040204" pitchFamily="50" charset="-128"/>
                <a:ea typeface="Meiryo UI" panose="020B0604030504040204" pitchFamily="50" charset="-128"/>
              </a:rPr>
              <a:t>または </a:t>
            </a:r>
            <a:endParaRPr lang="en-US" altLang="ja-JP" sz="1300" dirty="0">
              <a:solidFill>
                <a:schemeClr val="tx1"/>
              </a:solidFill>
              <a:latin typeface="Meiryo UI" panose="020B0604030504040204" pitchFamily="50" charset="-128"/>
              <a:ea typeface="Meiryo UI" panose="020B0604030504040204" pitchFamily="50" charset="-128"/>
            </a:endParaRPr>
          </a:p>
          <a:p>
            <a:pPr marL="0" indent="0">
              <a:lnSpc>
                <a:spcPct val="120000"/>
              </a:lnSpc>
              <a:spcBef>
                <a:spcPts val="600"/>
              </a:spcBef>
              <a:buNone/>
            </a:pPr>
            <a:r>
              <a:rPr lang="en-US" altLang="ja-JP" sz="1300" dirty="0">
                <a:solidFill>
                  <a:schemeClr val="tx1"/>
                </a:solidFill>
                <a:latin typeface="Meiryo UI" panose="020B0604030504040204" pitchFamily="50" charset="-128"/>
                <a:ea typeface="Meiryo UI" panose="020B0604030504040204" pitchFamily="50" charset="-128"/>
              </a:rPr>
              <a:t>       </a:t>
            </a:r>
            <a:r>
              <a:rPr lang="ja-JP" altLang="en-US" sz="1300" dirty="0">
                <a:solidFill>
                  <a:schemeClr val="tx1"/>
                </a:solidFill>
                <a:latin typeface="Meiryo UI" panose="020B0604030504040204" pitchFamily="50" charset="-128"/>
                <a:ea typeface="Meiryo UI" panose="020B0604030504040204" pitchFamily="50" charset="-128"/>
              </a:rPr>
              <a:t>強制したと捉えられることのないよう配慮してください。</a:t>
            </a:r>
          </a:p>
          <a:p>
            <a:pPr marL="0" indent="0">
              <a:lnSpc>
                <a:spcPct val="120000"/>
              </a:lnSpc>
              <a:spcBef>
                <a:spcPts val="600"/>
              </a:spcBef>
              <a:buNone/>
            </a:pPr>
            <a:r>
              <a:rPr kumimoji="1" lang="ja-JP" altLang="en-US" sz="1300"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 </a:t>
            </a:r>
            <a:r>
              <a:rPr lang="ja-JP" altLang="en-US" sz="1300" dirty="0">
                <a:solidFill>
                  <a:schemeClr val="tx1"/>
                </a:solidFill>
                <a:latin typeface="Meiryo UI" panose="020B0604030504040204" pitchFamily="50" charset="-128"/>
                <a:ea typeface="Meiryo UI" panose="020B0604030504040204" pitchFamily="50" charset="-128"/>
              </a:rPr>
              <a:t> 地域の民生・児童委員の照会が必要な場合は、介護保険  </a:t>
            </a:r>
            <a:endParaRPr lang="en-US" altLang="ja-JP" sz="1300" dirty="0">
              <a:solidFill>
                <a:schemeClr val="tx1"/>
              </a:solidFill>
              <a:latin typeface="Meiryo UI" panose="020B0604030504040204" pitchFamily="50" charset="-128"/>
              <a:ea typeface="Meiryo UI" panose="020B0604030504040204" pitchFamily="50" charset="-128"/>
            </a:endParaRPr>
          </a:p>
          <a:p>
            <a:pPr marL="0" indent="0">
              <a:lnSpc>
                <a:spcPct val="120000"/>
              </a:lnSpc>
              <a:spcBef>
                <a:spcPts val="600"/>
              </a:spcBef>
              <a:buNone/>
            </a:pPr>
            <a:r>
              <a:rPr lang="en-US" altLang="ja-JP" sz="1300" dirty="0">
                <a:solidFill>
                  <a:schemeClr val="tx1"/>
                </a:solidFill>
                <a:latin typeface="Meiryo UI" panose="020B0604030504040204" pitchFamily="50" charset="-128"/>
                <a:ea typeface="Meiryo UI" panose="020B0604030504040204" pitchFamily="50" charset="-128"/>
              </a:rPr>
              <a:t>        </a:t>
            </a:r>
            <a:r>
              <a:rPr lang="ja-JP" altLang="en-US" sz="1300" dirty="0">
                <a:solidFill>
                  <a:schemeClr val="tx1"/>
                </a:solidFill>
                <a:latin typeface="Meiryo UI" panose="020B0604030504040204" pitchFamily="50" charset="-128"/>
                <a:ea typeface="Meiryo UI" panose="020B0604030504040204" pitchFamily="50" charset="-128"/>
              </a:rPr>
              <a:t>課事業者運営推進係へお問い合わせください。</a:t>
            </a:r>
          </a:p>
          <a:p>
            <a:pPr marL="0" indent="0">
              <a:lnSpc>
                <a:spcPct val="120000"/>
              </a:lnSpc>
              <a:spcBef>
                <a:spcPts val="600"/>
              </a:spcBef>
              <a:buNone/>
            </a:pPr>
            <a:r>
              <a:rPr kumimoji="1" lang="ja-JP" altLang="en-US" sz="1300"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300" dirty="0">
                <a:solidFill>
                  <a:schemeClr val="tx1"/>
                </a:solidFill>
                <a:latin typeface="Meiryo UI" panose="020B0604030504040204" pitchFamily="50" charset="-128"/>
                <a:ea typeface="Meiryo UI" panose="020B0604030504040204" pitchFamily="50" charset="-128"/>
              </a:rPr>
              <a:t>  区とは別に、区域を管轄する地域包括支援センターあてにも</a:t>
            </a:r>
            <a:endParaRPr lang="en-US" altLang="ja-JP" sz="1300" dirty="0">
              <a:solidFill>
                <a:schemeClr val="tx1"/>
              </a:solidFill>
              <a:latin typeface="Meiryo UI" panose="020B0604030504040204" pitchFamily="50" charset="-128"/>
              <a:ea typeface="Meiryo UI" panose="020B0604030504040204" pitchFamily="50" charset="-128"/>
            </a:endParaRPr>
          </a:p>
          <a:p>
            <a:pPr marL="0" indent="0">
              <a:lnSpc>
                <a:spcPct val="120000"/>
              </a:lnSpc>
              <a:spcBef>
                <a:spcPts val="600"/>
              </a:spcBef>
              <a:buNone/>
            </a:pPr>
            <a:r>
              <a:rPr lang="en-US" altLang="ja-JP" sz="1300" dirty="0">
                <a:solidFill>
                  <a:schemeClr val="tx1"/>
                </a:solidFill>
                <a:latin typeface="Meiryo UI" panose="020B0604030504040204" pitchFamily="50" charset="-128"/>
                <a:ea typeface="Meiryo UI" panose="020B0604030504040204" pitchFamily="50" charset="-128"/>
              </a:rPr>
              <a:t>       </a:t>
            </a:r>
            <a:r>
              <a:rPr lang="ja-JP" altLang="en-US" sz="1300" dirty="0">
                <a:solidFill>
                  <a:schemeClr val="tx1"/>
                </a:solidFill>
                <a:latin typeface="Meiryo UI" panose="020B0604030504040204" pitchFamily="50" charset="-128"/>
                <a:ea typeface="Meiryo UI" panose="020B0604030504040204" pitchFamily="50" charset="-128"/>
              </a:rPr>
              <a:t>出席依頼の通知を出してください。</a:t>
            </a:r>
          </a:p>
          <a:p>
            <a:pPr marL="0" indent="0">
              <a:lnSpc>
                <a:spcPct val="120000"/>
              </a:lnSpc>
              <a:spcBef>
                <a:spcPts val="600"/>
              </a:spcBef>
              <a:buNone/>
            </a:pPr>
            <a:r>
              <a:rPr kumimoji="1" lang="ja-JP" altLang="en-US" sz="1300"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  </a:t>
            </a:r>
            <a:r>
              <a:rPr lang="ja-JP" altLang="en-US" sz="1300" dirty="0">
                <a:solidFill>
                  <a:schemeClr val="tx1"/>
                </a:solidFill>
                <a:latin typeface="Meiryo UI" panose="020B0604030504040204" pitchFamily="50" charset="-128"/>
                <a:ea typeface="Meiryo UI" panose="020B0604030504040204" pitchFamily="50" charset="-128"/>
              </a:rPr>
              <a:t>区に出席依頼があったものは介護保険課等の職員が出席し</a:t>
            </a:r>
            <a:endParaRPr lang="en-US" altLang="ja-JP" sz="1300" dirty="0">
              <a:solidFill>
                <a:schemeClr val="tx1"/>
              </a:solidFill>
              <a:latin typeface="Meiryo UI" panose="020B0604030504040204" pitchFamily="50" charset="-128"/>
              <a:ea typeface="Meiryo UI" panose="020B0604030504040204" pitchFamily="50" charset="-128"/>
            </a:endParaRPr>
          </a:p>
          <a:p>
            <a:pPr marL="0" indent="0">
              <a:lnSpc>
                <a:spcPct val="120000"/>
              </a:lnSpc>
              <a:spcBef>
                <a:spcPts val="600"/>
              </a:spcBef>
              <a:buNone/>
            </a:pPr>
            <a:r>
              <a:rPr lang="en-US" altLang="ja-JP" sz="1300" dirty="0">
                <a:solidFill>
                  <a:schemeClr val="tx1"/>
                </a:solidFill>
                <a:latin typeface="Meiryo UI" panose="020B0604030504040204" pitchFamily="50" charset="-128"/>
                <a:ea typeface="Meiryo UI" panose="020B0604030504040204" pitchFamily="50" charset="-128"/>
              </a:rPr>
              <a:t>        </a:t>
            </a:r>
            <a:r>
              <a:rPr lang="ja-JP" altLang="en-US" sz="1300" dirty="0">
                <a:solidFill>
                  <a:schemeClr val="tx1"/>
                </a:solidFill>
                <a:latin typeface="Meiryo UI" panose="020B0604030504040204" pitchFamily="50" charset="-128"/>
                <a:ea typeface="Meiryo UI" panose="020B0604030504040204" pitchFamily="50" charset="-128"/>
              </a:rPr>
              <a:t>ます。</a:t>
            </a:r>
          </a:p>
          <a:p>
            <a:pPr marL="0" indent="0">
              <a:lnSpc>
                <a:spcPct val="120000"/>
              </a:lnSpc>
              <a:spcBef>
                <a:spcPts val="600"/>
              </a:spcBef>
              <a:buNone/>
            </a:pPr>
            <a:r>
              <a:rPr kumimoji="1" lang="ja-JP" altLang="en-US" sz="1300" kern="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300" dirty="0">
                <a:solidFill>
                  <a:schemeClr val="tx1"/>
                </a:solidFill>
                <a:latin typeface="Meiryo UI" panose="020B0604030504040204" pitchFamily="50" charset="-128"/>
                <a:ea typeface="Meiryo UI" panose="020B0604030504040204" pitchFamily="50" charset="-128"/>
              </a:rPr>
              <a:t>  区は構成員が適正にそろっているかを構成員名簿や議事録</a:t>
            </a:r>
            <a:endParaRPr lang="en-US" altLang="ja-JP" sz="1300" dirty="0">
              <a:solidFill>
                <a:schemeClr val="tx1"/>
              </a:solidFill>
              <a:latin typeface="Meiryo UI" panose="020B0604030504040204" pitchFamily="50" charset="-128"/>
              <a:ea typeface="Meiryo UI" panose="020B0604030504040204" pitchFamily="50" charset="-128"/>
            </a:endParaRPr>
          </a:p>
          <a:p>
            <a:pPr marL="0" indent="0">
              <a:lnSpc>
                <a:spcPct val="120000"/>
              </a:lnSpc>
              <a:spcBef>
                <a:spcPts val="600"/>
              </a:spcBef>
              <a:buNone/>
            </a:pPr>
            <a:r>
              <a:rPr lang="en-US" altLang="ja-JP" sz="1300" dirty="0">
                <a:solidFill>
                  <a:schemeClr val="tx1"/>
                </a:solidFill>
                <a:latin typeface="Meiryo UI" panose="020B0604030504040204" pitchFamily="50" charset="-128"/>
                <a:ea typeface="Meiryo UI" panose="020B0604030504040204" pitchFamily="50" charset="-128"/>
              </a:rPr>
              <a:t>        </a:t>
            </a:r>
            <a:r>
              <a:rPr lang="ja-JP" altLang="en-US" sz="1300" dirty="0">
                <a:solidFill>
                  <a:schemeClr val="tx1"/>
                </a:solidFill>
                <a:latin typeface="Meiryo UI" panose="020B0604030504040204" pitchFamily="50" charset="-128"/>
                <a:ea typeface="Meiryo UI" panose="020B0604030504040204" pitchFamily="50" charset="-128"/>
              </a:rPr>
              <a:t>の出欠者から判断します。</a:t>
            </a:r>
            <a:endParaRPr kumimoji="1" lang="en-US" altLang="ja-JP" sz="1300" dirty="0">
              <a:solidFill>
                <a:schemeClr val="tx1"/>
              </a:solidFill>
              <a:latin typeface="Meiryo UI" panose="020B0604030504040204" pitchFamily="50" charset="-128"/>
              <a:ea typeface="Meiryo UI" panose="020B0604030504040204" pitchFamily="50" charset="-128"/>
            </a:endParaRPr>
          </a:p>
          <a:p>
            <a:pPr marL="0" indent="0">
              <a:lnSpc>
                <a:spcPct val="120000"/>
              </a:lnSpc>
              <a:spcBef>
                <a:spcPts val="600"/>
              </a:spcBef>
              <a:buNone/>
            </a:pPr>
            <a:endParaRPr lang="en-US" altLang="ja-JP" sz="1300" dirty="0">
              <a:solidFill>
                <a:schemeClr val="tx1"/>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4CEB1816-E1F0-0B38-D580-796C3C75FD1B}"/>
              </a:ext>
            </a:extLst>
          </p:cNvPr>
          <p:cNvSpPr txBox="1"/>
          <p:nvPr/>
        </p:nvSpPr>
        <p:spPr>
          <a:xfrm>
            <a:off x="1235358" y="980728"/>
            <a:ext cx="4608512" cy="338554"/>
          </a:xfrm>
          <a:prstGeom prst="rect">
            <a:avLst/>
          </a:prstGeom>
          <a:noFill/>
        </p:spPr>
        <p:txBody>
          <a:bodyPr wrap="square" rtlCol="0">
            <a:spAutoFit/>
          </a:bodyPr>
          <a:lstStyle/>
          <a:p>
            <a:r>
              <a:rPr lang="ja-JP" altLang="en-US" sz="1600" dirty="0">
                <a:solidFill>
                  <a:schemeClr val="tx1"/>
                </a:solidFill>
                <a:latin typeface="Meiryo UI" panose="020B0604030504040204" pitchFamily="50" charset="-128"/>
                <a:ea typeface="Meiryo UI" panose="020B0604030504040204" pitchFamily="50" charset="-128"/>
                <a:cs typeface="Quire Sans" panose="020B0502040204020203" pitchFamily="34" charset="0"/>
              </a:rPr>
              <a:t>■　運営推進会議の構成員は次のとおりです。</a:t>
            </a:r>
            <a:endParaRPr lang="en-US" altLang="ja-JP" sz="1600" dirty="0">
              <a:solidFill>
                <a:schemeClr val="tx1"/>
              </a:solidFill>
              <a:latin typeface="Meiryo UI" panose="020B0604030504040204" pitchFamily="50" charset="-128"/>
              <a:ea typeface="Meiryo UI" panose="020B0604030504040204" pitchFamily="50" charset="-128"/>
              <a:cs typeface="Quire Sans" panose="020B0502040204020203" pitchFamily="34" charset="0"/>
            </a:endParaRPr>
          </a:p>
        </p:txBody>
      </p:sp>
      <p:sp>
        <p:nvSpPr>
          <p:cNvPr id="8" name="テキスト ボックス 7">
            <a:extLst>
              <a:ext uri="{FF2B5EF4-FFF2-40B4-BE49-F238E27FC236}">
                <a16:creationId xmlns:a16="http://schemas.microsoft.com/office/drawing/2014/main" id="{4A9C7155-3009-A492-CF2C-A6E57B691657}"/>
              </a:ext>
            </a:extLst>
          </p:cNvPr>
          <p:cNvSpPr txBox="1"/>
          <p:nvPr/>
        </p:nvSpPr>
        <p:spPr>
          <a:xfrm>
            <a:off x="1468933" y="1353428"/>
            <a:ext cx="4608512" cy="292388"/>
          </a:xfrm>
          <a:prstGeom prst="rect">
            <a:avLst/>
          </a:prstGeom>
          <a:noFill/>
        </p:spPr>
        <p:txBody>
          <a:bodyPr wrap="square" rtlCol="0">
            <a:spAutoFit/>
          </a:bodyPr>
          <a:lstStyle/>
          <a:p>
            <a:r>
              <a:rPr lang="ja-JP" altLang="en-US" sz="1300" kern="0" dirty="0">
                <a:latin typeface="Meiryo UI" panose="020B0604030504040204" pitchFamily="50" charset="-128"/>
                <a:ea typeface="Meiryo UI" panose="020B0604030504040204" pitchFamily="50" charset="-128"/>
                <a:cs typeface="Quire Sans" panose="020B0502040204020203" pitchFamily="34" charset="0"/>
              </a:rPr>
              <a:t>①　</a:t>
            </a:r>
            <a:r>
              <a:rPr lang="ja-JP" altLang="en-US" sz="1300" dirty="0">
                <a:solidFill>
                  <a:schemeClr val="tx1"/>
                </a:solidFill>
                <a:latin typeface="Meiryo UI" panose="020B0604030504040204" pitchFamily="50" charset="-128"/>
                <a:ea typeface="Meiryo UI" panose="020B0604030504040204" pitchFamily="50" charset="-128"/>
              </a:rPr>
              <a:t>利用者、利用者の家族</a:t>
            </a:r>
            <a:endParaRPr lang="en-US" altLang="ja-JP" sz="1300" dirty="0">
              <a:solidFill>
                <a:schemeClr val="tx1"/>
              </a:solidFill>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4A58C4C6-B300-E21B-A223-11BDE441F3DD}"/>
              </a:ext>
            </a:extLst>
          </p:cNvPr>
          <p:cNvSpPr txBox="1"/>
          <p:nvPr/>
        </p:nvSpPr>
        <p:spPr>
          <a:xfrm>
            <a:off x="1468933" y="1645816"/>
            <a:ext cx="4608512" cy="646331"/>
          </a:xfrm>
          <a:prstGeom prst="rect">
            <a:avLst/>
          </a:prstGeom>
          <a:noFill/>
        </p:spPr>
        <p:txBody>
          <a:bodyPr wrap="square" rtlCol="0">
            <a:spAutoFit/>
          </a:bodyPr>
          <a:lstStyle/>
          <a:p>
            <a:r>
              <a:rPr lang="ja-JP" altLang="en-US" sz="1300" kern="0" dirty="0">
                <a:latin typeface="Meiryo UI" panose="020B0604030504040204" pitchFamily="50" charset="-128"/>
                <a:ea typeface="Meiryo UI" panose="020B0604030504040204" pitchFamily="50" charset="-128"/>
                <a:cs typeface="Quire Sans" panose="020B0502040204020203" pitchFamily="34" charset="0"/>
              </a:rPr>
              <a:t>②　地域住民の代表者（町会役員、民生・児童委員、老人クラブ</a:t>
            </a:r>
            <a:endParaRPr lang="en-US" altLang="ja-JP" sz="1300" kern="0" dirty="0">
              <a:latin typeface="Meiryo UI" panose="020B0604030504040204" pitchFamily="50" charset="-128"/>
              <a:ea typeface="Meiryo UI" panose="020B0604030504040204" pitchFamily="50" charset="-128"/>
              <a:cs typeface="Quire Sans" panose="020B0502040204020203" pitchFamily="34" charset="0"/>
            </a:endParaRPr>
          </a:p>
          <a:p>
            <a:pPr>
              <a:lnSpc>
                <a:spcPct val="90000"/>
              </a:lnSpc>
              <a:spcBef>
                <a:spcPts val="1200"/>
              </a:spcBef>
              <a:spcAft>
                <a:spcPts val="200"/>
              </a:spcAft>
            </a:pPr>
            <a:r>
              <a:rPr lang="ja-JP" altLang="en-US" sz="1300" kern="0" dirty="0">
                <a:latin typeface="Meiryo UI" panose="020B0604030504040204" pitchFamily="50" charset="-128"/>
                <a:ea typeface="Meiryo UI" panose="020B0604030504040204" pitchFamily="50" charset="-128"/>
                <a:cs typeface="Quire Sans" panose="020B0502040204020203" pitchFamily="34" charset="0"/>
              </a:rPr>
              <a:t>　　 の代表者等）</a:t>
            </a:r>
            <a:endParaRPr lang="en-US" altLang="ja-JP" sz="1300" dirty="0">
              <a:solidFill>
                <a:schemeClr val="tx1"/>
              </a:solidFill>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4F621A52-BDD8-9B96-3A68-53D74771A0D5}"/>
              </a:ext>
            </a:extLst>
          </p:cNvPr>
          <p:cNvSpPr txBox="1"/>
          <p:nvPr/>
        </p:nvSpPr>
        <p:spPr>
          <a:xfrm>
            <a:off x="1457582" y="2237990"/>
            <a:ext cx="4608512" cy="292388"/>
          </a:xfrm>
          <a:prstGeom prst="rect">
            <a:avLst/>
          </a:prstGeom>
          <a:noFill/>
        </p:spPr>
        <p:txBody>
          <a:bodyPr wrap="square" rtlCol="0">
            <a:spAutoFit/>
          </a:bodyPr>
          <a:lstStyle/>
          <a:p>
            <a:r>
              <a:rPr lang="ja-JP" altLang="en-US" sz="1300" kern="0" dirty="0">
                <a:latin typeface="Meiryo UI" panose="020B0604030504040204" pitchFamily="50" charset="-128"/>
                <a:ea typeface="Meiryo UI" panose="020B0604030504040204" pitchFamily="50" charset="-128"/>
                <a:cs typeface="Quire Sans" panose="020B0502040204020203" pitchFamily="34" charset="0"/>
              </a:rPr>
              <a:t>③　区職員または地域包括支援センターの職員</a:t>
            </a:r>
            <a:endParaRPr lang="en-US" altLang="ja-JP" sz="1300" kern="0" dirty="0">
              <a:latin typeface="Meiryo UI" panose="020B0604030504040204" pitchFamily="50" charset="-128"/>
              <a:ea typeface="Meiryo UI" panose="020B0604030504040204" pitchFamily="50" charset="-128"/>
              <a:cs typeface="Quire Sans" panose="020B0502040204020203" pitchFamily="34" charset="0"/>
            </a:endParaRPr>
          </a:p>
        </p:txBody>
      </p:sp>
      <p:sp>
        <p:nvSpPr>
          <p:cNvPr id="20" name="テキスト ボックス 19">
            <a:extLst>
              <a:ext uri="{FF2B5EF4-FFF2-40B4-BE49-F238E27FC236}">
                <a16:creationId xmlns:a16="http://schemas.microsoft.com/office/drawing/2014/main" id="{4AB2957F-B838-5528-2AFA-5A9E2F7FB1B2}"/>
              </a:ext>
            </a:extLst>
          </p:cNvPr>
          <p:cNvSpPr txBox="1"/>
          <p:nvPr/>
        </p:nvSpPr>
        <p:spPr>
          <a:xfrm>
            <a:off x="1419267" y="2562685"/>
            <a:ext cx="4608512" cy="1736886"/>
          </a:xfrm>
          <a:prstGeom prst="rect">
            <a:avLst/>
          </a:prstGeom>
          <a:noFill/>
        </p:spPr>
        <p:txBody>
          <a:bodyPr wrap="square" rtlCol="0">
            <a:spAutoFit/>
          </a:bodyPr>
          <a:lstStyle/>
          <a:p>
            <a:pPr marL="41148" lvl="1" indent="0">
              <a:lnSpc>
                <a:spcPct val="110000"/>
              </a:lnSpc>
              <a:spcBef>
                <a:spcPts val="1200"/>
              </a:spcBef>
              <a:spcAft>
                <a:spcPts val="200"/>
              </a:spcAft>
              <a:buFont typeface="Calibri" pitchFamily="34" charset="0"/>
              <a:buNone/>
            </a:pPr>
            <a:r>
              <a:rPr lang="ja-JP" altLang="en-US" sz="1300" kern="0" dirty="0">
                <a:latin typeface="Meiryo UI" panose="020B0604030504040204" pitchFamily="50" charset="-128"/>
                <a:ea typeface="Meiryo UI" panose="020B0604030504040204" pitchFamily="50" charset="-128"/>
                <a:cs typeface="Quire Sans" panose="020B0502040204020203" pitchFamily="34" charset="0"/>
              </a:rPr>
              <a:t>④　</a:t>
            </a:r>
            <a:r>
              <a:rPr lang="ja-JP" altLang="en-US" sz="1300" dirty="0">
                <a:solidFill>
                  <a:schemeClr val="tx1"/>
                </a:solidFill>
                <a:latin typeface="Meiryo UI" panose="020B0604030504040204" pitchFamily="50" charset="-128"/>
                <a:ea typeface="Meiryo UI" panose="020B0604030504040204" pitchFamily="50" charset="-128"/>
              </a:rPr>
              <a:t>当該事業について知見を有する者（学識経験者、高齢者福</a:t>
            </a:r>
            <a:endParaRPr lang="en-US" altLang="ja-JP" sz="1300" dirty="0">
              <a:solidFill>
                <a:schemeClr val="tx1"/>
              </a:solidFill>
              <a:latin typeface="Meiryo UI" panose="020B0604030504040204" pitchFamily="50" charset="-128"/>
              <a:ea typeface="Meiryo UI" panose="020B0604030504040204" pitchFamily="50" charset="-128"/>
            </a:endParaRPr>
          </a:p>
          <a:p>
            <a:pPr marL="41148" lvl="1" indent="0">
              <a:lnSpc>
                <a:spcPct val="110000"/>
              </a:lnSpc>
              <a:spcBef>
                <a:spcPts val="1200"/>
              </a:spcBef>
              <a:spcAft>
                <a:spcPts val="200"/>
              </a:spcAft>
              <a:buFont typeface="Calibri" pitchFamily="34" charset="0"/>
              <a:buNone/>
            </a:pPr>
            <a:r>
              <a:rPr lang="en-US" altLang="ja-JP" sz="1300" dirty="0">
                <a:latin typeface="Meiryo UI" panose="020B0604030504040204" pitchFamily="50" charset="-128"/>
                <a:ea typeface="Meiryo UI" panose="020B0604030504040204" pitchFamily="50" charset="-128"/>
              </a:rPr>
              <a:t>    </a:t>
            </a:r>
            <a:r>
              <a:rPr lang="ja-JP" altLang="en-US" sz="1300" dirty="0">
                <a:solidFill>
                  <a:schemeClr val="tx1"/>
                </a:solidFill>
                <a:latin typeface="Meiryo UI" panose="020B0604030504040204" pitchFamily="50" charset="-128"/>
                <a:ea typeface="Meiryo UI" panose="020B0604030504040204" pitchFamily="50" charset="-128"/>
              </a:rPr>
              <a:t>祉や認知症ケアに携わっている者等で事業について知見を有し、</a:t>
            </a:r>
            <a:endParaRPr lang="en-US" altLang="ja-JP" sz="1300" dirty="0">
              <a:solidFill>
                <a:schemeClr val="tx1"/>
              </a:solidFill>
              <a:latin typeface="Meiryo UI" panose="020B0604030504040204" pitchFamily="50" charset="-128"/>
              <a:ea typeface="Meiryo UI" panose="020B0604030504040204" pitchFamily="50" charset="-128"/>
            </a:endParaRPr>
          </a:p>
          <a:p>
            <a:pPr marL="41148" lvl="1" indent="0">
              <a:lnSpc>
                <a:spcPct val="110000"/>
              </a:lnSpc>
              <a:spcBef>
                <a:spcPts val="1200"/>
              </a:spcBef>
              <a:spcAft>
                <a:spcPts val="200"/>
              </a:spcAft>
              <a:buFont typeface="Calibri" pitchFamily="34" charset="0"/>
              <a:buNone/>
            </a:pPr>
            <a:r>
              <a:rPr lang="ja-JP" altLang="en-US" sz="1300" dirty="0">
                <a:latin typeface="Meiryo UI" panose="020B0604030504040204" pitchFamily="50" charset="-128"/>
                <a:ea typeface="Meiryo UI" panose="020B0604030504040204" pitchFamily="50" charset="-128"/>
              </a:rPr>
              <a:t>　　</a:t>
            </a:r>
            <a:r>
              <a:rPr lang="ja-JP" altLang="en-US" sz="1300" dirty="0">
                <a:solidFill>
                  <a:schemeClr val="tx1"/>
                </a:solidFill>
                <a:latin typeface="Meiryo UI" panose="020B0604030504040204" pitchFamily="50" charset="-128"/>
                <a:ea typeface="Meiryo UI" panose="020B0604030504040204" pitchFamily="50" charset="-128"/>
              </a:rPr>
              <a:t>客観的、専門的な立場から意見を述べることができる者（</a:t>
            </a:r>
            <a:r>
              <a:rPr lang="ja-JP" altLang="en-US" sz="1300" dirty="0">
                <a:latin typeface="Meiryo UI" panose="020B0604030504040204" pitchFamily="50" charset="-128"/>
                <a:ea typeface="Meiryo UI" panose="020B0604030504040204" pitchFamily="50" charset="-128"/>
              </a:rPr>
              <a:t>例：</a:t>
            </a:r>
            <a:endParaRPr lang="en-US" altLang="ja-JP" sz="1300" dirty="0">
              <a:latin typeface="Meiryo UI" panose="020B0604030504040204" pitchFamily="50" charset="-128"/>
              <a:ea typeface="Meiryo UI" panose="020B0604030504040204" pitchFamily="50" charset="-128"/>
            </a:endParaRPr>
          </a:p>
          <a:p>
            <a:pPr marL="41148" lvl="1" indent="0">
              <a:lnSpc>
                <a:spcPct val="110000"/>
              </a:lnSpc>
              <a:spcBef>
                <a:spcPts val="1200"/>
              </a:spcBef>
              <a:spcAft>
                <a:spcPts val="200"/>
              </a:spcAft>
              <a:buFont typeface="Calibri" pitchFamily="34" charset="0"/>
              <a:buNone/>
            </a:pPr>
            <a:r>
              <a:rPr lang="ja-JP" altLang="en-US" sz="1300" dirty="0">
                <a:latin typeface="Meiryo UI" panose="020B0604030504040204" pitchFamily="50" charset="-128"/>
                <a:ea typeface="Meiryo UI" panose="020B0604030504040204" pitchFamily="50" charset="-128"/>
              </a:rPr>
              <a:t>　　他事業所のケアマネジャー等</a:t>
            </a:r>
            <a:r>
              <a:rPr lang="ja-JP" altLang="en-US" sz="1300" dirty="0">
                <a:solidFill>
                  <a:schemeClr val="tx1"/>
                </a:solidFill>
                <a:latin typeface="Meiryo UI" panose="020B0604030504040204" pitchFamily="50" charset="-128"/>
                <a:ea typeface="Meiryo UI" panose="020B0604030504040204" pitchFamily="50" charset="-128"/>
              </a:rPr>
              <a:t>）</a:t>
            </a:r>
          </a:p>
          <a:p>
            <a:endParaRPr lang="en-US" altLang="ja-JP" sz="1300" dirty="0">
              <a:solidFill>
                <a:schemeClr val="tx1"/>
              </a:solidFill>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40BCC006-177B-9062-A871-824230FF2E80}"/>
              </a:ext>
            </a:extLst>
          </p:cNvPr>
          <p:cNvSpPr txBox="1"/>
          <p:nvPr/>
        </p:nvSpPr>
        <p:spPr>
          <a:xfrm>
            <a:off x="1467073" y="4138942"/>
            <a:ext cx="4376797" cy="292388"/>
          </a:xfrm>
          <a:prstGeom prst="rect">
            <a:avLst/>
          </a:prstGeom>
          <a:noFill/>
        </p:spPr>
        <p:txBody>
          <a:bodyPr wrap="square" rtlCol="0">
            <a:spAutoFit/>
          </a:bodyPr>
          <a:lstStyle/>
          <a:p>
            <a:r>
              <a:rPr kumimoji="1" lang="ja-JP" altLang="en-US" sz="1300" dirty="0">
                <a:latin typeface="Meiryo UI" panose="020B0604030504040204" pitchFamily="50" charset="-128"/>
                <a:ea typeface="Meiryo UI" panose="020B0604030504040204" pitchFamily="50" charset="-128"/>
              </a:rPr>
              <a:t>⑤　</a:t>
            </a:r>
            <a:r>
              <a:rPr lang="ja-JP" altLang="en-US" sz="1300" dirty="0">
                <a:solidFill>
                  <a:schemeClr val="tx1"/>
                </a:solidFill>
                <a:latin typeface="Meiryo UI" panose="020B0604030504040204" pitchFamily="50" charset="-128"/>
                <a:ea typeface="Meiryo UI" panose="020B0604030504040204" pitchFamily="50" charset="-128"/>
              </a:rPr>
              <a:t>事業所の管理者や従業員等</a:t>
            </a:r>
          </a:p>
        </p:txBody>
      </p:sp>
      <p:sp>
        <p:nvSpPr>
          <p:cNvPr id="22" name="テキスト ボックス 21">
            <a:extLst>
              <a:ext uri="{FF2B5EF4-FFF2-40B4-BE49-F238E27FC236}">
                <a16:creationId xmlns:a16="http://schemas.microsoft.com/office/drawing/2014/main" id="{B6DF3795-2556-EAA1-0B16-F28E1D858DEE}"/>
              </a:ext>
            </a:extLst>
          </p:cNvPr>
          <p:cNvSpPr txBox="1"/>
          <p:nvPr/>
        </p:nvSpPr>
        <p:spPr>
          <a:xfrm>
            <a:off x="1432382" y="4493998"/>
            <a:ext cx="4537154" cy="631968"/>
          </a:xfrm>
          <a:prstGeom prst="rect">
            <a:avLst/>
          </a:prstGeom>
          <a:noFill/>
        </p:spPr>
        <p:txBody>
          <a:bodyPr wrap="square" rtlCol="0">
            <a:spAutoFit/>
          </a:bodyPr>
          <a:lstStyle/>
          <a:p>
            <a:pPr marL="384048" lvl="1" indent="-342900">
              <a:lnSpc>
                <a:spcPct val="90000"/>
              </a:lnSpc>
              <a:spcBef>
                <a:spcPts val="1200"/>
              </a:spcBef>
              <a:spcAft>
                <a:spcPts val="200"/>
              </a:spcAft>
              <a:buAutoNum type="circleNumDbPlain" startAt="6"/>
            </a:pPr>
            <a:r>
              <a:rPr lang="ja-JP" altLang="en-US" sz="1300" dirty="0">
                <a:solidFill>
                  <a:schemeClr val="tx1"/>
                </a:solidFill>
                <a:latin typeface="Meiryo UI" panose="020B0604030504040204" pitchFamily="50" charset="-128"/>
                <a:ea typeface="Meiryo UI" panose="020B0604030504040204" pitchFamily="50" charset="-128"/>
              </a:rPr>
              <a:t>その他事業所の管理者が必要と認める者（例：ボランティア、</a:t>
            </a:r>
            <a:r>
              <a:rPr lang="en-US" altLang="ja-JP" sz="1300" dirty="0">
                <a:latin typeface="Meiryo UI" panose="020B0604030504040204" pitchFamily="50" charset="-128"/>
                <a:ea typeface="Meiryo UI" panose="020B0604030504040204" pitchFamily="50" charset="-128"/>
              </a:rPr>
              <a:t>  </a:t>
            </a:r>
          </a:p>
          <a:p>
            <a:pPr marL="41148" lvl="1">
              <a:lnSpc>
                <a:spcPct val="90000"/>
              </a:lnSpc>
              <a:spcBef>
                <a:spcPts val="1200"/>
              </a:spcBef>
              <a:spcAft>
                <a:spcPts val="200"/>
              </a:spcAft>
            </a:pPr>
            <a:r>
              <a:rPr lang="ja-JP" altLang="en-US" sz="1300" dirty="0">
                <a:solidFill>
                  <a:schemeClr val="tx1"/>
                </a:solidFill>
                <a:latin typeface="Meiryo UI" panose="020B0604030504040204" pitchFamily="50" charset="-128"/>
                <a:ea typeface="Meiryo UI" panose="020B0604030504040204" pitchFamily="50" charset="-128"/>
              </a:rPr>
              <a:t>　　　近隣住民、医療機関や薬局、消防署など） </a:t>
            </a:r>
          </a:p>
        </p:txBody>
      </p:sp>
      <p:sp>
        <p:nvSpPr>
          <p:cNvPr id="23" name="テキスト ボックス 22">
            <a:extLst>
              <a:ext uri="{FF2B5EF4-FFF2-40B4-BE49-F238E27FC236}">
                <a16:creationId xmlns:a16="http://schemas.microsoft.com/office/drawing/2014/main" id="{3E163A4C-A369-74C9-3D04-4DDFC663100A}"/>
              </a:ext>
            </a:extLst>
          </p:cNvPr>
          <p:cNvSpPr txBox="1"/>
          <p:nvPr/>
        </p:nvSpPr>
        <p:spPr>
          <a:xfrm>
            <a:off x="1361024" y="5303721"/>
            <a:ext cx="4608512" cy="1009635"/>
          </a:xfrm>
          <a:prstGeom prst="rect">
            <a:avLst/>
          </a:prstGeom>
          <a:noFill/>
        </p:spPr>
        <p:txBody>
          <a:bodyPr wrap="square" rtlCol="0">
            <a:spAutoFit/>
          </a:bodyPr>
          <a:lstStyle/>
          <a:p>
            <a:pPr marL="41148" lvl="1" indent="0">
              <a:lnSpc>
                <a:spcPct val="90000"/>
              </a:lnSpc>
              <a:spcBef>
                <a:spcPts val="1200"/>
              </a:spcBef>
              <a:spcAft>
                <a:spcPts val="200"/>
              </a:spcAft>
              <a:buFont typeface="Calibri" pitchFamily="34" charset="0"/>
              <a:buNone/>
            </a:pPr>
            <a:r>
              <a:rPr lang="en-US" altLang="ja-JP" sz="1300" b="1" dirty="0">
                <a:solidFill>
                  <a:schemeClr val="tx1"/>
                </a:solidFill>
                <a:latin typeface="Meiryo UI" panose="020B0604030504040204" pitchFamily="50" charset="-128"/>
                <a:ea typeface="Meiryo UI" panose="020B0604030504040204" pitchFamily="50" charset="-128"/>
              </a:rPr>
              <a:t>※</a:t>
            </a:r>
            <a:r>
              <a:rPr lang="ja-JP" altLang="en-US" sz="1300" b="1" dirty="0">
                <a:solidFill>
                  <a:schemeClr val="tx1"/>
                </a:solidFill>
                <a:latin typeface="Meiryo UI" panose="020B0604030504040204" pitchFamily="50" charset="-128"/>
                <a:ea typeface="Meiryo UI" panose="020B0604030504040204" pitchFamily="50" charset="-128"/>
              </a:rPr>
              <a:t>　介護・医療連携推進会議は、上記に加え地域の医療関係者</a:t>
            </a:r>
            <a:endParaRPr lang="en-US" altLang="ja-JP" sz="1300" b="1" dirty="0">
              <a:solidFill>
                <a:schemeClr val="tx1"/>
              </a:solidFill>
              <a:latin typeface="Meiryo UI" panose="020B0604030504040204" pitchFamily="50" charset="-128"/>
              <a:ea typeface="Meiryo UI" panose="020B0604030504040204" pitchFamily="50" charset="-128"/>
            </a:endParaRPr>
          </a:p>
          <a:p>
            <a:pPr marL="41148" lvl="1" indent="0">
              <a:lnSpc>
                <a:spcPct val="90000"/>
              </a:lnSpc>
              <a:spcBef>
                <a:spcPts val="1200"/>
              </a:spcBef>
              <a:spcAft>
                <a:spcPts val="200"/>
              </a:spcAft>
              <a:buFont typeface="Calibri" pitchFamily="34" charset="0"/>
              <a:buNone/>
            </a:pPr>
            <a:r>
              <a:rPr lang="en-US" altLang="ja-JP" sz="1300" b="1" dirty="0">
                <a:latin typeface="Meiryo UI" panose="020B0604030504040204" pitchFamily="50" charset="-128"/>
                <a:ea typeface="Meiryo UI" panose="020B0604030504040204" pitchFamily="50" charset="-128"/>
              </a:rPr>
              <a:t>   </a:t>
            </a:r>
            <a:r>
              <a:rPr lang="ja-JP" altLang="en-US" sz="1300" b="1" dirty="0">
                <a:solidFill>
                  <a:schemeClr val="tx1"/>
                </a:solidFill>
                <a:latin typeface="Meiryo UI" panose="020B0604030504040204" pitchFamily="50" charset="-128"/>
                <a:ea typeface="Meiryo UI" panose="020B0604030504040204" pitchFamily="50" charset="-128"/>
              </a:rPr>
              <a:t>（医師や医療ソーシャルワーカー等）も構成員として必要です。</a:t>
            </a:r>
          </a:p>
          <a:p>
            <a:pPr marL="41148" lvl="1" indent="0">
              <a:lnSpc>
                <a:spcPct val="110000"/>
              </a:lnSpc>
              <a:spcBef>
                <a:spcPts val="1200"/>
              </a:spcBef>
              <a:spcAft>
                <a:spcPts val="200"/>
              </a:spcAft>
              <a:buFont typeface="Calibri" pitchFamily="34" charset="0"/>
              <a:buNone/>
            </a:pPr>
            <a:endParaRPr lang="en-US" altLang="ja-JP" sz="13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94018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D5B7FD1-D3B8-1F28-191B-7DF578A767BD}"/>
              </a:ext>
            </a:extLst>
          </p:cNvPr>
          <p:cNvSpPr>
            <a:spLocks noGrp="1"/>
          </p:cNvSpPr>
          <p:nvPr>
            <p:ph type="sldNum" sz="quarter" idx="12"/>
          </p:nvPr>
        </p:nvSpPr>
        <p:spPr/>
        <p:txBody>
          <a:bodyPr/>
          <a:lstStyle/>
          <a:p>
            <a:fld id="{2867FCA3-A03C-486B-B435-5E955AB890EC}" type="slidenum">
              <a:rPr kumimoji="1" lang="ja-JP" altLang="en-US" smtClean="0"/>
              <a:t>6</a:t>
            </a:fld>
            <a:endParaRPr kumimoji="1" lang="ja-JP" altLang="en-US" dirty="0"/>
          </a:p>
        </p:txBody>
      </p:sp>
      <p:sp>
        <p:nvSpPr>
          <p:cNvPr id="3" name="テキスト ボックス 2">
            <a:extLst>
              <a:ext uri="{FF2B5EF4-FFF2-40B4-BE49-F238E27FC236}">
                <a16:creationId xmlns:a16="http://schemas.microsoft.com/office/drawing/2014/main" id="{1398F63D-9A86-2E2A-55F0-C8B40EB05BC7}"/>
              </a:ext>
            </a:extLst>
          </p:cNvPr>
          <p:cNvSpPr txBox="1"/>
          <p:nvPr/>
        </p:nvSpPr>
        <p:spPr>
          <a:xfrm>
            <a:off x="857944" y="180069"/>
            <a:ext cx="11305256" cy="707886"/>
          </a:xfrm>
          <a:prstGeom prst="rect">
            <a:avLst/>
          </a:prstGeom>
          <a:noFill/>
        </p:spPr>
        <p:txBody>
          <a:bodyPr wrap="square" rtlCol="0">
            <a:spAutoFit/>
          </a:bodyPr>
          <a:lstStyle/>
          <a:p>
            <a:r>
              <a:rPr lang="ja-JP" altLang="en-US" sz="4000" u="sng" dirty="0">
                <a:latin typeface="Meiryo UI" panose="020B0604030504040204" pitchFamily="50" charset="-128"/>
                <a:ea typeface="Meiryo UI" panose="020B0604030504040204" pitchFamily="50" charset="-128"/>
              </a:rPr>
              <a:t>４ 運営推進会議等の流れ</a:t>
            </a:r>
            <a:endParaRPr lang="en-US" altLang="ja-JP" sz="4000" u="sng" dirty="0">
              <a:latin typeface="Meiryo UI" panose="020B0604030504040204" pitchFamily="50" charset="-128"/>
              <a:ea typeface="Meiryo UI" panose="020B0604030504040204" pitchFamily="50" charset="-128"/>
            </a:endParaRPr>
          </a:p>
        </p:txBody>
      </p:sp>
      <p:sp>
        <p:nvSpPr>
          <p:cNvPr id="8" name="右矢印 39">
            <a:extLst>
              <a:ext uri="{FF2B5EF4-FFF2-40B4-BE49-F238E27FC236}">
                <a16:creationId xmlns:a16="http://schemas.microsoft.com/office/drawing/2014/main" id="{E3FF4D0F-1474-2281-DD42-2DED34255C4A}"/>
              </a:ext>
            </a:extLst>
          </p:cNvPr>
          <p:cNvSpPr/>
          <p:nvPr/>
        </p:nvSpPr>
        <p:spPr>
          <a:xfrm>
            <a:off x="3453697" y="2281887"/>
            <a:ext cx="548790" cy="400110"/>
          </a:xfrm>
          <a:prstGeom prst="rightArrow">
            <a:avLst>
              <a:gd name="adj1" fmla="val 50000"/>
              <a:gd name="adj2" fmla="val 56722"/>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b="1" dirty="0"/>
          </a:p>
        </p:txBody>
      </p:sp>
      <p:sp>
        <p:nvSpPr>
          <p:cNvPr id="9" name="テキスト ボックス 8">
            <a:extLst>
              <a:ext uri="{FF2B5EF4-FFF2-40B4-BE49-F238E27FC236}">
                <a16:creationId xmlns:a16="http://schemas.microsoft.com/office/drawing/2014/main" id="{D4B2AE2A-835C-C48C-C493-DC2F9553784B}"/>
              </a:ext>
            </a:extLst>
          </p:cNvPr>
          <p:cNvSpPr txBox="1"/>
          <p:nvPr/>
        </p:nvSpPr>
        <p:spPr>
          <a:xfrm>
            <a:off x="1185922" y="1376922"/>
            <a:ext cx="461665" cy="2383856"/>
          </a:xfrm>
          <a:prstGeom prst="rect">
            <a:avLst/>
          </a:prstGeom>
          <a:solidFill>
            <a:schemeClr val="bg1"/>
          </a:solidFill>
          <a:ln w="38100">
            <a:solidFill>
              <a:schemeClr val="tx1"/>
            </a:solidFill>
          </a:ln>
        </p:spPr>
        <p:txBody>
          <a:bodyPr vert="eaVert" wrap="square" rtlCol="0">
            <a:spAutoFit/>
          </a:bodyPr>
          <a:lstStyle/>
          <a:p>
            <a:r>
              <a:rPr lang="ja-JP" altLang="en-US" dirty="0">
                <a:latin typeface="HG丸ｺﾞｼｯｸM-PRO" pitchFamily="50" charset="-128"/>
                <a:ea typeface="HG丸ｺﾞｼｯｸM-PRO" pitchFamily="50" charset="-128"/>
              </a:rPr>
              <a:t>　</a:t>
            </a:r>
            <a:r>
              <a:rPr lang="ja-JP" altLang="en-US" dirty="0">
                <a:latin typeface="Meiryo UI" panose="020B0604030504040204" pitchFamily="50" charset="-128"/>
                <a:ea typeface="Meiryo UI" panose="020B0604030504040204" pitchFamily="50" charset="-128"/>
              </a:rPr>
              <a:t>構成員の日程調整</a:t>
            </a:r>
          </a:p>
        </p:txBody>
      </p:sp>
      <p:sp>
        <p:nvSpPr>
          <p:cNvPr id="10" name="テキスト ボックス 9">
            <a:extLst>
              <a:ext uri="{FF2B5EF4-FFF2-40B4-BE49-F238E27FC236}">
                <a16:creationId xmlns:a16="http://schemas.microsoft.com/office/drawing/2014/main" id="{2B319E4A-D6FD-CF35-0F37-2C3D59E7DEF4}"/>
              </a:ext>
            </a:extLst>
          </p:cNvPr>
          <p:cNvSpPr txBox="1"/>
          <p:nvPr/>
        </p:nvSpPr>
        <p:spPr>
          <a:xfrm>
            <a:off x="2608655" y="1376922"/>
            <a:ext cx="738664" cy="2403031"/>
          </a:xfrm>
          <a:prstGeom prst="rect">
            <a:avLst/>
          </a:prstGeom>
          <a:solidFill>
            <a:schemeClr val="bg1"/>
          </a:solidFill>
          <a:ln w="38100">
            <a:solidFill>
              <a:schemeClr val="tx1"/>
            </a:solidFill>
          </a:ln>
        </p:spPr>
        <p:txBody>
          <a:bodyPr vert="eaVert" wrap="square" rtlCol="0">
            <a:spAutoFit/>
          </a:bodyPr>
          <a:lstStyle/>
          <a:p>
            <a:r>
              <a:rPr lang="ja-JP" altLang="en-US" dirty="0">
                <a:latin typeface="HG丸ｺﾞｼｯｸM-PRO" pitchFamily="50" charset="-128"/>
                <a:ea typeface="HG丸ｺﾞｼｯｸM-PRO" pitchFamily="50" charset="-128"/>
              </a:rPr>
              <a:t>　</a:t>
            </a:r>
            <a:r>
              <a:rPr lang="ja-JP" altLang="en-US" dirty="0">
                <a:latin typeface="Meiryo UI" panose="020B0604030504040204" pitchFamily="50" charset="-128"/>
                <a:ea typeface="Meiryo UI" panose="020B0604030504040204" pitchFamily="50" charset="-128"/>
              </a:rPr>
              <a:t>運営推進会議等の</a:t>
            </a:r>
            <a:endParaRPr lang="en-US" altLang="ja-JP" dirty="0">
              <a:latin typeface="Meiryo UI" panose="020B0604030504040204" pitchFamily="50" charset="-128"/>
              <a:ea typeface="Meiryo UI" panose="020B0604030504040204" pitchFamily="50" charset="-128"/>
            </a:endParaRPr>
          </a:p>
          <a:p>
            <a:r>
              <a:rPr lang="ja-JP" altLang="en-US" dirty="0">
                <a:latin typeface="HG丸ｺﾞｼｯｸM-PRO" pitchFamily="50" charset="-128"/>
                <a:ea typeface="HG丸ｺﾞｼｯｸM-PRO" pitchFamily="50" charset="-128"/>
              </a:rPr>
              <a:t>　</a:t>
            </a:r>
            <a:r>
              <a:rPr lang="ja-JP" altLang="en-US" dirty="0">
                <a:latin typeface="Meiryo UI" panose="020B0604030504040204" pitchFamily="50" charset="-128"/>
                <a:ea typeface="Meiryo UI" panose="020B0604030504040204" pitchFamily="50" charset="-128"/>
              </a:rPr>
              <a:t>開催日時決定</a:t>
            </a:r>
          </a:p>
        </p:txBody>
      </p:sp>
      <p:sp>
        <p:nvSpPr>
          <p:cNvPr id="11" name="テキスト ボックス 10">
            <a:extLst>
              <a:ext uri="{FF2B5EF4-FFF2-40B4-BE49-F238E27FC236}">
                <a16:creationId xmlns:a16="http://schemas.microsoft.com/office/drawing/2014/main" id="{3A5980C4-45AF-1F2F-7D15-1F8546A242B6}"/>
              </a:ext>
            </a:extLst>
          </p:cNvPr>
          <p:cNvSpPr txBox="1"/>
          <p:nvPr/>
        </p:nvSpPr>
        <p:spPr>
          <a:xfrm>
            <a:off x="4154941" y="1376922"/>
            <a:ext cx="738664" cy="2403031"/>
          </a:xfrm>
          <a:prstGeom prst="rect">
            <a:avLst/>
          </a:prstGeom>
          <a:solidFill>
            <a:schemeClr val="bg1"/>
          </a:solidFill>
          <a:ln w="38100">
            <a:solidFill>
              <a:schemeClr val="tx1"/>
            </a:solidFill>
          </a:ln>
        </p:spPr>
        <p:txBody>
          <a:bodyPr vert="eaVert" wrap="square" rtlCol="0">
            <a:spAutoFit/>
          </a:bodyPr>
          <a:lstStyle/>
          <a:p>
            <a:r>
              <a:rPr lang="ja-JP" altLang="en-US" dirty="0">
                <a:latin typeface="HG丸ｺﾞｼｯｸM-PRO" pitchFamily="50" charset="-128"/>
                <a:ea typeface="HG丸ｺﾞｼｯｸM-PRO" pitchFamily="50" charset="-128"/>
              </a:rPr>
              <a:t>　</a:t>
            </a:r>
            <a:r>
              <a:rPr lang="ja-JP" altLang="en-US" dirty="0">
                <a:latin typeface="Meiryo UI" panose="020B0604030504040204" pitchFamily="50" charset="-128"/>
                <a:ea typeface="Meiryo UI" panose="020B0604030504040204" pitchFamily="50" charset="-128"/>
              </a:rPr>
              <a:t>構成員に開催</a:t>
            </a:r>
            <a:r>
              <a:rPr lang="ja-JP" altLang="en-US" dirty="0">
                <a:latin typeface="HG丸ｺﾞｼｯｸM-PRO" pitchFamily="50" charset="-128"/>
                <a:ea typeface="HG丸ｺﾞｼｯｸM-PRO" pitchFamily="50" charset="-128"/>
              </a:rPr>
              <a:t>通知</a:t>
            </a:r>
            <a:endParaRPr lang="en-US" altLang="ja-JP" dirty="0">
              <a:latin typeface="HG丸ｺﾞｼｯｸM-PRO" pitchFamily="50" charset="-128"/>
              <a:ea typeface="HG丸ｺﾞｼｯｸM-PRO" pitchFamily="50" charset="-128"/>
            </a:endParaRPr>
          </a:p>
          <a:p>
            <a:r>
              <a:rPr lang="ja-JP" altLang="en-US" dirty="0">
                <a:latin typeface="HG丸ｺﾞｼｯｸM-PRO" pitchFamily="50" charset="-128"/>
                <a:ea typeface="HG丸ｺﾞｼｯｸM-PRO" pitchFamily="50" charset="-128"/>
              </a:rPr>
              <a:t>　を送付</a:t>
            </a:r>
            <a:endParaRPr lang="ja-JP" altLang="en-US" dirty="0">
              <a:solidFill>
                <a:srgbClr val="FF0000"/>
              </a:solidFill>
              <a:latin typeface="HG丸ｺﾞｼｯｸM-PRO" pitchFamily="50" charset="-128"/>
              <a:ea typeface="HG丸ｺﾞｼｯｸM-PRO" pitchFamily="50" charset="-128"/>
            </a:endParaRPr>
          </a:p>
        </p:txBody>
      </p:sp>
      <p:sp>
        <p:nvSpPr>
          <p:cNvPr id="12" name="テキスト ボックス 11">
            <a:extLst>
              <a:ext uri="{FF2B5EF4-FFF2-40B4-BE49-F238E27FC236}">
                <a16:creationId xmlns:a16="http://schemas.microsoft.com/office/drawing/2014/main" id="{742969D5-8AC5-8A62-70E2-E33894F90007}"/>
              </a:ext>
            </a:extLst>
          </p:cNvPr>
          <p:cNvSpPr txBox="1"/>
          <p:nvPr/>
        </p:nvSpPr>
        <p:spPr>
          <a:xfrm>
            <a:off x="5573373" y="1386509"/>
            <a:ext cx="1154162" cy="2383856"/>
          </a:xfrm>
          <a:prstGeom prst="rect">
            <a:avLst/>
          </a:prstGeom>
          <a:solidFill>
            <a:schemeClr val="bg1"/>
          </a:solidFill>
          <a:ln w="38100">
            <a:solidFill>
              <a:schemeClr val="tx1"/>
            </a:solidFill>
          </a:ln>
        </p:spPr>
        <p:txBody>
          <a:bodyPr vert="eaVert" wrap="square" rtlCol="0">
            <a:spAutoFit/>
          </a:bodyPr>
          <a:lstStyle/>
          <a:p>
            <a:r>
              <a:rPr lang="ja-JP" altLang="en-US" dirty="0">
                <a:latin typeface="HG丸ｺﾞｼｯｸM-PRO" pitchFamily="50" charset="-128"/>
                <a:ea typeface="HG丸ｺﾞｼｯｸM-PRO" pitchFamily="50" charset="-128"/>
              </a:rPr>
              <a:t>　</a:t>
            </a:r>
            <a:r>
              <a:rPr lang="ja-JP" altLang="en-US" dirty="0">
                <a:latin typeface="Meiryo UI" panose="020B0604030504040204" pitchFamily="50" charset="-128"/>
                <a:ea typeface="Meiryo UI" panose="020B0604030504040204" pitchFamily="50" charset="-128"/>
              </a:rPr>
              <a:t>会議開催</a:t>
            </a:r>
            <a:endParaRPr lang="en-US" altLang="ja-JP" dirty="0">
              <a:latin typeface="Meiryo UI" panose="020B0604030504040204" pitchFamily="50" charset="-128"/>
              <a:ea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rPr>
              <a:t>（活動状況の報告、参加</a:t>
            </a:r>
            <a:endParaRPr lang="en-US" altLang="ja-JP" sz="1500" dirty="0">
              <a:latin typeface="Meiryo UI" panose="020B0604030504040204" pitchFamily="50" charset="-128"/>
              <a:ea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rPr>
              <a:t>　者からの評価、アドバ</a:t>
            </a:r>
            <a:endParaRPr lang="en-US" altLang="ja-JP" sz="1500" dirty="0">
              <a:latin typeface="Meiryo UI" panose="020B0604030504040204" pitchFamily="50" charset="-128"/>
              <a:ea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rPr>
              <a:t>　イス等）</a:t>
            </a:r>
            <a:endParaRPr lang="en-US" altLang="ja-JP" sz="15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04323660-674C-90C8-7D0F-6A12F995785A}"/>
              </a:ext>
            </a:extLst>
          </p:cNvPr>
          <p:cNvSpPr txBox="1"/>
          <p:nvPr/>
        </p:nvSpPr>
        <p:spPr>
          <a:xfrm>
            <a:off x="7489030" y="1392376"/>
            <a:ext cx="461665" cy="2410963"/>
          </a:xfrm>
          <a:prstGeom prst="rect">
            <a:avLst/>
          </a:prstGeom>
          <a:solidFill>
            <a:schemeClr val="bg1"/>
          </a:solidFill>
          <a:ln w="38100">
            <a:solidFill>
              <a:schemeClr val="tx1"/>
            </a:solidFill>
          </a:ln>
        </p:spPr>
        <p:txBody>
          <a:bodyPr vert="eaVert" wrap="square" rtlCol="0">
            <a:spAutoFit/>
          </a:bodyPr>
          <a:lstStyle/>
          <a:p>
            <a:r>
              <a:rPr lang="ja-JP" altLang="en-US" dirty="0">
                <a:latin typeface="HG丸ｺﾞｼｯｸM-PRO" pitchFamily="50" charset="-128"/>
                <a:ea typeface="HG丸ｺﾞｼｯｸM-PRO" pitchFamily="50" charset="-128"/>
              </a:rPr>
              <a:t>　</a:t>
            </a:r>
            <a:r>
              <a:rPr lang="ja-JP" altLang="en-US" dirty="0">
                <a:latin typeface="Meiryo UI" panose="020B0604030504040204" pitchFamily="50" charset="-128"/>
                <a:ea typeface="Meiryo UI" panose="020B0604030504040204" pitchFamily="50" charset="-128"/>
              </a:rPr>
              <a:t>議事録の作成</a:t>
            </a:r>
          </a:p>
        </p:txBody>
      </p:sp>
      <p:sp>
        <p:nvSpPr>
          <p:cNvPr id="14" name="テキスト ボックス 13">
            <a:extLst>
              <a:ext uri="{FF2B5EF4-FFF2-40B4-BE49-F238E27FC236}">
                <a16:creationId xmlns:a16="http://schemas.microsoft.com/office/drawing/2014/main" id="{0267E603-A36A-4792-56ED-A09C800FA259}"/>
              </a:ext>
            </a:extLst>
          </p:cNvPr>
          <p:cNvSpPr txBox="1"/>
          <p:nvPr/>
        </p:nvSpPr>
        <p:spPr>
          <a:xfrm>
            <a:off x="8921338" y="1390459"/>
            <a:ext cx="1015663" cy="2414796"/>
          </a:xfrm>
          <a:prstGeom prst="rect">
            <a:avLst/>
          </a:prstGeom>
          <a:solidFill>
            <a:schemeClr val="bg1"/>
          </a:solidFill>
          <a:ln w="38100">
            <a:solidFill>
              <a:schemeClr val="tx1"/>
            </a:solidFill>
          </a:ln>
        </p:spPr>
        <p:txBody>
          <a:bodyPr vert="eaVert" wrap="square" rtlCol="0">
            <a:spAutoFit/>
          </a:bodyPr>
          <a:lstStyle/>
          <a:p>
            <a:r>
              <a:rPr lang="ja-JP" altLang="en-US" dirty="0">
                <a:latin typeface="HG丸ｺﾞｼｯｸM-PRO" pitchFamily="50" charset="-128"/>
                <a:ea typeface="HG丸ｺﾞｼｯｸM-PRO" pitchFamily="50" charset="-128"/>
              </a:rPr>
              <a:t>　</a:t>
            </a:r>
            <a:r>
              <a:rPr lang="ja-JP" altLang="en-US" dirty="0">
                <a:solidFill>
                  <a:srgbClr val="FF0000"/>
                </a:solidFill>
                <a:latin typeface="Meiryo UI" panose="020B0604030504040204" pitchFamily="50" charset="-128"/>
                <a:ea typeface="Meiryo UI" panose="020B0604030504040204" pitchFamily="50" charset="-128"/>
              </a:rPr>
              <a:t>議事録の公表</a:t>
            </a:r>
            <a:endParaRPr lang="en-US" altLang="ja-JP" dirty="0">
              <a:solidFill>
                <a:srgbClr val="FF0000"/>
              </a:solidFill>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構成員に議事録を</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送付</a:t>
            </a:r>
            <a:r>
              <a:rPr lang="en-US" altLang="ja-JP" dirty="0">
                <a:latin typeface="Meiryo UI" panose="020B0604030504040204" pitchFamily="50" charset="-128"/>
                <a:ea typeface="Meiryo UI" panose="020B0604030504040204" pitchFamily="50" charset="-128"/>
              </a:rPr>
              <a:t>※</a:t>
            </a:r>
            <a:endParaRPr lang="ja-JP" altLang="en-US" sz="1500" dirty="0">
              <a:solidFill>
                <a:srgbClr val="FF0000"/>
              </a:solidFill>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B1C33FC3-1B8D-A31A-32D9-FA721C9787C7}"/>
              </a:ext>
            </a:extLst>
          </p:cNvPr>
          <p:cNvSpPr txBox="1"/>
          <p:nvPr/>
        </p:nvSpPr>
        <p:spPr>
          <a:xfrm>
            <a:off x="407368" y="5064541"/>
            <a:ext cx="9949769" cy="369332"/>
          </a:xfrm>
          <a:prstGeom prst="rect">
            <a:avLst/>
          </a:prstGeom>
          <a:noFill/>
        </p:spPr>
        <p:txBody>
          <a:bodyPr wrap="square" rtlCol="0">
            <a:spAutoFit/>
          </a:bodyPr>
          <a:lstStyle/>
          <a:p>
            <a:pPr algn="ct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 議事録・会議資料は、練馬区介護保険課事業者運営推進係にも必ず送付してください。</a:t>
            </a:r>
            <a:endParaRPr lang="en-US" altLang="ja-JP" b="1" dirty="0">
              <a:latin typeface="Meiryo UI" panose="020B0604030504040204" pitchFamily="50" charset="-128"/>
              <a:ea typeface="Meiryo UI" panose="020B0604030504040204" pitchFamily="50" charset="-128"/>
            </a:endParaRPr>
          </a:p>
        </p:txBody>
      </p:sp>
      <p:cxnSp>
        <p:nvCxnSpPr>
          <p:cNvPr id="21" name="直線矢印コネクタ 20">
            <a:extLst>
              <a:ext uri="{FF2B5EF4-FFF2-40B4-BE49-F238E27FC236}">
                <a16:creationId xmlns:a16="http://schemas.microsoft.com/office/drawing/2014/main" id="{A46DE45D-65E1-B484-2F6D-A76AB1BDFA40}"/>
              </a:ext>
            </a:extLst>
          </p:cNvPr>
          <p:cNvCxnSpPr>
            <a:cxnSpLocks/>
          </p:cNvCxnSpPr>
          <p:nvPr/>
        </p:nvCxnSpPr>
        <p:spPr>
          <a:xfrm flipV="1">
            <a:off x="4388774" y="3803339"/>
            <a:ext cx="0" cy="50168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D90472A4-C658-2C6C-7D03-1FB17BF5B8BD}"/>
              </a:ext>
            </a:extLst>
          </p:cNvPr>
          <p:cNvCxnSpPr>
            <a:cxnSpLocks/>
          </p:cNvCxnSpPr>
          <p:nvPr/>
        </p:nvCxnSpPr>
        <p:spPr>
          <a:xfrm flipH="1">
            <a:off x="4383287" y="4305020"/>
            <a:ext cx="171271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08B7D220-E032-E599-1CE4-888236D678A0}"/>
              </a:ext>
            </a:extLst>
          </p:cNvPr>
          <p:cNvCxnSpPr>
            <a:cxnSpLocks/>
          </p:cNvCxnSpPr>
          <p:nvPr/>
        </p:nvCxnSpPr>
        <p:spPr>
          <a:xfrm>
            <a:off x="6096000" y="3803339"/>
            <a:ext cx="0" cy="50168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59B257BC-CAD7-3359-C3AB-D44EDC47E208}"/>
              </a:ext>
            </a:extLst>
          </p:cNvPr>
          <p:cNvSpPr txBox="1"/>
          <p:nvPr/>
        </p:nvSpPr>
        <p:spPr>
          <a:xfrm>
            <a:off x="4377190" y="4354255"/>
            <a:ext cx="1710185" cy="300082"/>
          </a:xfrm>
          <a:prstGeom prst="rect">
            <a:avLst/>
          </a:prstGeom>
          <a:noFill/>
        </p:spPr>
        <p:txBody>
          <a:bodyPr vert="horz" wrap="square" rtlCol="0">
            <a:spAutoFit/>
          </a:bodyPr>
          <a:lstStyle/>
          <a:p>
            <a:r>
              <a:rPr lang="ja-JP" altLang="en-US" sz="1350" b="1" dirty="0">
                <a:solidFill>
                  <a:srgbClr val="FF0000"/>
                </a:solidFill>
                <a:latin typeface="HG丸ｺﾞｼｯｸM-PRO" panose="020F0600000000000000" pitchFamily="50" charset="-128"/>
                <a:ea typeface="HG丸ｺﾞｼｯｸM-PRO" panose="020F0600000000000000" pitchFamily="50" charset="-128"/>
              </a:rPr>
              <a:t>原則</a:t>
            </a:r>
            <a:r>
              <a:rPr lang="en-US" altLang="ja-JP" sz="1350" b="1" dirty="0">
                <a:solidFill>
                  <a:srgbClr val="FF0000"/>
                </a:solidFill>
                <a:latin typeface="HG丸ｺﾞｼｯｸM-PRO" panose="020F0600000000000000" pitchFamily="50" charset="-128"/>
                <a:ea typeface="HG丸ｺﾞｼｯｸM-PRO" panose="020F0600000000000000" pitchFamily="50" charset="-128"/>
              </a:rPr>
              <a:t>1</a:t>
            </a:r>
            <a:r>
              <a:rPr lang="ja-JP" altLang="en-US" sz="1350" b="1" dirty="0">
                <a:solidFill>
                  <a:srgbClr val="FF0000"/>
                </a:solidFill>
                <a:latin typeface="HG丸ｺﾞｼｯｸM-PRO" panose="020F0600000000000000" pitchFamily="50" charset="-128"/>
                <a:ea typeface="HG丸ｺﾞｼｯｸM-PRO" panose="020F0600000000000000" pitchFamily="50" charset="-128"/>
              </a:rPr>
              <a:t>か月前まで</a:t>
            </a:r>
          </a:p>
        </p:txBody>
      </p:sp>
      <p:cxnSp>
        <p:nvCxnSpPr>
          <p:cNvPr id="30" name="直線矢印コネクタ 29">
            <a:extLst>
              <a:ext uri="{FF2B5EF4-FFF2-40B4-BE49-F238E27FC236}">
                <a16:creationId xmlns:a16="http://schemas.microsoft.com/office/drawing/2014/main" id="{B55F5A4B-6347-6481-B89C-8DE393792204}"/>
              </a:ext>
            </a:extLst>
          </p:cNvPr>
          <p:cNvCxnSpPr>
            <a:cxnSpLocks/>
          </p:cNvCxnSpPr>
          <p:nvPr/>
        </p:nvCxnSpPr>
        <p:spPr>
          <a:xfrm flipV="1">
            <a:off x="9550254" y="3823403"/>
            <a:ext cx="0" cy="48161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048F4C46-AA19-1F94-0034-3821F2CA3D2E}"/>
              </a:ext>
            </a:extLst>
          </p:cNvPr>
          <p:cNvCxnSpPr>
            <a:cxnSpLocks/>
          </p:cNvCxnSpPr>
          <p:nvPr/>
        </p:nvCxnSpPr>
        <p:spPr>
          <a:xfrm flipH="1">
            <a:off x="6456039" y="4305020"/>
            <a:ext cx="3094214" cy="547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a:extLst>
              <a:ext uri="{FF2B5EF4-FFF2-40B4-BE49-F238E27FC236}">
                <a16:creationId xmlns:a16="http://schemas.microsoft.com/office/drawing/2014/main" id="{767D6039-613E-198F-162A-BAF652B879D5}"/>
              </a:ext>
            </a:extLst>
          </p:cNvPr>
          <p:cNvCxnSpPr>
            <a:cxnSpLocks/>
          </p:cNvCxnSpPr>
          <p:nvPr/>
        </p:nvCxnSpPr>
        <p:spPr>
          <a:xfrm flipV="1">
            <a:off x="6456040" y="3823403"/>
            <a:ext cx="0" cy="48161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1B3305E0-B714-7A7C-D410-AF56455853A2}"/>
              </a:ext>
            </a:extLst>
          </p:cNvPr>
          <p:cNvSpPr txBox="1"/>
          <p:nvPr/>
        </p:nvSpPr>
        <p:spPr>
          <a:xfrm>
            <a:off x="7358105" y="4366980"/>
            <a:ext cx="1563233" cy="300082"/>
          </a:xfrm>
          <a:prstGeom prst="rect">
            <a:avLst/>
          </a:prstGeom>
          <a:noFill/>
        </p:spPr>
        <p:txBody>
          <a:bodyPr vert="horz" wrap="square" rtlCol="0">
            <a:spAutoFit/>
          </a:bodyPr>
          <a:lstStyle/>
          <a:p>
            <a:r>
              <a:rPr lang="ja-JP" altLang="en-US" sz="1350" b="1" dirty="0">
                <a:solidFill>
                  <a:srgbClr val="FF0000"/>
                </a:solidFill>
                <a:latin typeface="HG丸ｺﾞｼｯｸM-PRO" panose="020F0600000000000000" pitchFamily="50" charset="-128"/>
                <a:ea typeface="HG丸ｺﾞｼｯｸM-PRO" panose="020F0600000000000000" pitchFamily="50" charset="-128"/>
              </a:rPr>
              <a:t>原則</a:t>
            </a:r>
            <a:r>
              <a:rPr lang="en-US" altLang="ja-JP" sz="1350" b="1" dirty="0">
                <a:solidFill>
                  <a:srgbClr val="FF0000"/>
                </a:solidFill>
                <a:latin typeface="HG丸ｺﾞｼｯｸM-PRO" panose="020F0600000000000000" pitchFamily="50" charset="-128"/>
                <a:ea typeface="HG丸ｺﾞｼｯｸM-PRO" panose="020F0600000000000000" pitchFamily="50" charset="-128"/>
              </a:rPr>
              <a:t>1</a:t>
            </a:r>
            <a:r>
              <a:rPr lang="ja-JP" altLang="en-US" sz="1350" b="1" dirty="0">
                <a:solidFill>
                  <a:srgbClr val="FF0000"/>
                </a:solidFill>
                <a:latin typeface="HG丸ｺﾞｼｯｸM-PRO" panose="020F0600000000000000" pitchFamily="50" charset="-128"/>
                <a:ea typeface="HG丸ｺﾞｼｯｸM-PRO" panose="020F0600000000000000" pitchFamily="50" charset="-128"/>
              </a:rPr>
              <a:t>か月以内</a:t>
            </a:r>
          </a:p>
        </p:txBody>
      </p:sp>
      <p:sp>
        <p:nvSpPr>
          <p:cNvPr id="4" name="右矢印 39">
            <a:extLst>
              <a:ext uri="{FF2B5EF4-FFF2-40B4-BE49-F238E27FC236}">
                <a16:creationId xmlns:a16="http://schemas.microsoft.com/office/drawing/2014/main" id="{3D27D480-0950-1E86-BC26-324B528DE8D3}"/>
              </a:ext>
            </a:extLst>
          </p:cNvPr>
          <p:cNvSpPr/>
          <p:nvPr/>
        </p:nvSpPr>
        <p:spPr>
          <a:xfrm>
            <a:off x="4963397" y="2274376"/>
            <a:ext cx="548790" cy="400110"/>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b="1" dirty="0"/>
          </a:p>
        </p:txBody>
      </p:sp>
      <p:sp>
        <p:nvSpPr>
          <p:cNvPr id="6" name="右矢印 39">
            <a:extLst>
              <a:ext uri="{FF2B5EF4-FFF2-40B4-BE49-F238E27FC236}">
                <a16:creationId xmlns:a16="http://schemas.microsoft.com/office/drawing/2014/main" id="{FEA0F6AE-60AB-87FD-0E9D-FDE330CEB4FB}"/>
              </a:ext>
            </a:extLst>
          </p:cNvPr>
          <p:cNvSpPr/>
          <p:nvPr/>
        </p:nvSpPr>
        <p:spPr>
          <a:xfrm>
            <a:off x="6792786" y="2281887"/>
            <a:ext cx="548790" cy="400110"/>
          </a:xfrm>
          <a:prstGeom prst="rightArrow">
            <a:avLst>
              <a:gd name="adj1" fmla="val 50000"/>
              <a:gd name="adj2" fmla="val 5448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b="1" dirty="0"/>
          </a:p>
        </p:txBody>
      </p:sp>
      <p:sp>
        <p:nvSpPr>
          <p:cNvPr id="7" name="右矢印 39">
            <a:extLst>
              <a:ext uri="{FF2B5EF4-FFF2-40B4-BE49-F238E27FC236}">
                <a16:creationId xmlns:a16="http://schemas.microsoft.com/office/drawing/2014/main" id="{655A34D1-12DA-E185-F1E0-5EFB38279A12}"/>
              </a:ext>
            </a:extLst>
          </p:cNvPr>
          <p:cNvSpPr/>
          <p:nvPr/>
        </p:nvSpPr>
        <p:spPr>
          <a:xfrm>
            <a:off x="8163400" y="2281887"/>
            <a:ext cx="548790" cy="400110"/>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b="1" dirty="0"/>
          </a:p>
        </p:txBody>
      </p:sp>
      <p:sp>
        <p:nvSpPr>
          <p:cNvPr id="15" name="右矢印 39">
            <a:extLst>
              <a:ext uri="{FF2B5EF4-FFF2-40B4-BE49-F238E27FC236}">
                <a16:creationId xmlns:a16="http://schemas.microsoft.com/office/drawing/2014/main" id="{D9F0D8AF-90EE-73B7-70BE-2AE6A7BDACE5}"/>
              </a:ext>
            </a:extLst>
          </p:cNvPr>
          <p:cNvSpPr/>
          <p:nvPr/>
        </p:nvSpPr>
        <p:spPr>
          <a:xfrm>
            <a:off x="1820656" y="2277774"/>
            <a:ext cx="548790" cy="400110"/>
          </a:xfrm>
          <a:prstGeom prst="rightArrow">
            <a:avLst>
              <a:gd name="adj1" fmla="val 50000"/>
              <a:gd name="adj2" fmla="val 56722"/>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b="1" dirty="0"/>
          </a:p>
        </p:txBody>
      </p:sp>
    </p:spTree>
    <p:extLst>
      <p:ext uri="{BB962C8B-B14F-4D97-AF65-F5344CB8AC3E}">
        <p14:creationId xmlns:p14="http://schemas.microsoft.com/office/powerpoint/2010/main" val="2220167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2F03ADD-154A-FB79-C254-37DAC98B6AEB}"/>
              </a:ext>
            </a:extLst>
          </p:cNvPr>
          <p:cNvSpPr>
            <a:spLocks noGrp="1"/>
          </p:cNvSpPr>
          <p:nvPr>
            <p:ph type="sldNum" sz="quarter" idx="12"/>
          </p:nvPr>
        </p:nvSpPr>
        <p:spPr/>
        <p:txBody>
          <a:bodyPr/>
          <a:lstStyle/>
          <a:p>
            <a:fld id="{2867FCA3-A03C-486B-B435-5E955AB890EC}" type="slidenum">
              <a:rPr kumimoji="1" lang="ja-JP" altLang="en-US" smtClean="0"/>
              <a:t>7</a:t>
            </a:fld>
            <a:endParaRPr kumimoji="1" lang="ja-JP" altLang="en-US" dirty="0"/>
          </a:p>
        </p:txBody>
      </p:sp>
      <p:sp>
        <p:nvSpPr>
          <p:cNvPr id="3" name="タイトル 1">
            <a:extLst>
              <a:ext uri="{FF2B5EF4-FFF2-40B4-BE49-F238E27FC236}">
                <a16:creationId xmlns:a16="http://schemas.microsoft.com/office/drawing/2014/main" id="{63085B9B-41AE-91D2-1947-D0D0233E09E1}"/>
              </a:ext>
            </a:extLst>
          </p:cNvPr>
          <p:cNvSpPr txBox="1">
            <a:spLocks/>
          </p:cNvSpPr>
          <p:nvPr/>
        </p:nvSpPr>
        <p:spPr>
          <a:xfrm>
            <a:off x="695400" y="238129"/>
            <a:ext cx="7560840" cy="720080"/>
          </a:xfrm>
          <a:prstGeom prst="rect">
            <a:avLst/>
          </a:prstGeom>
        </p:spPr>
        <p:txBody>
          <a:bodyPr/>
          <a:lst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a:lstStyle>
          <a:p>
            <a:r>
              <a:rPr lang="ja-JP" altLang="en-US" sz="4000" u="sng" dirty="0">
                <a:solidFill>
                  <a:schemeClr val="tx1"/>
                </a:solidFill>
                <a:latin typeface="Meiryo UI" panose="020B0604030504040204" pitchFamily="50" charset="-128"/>
                <a:ea typeface="Meiryo UI" panose="020B0604030504040204" pitchFamily="50" charset="-128"/>
              </a:rPr>
              <a:t>５ </a:t>
            </a:r>
            <a:r>
              <a:rPr lang="en-US" altLang="ja-JP" sz="4000" u="sng" dirty="0">
                <a:solidFill>
                  <a:schemeClr val="tx1"/>
                </a:solidFill>
                <a:latin typeface="Meiryo UI" panose="020B0604030504040204" pitchFamily="50" charset="-128"/>
                <a:ea typeface="Meiryo UI" panose="020B0604030504040204" pitchFamily="50" charset="-128"/>
              </a:rPr>
              <a:t>Web</a:t>
            </a:r>
            <a:r>
              <a:rPr lang="ja-JP" altLang="en-US" sz="4000" u="sng" dirty="0">
                <a:solidFill>
                  <a:schemeClr val="tx1"/>
                </a:solidFill>
                <a:latin typeface="Meiryo UI" panose="020B0604030504040204" pitchFamily="50" charset="-128"/>
                <a:ea typeface="Meiryo UI" panose="020B0604030504040204" pitchFamily="50" charset="-128"/>
              </a:rPr>
              <a:t>会議での実施</a:t>
            </a:r>
          </a:p>
        </p:txBody>
      </p:sp>
      <p:sp>
        <p:nvSpPr>
          <p:cNvPr id="6" name="テキスト ボックス 5">
            <a:extLst>
              <a:ext uri="{FF2B5EF4-FFF2-40B4-BE49-F238E27FC236}">
                <a16:creationId xmlns:a16="http://schemas.microsoft.com/office/drawing/2014/main" id="{0A765E71-8AD9-6AF1-B15F-242599EEC646}"/>
              </a:ext>
            </a:extLst>
          </p:cNvPr>
          <p:cNvSpPr txBox="1"/>
          <p:nvPr/>
        </p:nvSpPr>
        <p:spPr>
          <a:xfrm>
            <a:off x="1343472" y="1151818"/>
            <a:ext cx="7920880" cy="707886"/>
          </a:xfrm>
          <a:prstGeom prst="rect">
            <a:avLst/>
          </a:prstGeom>
          <a:noFill/>
        </p:spPr>
        <p:txBody>
          <a:bodyPr wrap="square" rtlCol="0">
            <a:spAutoFit/>
          </a:bodyPr>
          <a:lstStyle/>
          <a:p>
            <a:r>
              <a:rPr lang="ja-JP" altLang="en-US" sz="2000" dirty="0">
                <a:latin typeface="Meiryo UI" panose="020B0604030504040204" pitchFamily="50" charset="-128"/>
                <a:ea typeface="Meiryo UI" panose="020B0604030504040204" pitchFamily="50" charset="-128"/>
              </a:rPr>
              <a:t>運営推進会議等の開催はテレビ電話装置等を活用して行うこともできます。</a:t>
            </a:r>
            <a:endParaRPr lang="en-US" altLang="ja-JP" sz="2000" dirty="0">
              <a:latin typeface="Meiryo UI" panose="020B0604030504040204" pitchFamily="50" charset="-128"/>
              <a:ea typeface="Meiryo UI" panose="020B0604030504040204" pitchFamily="50" charset="-128"/>
            </a:endParaRPr>
          </a:p>
          <a:p>
            <a:endParaRPr kumimoji="1" lang="en-US" altLang="ja-JP" sz="20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4B08C233-EB49-A985-D2DA-6C77D7CAA4F3}"/>
              </a:ext>
            </a:extLst>
          </p:cNvPr>
          <p:cNvSpPr txBox="1"/>
          <p:nvPr/>
        </p:nvSpPr>
        <p:spPr>
          <a:xfrm>
            <a:off x="911424" y="1750004"/>
            <a:ext cx="8629330"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　運営推進会議等を</a:t>
            </a:r>
            <a:r>
              <a:rPr kumimoji="1" lang="en-US" altLang="ja-JP" sz="2000" dirty="0">
                <a:latin typeface="Meiryo UI" panose="020B0604030504040204" pitchFamily="50" charset="-128"/>
                <a:ea typeface="Meiryo UI" panose="020B0604030504040204" pitchFamily="50" charset="-128"/>
              </a:rPr>
              <a:t>Web</a:t>
            </a:r>
            <a:r>
              <a:rPr kumimoji="1" lang="ja-JP" altLang="en-US" sz="2000" dirty="0">
                <a:latin typeface="Meiryo UI" panose="020B0604030504040204" pitchFamily="50" charset="-128"/>
                <a:ea typeface="Meiryo UI" panose="020B0604030504040204" pitchFamily="50" charset="-128"/>
              </a:rPr>
              <a:t>で実施する場合は以下に留意して実施をお願いします。</a:t>
            </a:r>
          </a:p>
        </p:txBody>
      </p:sp>
      <p:sp>
        <p:nvSpPr>
          <p:cNvPr id="8" name="テキスト ボックス 7">
            <a:extLst>
              <a:ext uri="{FF2B5EF4-FFF2-40B4-BE49-F238E27FC236}">
                <a16:creationId xmlns:a16="http://schemas.microsoft.com/office/drawing/2014/main" id="{695D39E8-E49F-5EA7-A8E0-ECB09C96A0A5}"/>
              </a:ext>
            </a:extLst>
          </p:cNvPr>
          <p:cNvSpPr txBox="1"/>
          <p:nvPr/>
        </p:nvSpPr>
        <p:spPr>
          <a:xfrm>
            <a:off x="1199456" y="2295413"/>
            <a:ext cx="8496944" cy="369332"/>
          </a:xfrm>
          <a:prstGeom prst="rect">
            <a:avLst/>
          </a:prstGeom>
          <a:noFill/>
        </p:spPr>
        <p:txBody>
          <a:bodyPr wrap="square" rtlCol="0">
            <a:spAutoFit/>
          </a:bodyPr>
          <a:lstStyle/>
          <a:p>
            <a:r>
              <a:rPr kumimoji="1" lang="ja-JP" altLang="en-US" sz="1800" kern="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800" dirty="0">
                <a:latin typeface="Meiryo UI" panose="020B0604030504040204" pitchFamily="50" charset="-128"/>
                <a:ea typeface="Meiryo UI" panose="020B0604030504040204" pitchFamily="50" charset="-128"/>
              </a:rPr>
              <a:t>利用者または家族が会議に参加する場合は事前に同意が必要です。</a:t>
            </a:r>
            <a:endParaRPr lang="en-US" altLang="ja-JP" sz="18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F3056ABC-55A8-60FA-C9EB-64E383930F8D}"/>
              </a:ext>
            </a:extLst>
          </p:cNvPr>
          <p:cNvSpPr txBox="1"/>
          <p:nvPr/>
        </p:nvSpPr>
        <p:spPr>
          <a:xfrm>
            <a:off x="1199456" y="2810044"/>
            <a:ext cx="9793088" cy="1501950"/>
          </a:xfrm>
          <a:prstGeom prst="rect">
            <a:avLst/>
          </a:prstGeom>
          <a:noFill/>
        </p:spPr>
        <p:txBody>
          <a:bodyPr wrap="square" rtlCol="0">
            <a:spAutoFit/>
          </a:bodyPr>
          <a:lstStyle/>
          <a:p>
            <a:pPr>
              <a:lnSpc>
                <a:spcPct val="90000"/>
              </a:lnSpc>
              <a:spcBef>
                <a:spcPts val="1200"/>
              </a:spcBef>
              <a:spcAft>
                <a:spcPts val="200"/>
              </a:spcAft>
            </a:pPr>
            <a:r>
              <a:rPr kumimoji="1" lang="ja-JP" altLang="en-US" sz="1800" kern="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dirty="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開催にあたっては、個人情報保護委員会・厚生労働省「医療・介護関係事業者における個人情報の</a:t>
            </a:r>
            <a:endParaRPr lang="en-US" altLang="ja-JP" sz="1800" dirty="0">
              <a:latin typeface="Meiryo UI" panose="020B0604030504040204" pitchFamily="50" charset="-128"/>
              <a:ea typeface="Meiryo UI" panose="020B0604030504040204" pitchFamily="50" charset="-128"/>
            </a:endParaRPr>
          </a:p>
          <a:p>
            <a:pPr>
              <a:lnSpc>
                <a:spcPct val="90000"/>
              </a:lnSpc>
              <a:spcBef>
                <a:spcPts val="1200"/>
              </a:spcBef>
              <a:spcAft>
                <a:spcPts val="200"/>
              </a:spcAft>
            </a:pPr>
            <a:r>
              <a:rPr lang="ja-JP" altLang="en-US" dirty="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適切な取扱いのためのガイダンス」、厚生労働省「医療情報システムの安全管理に関するガイドライン」等</a:t>
            </a:r>
            <a:endParaRPr lang="en-US" altLang="ja-JP" sz="1800" dirty="0">
              <a:latin typeface="Meiryo UI" panose="020B0604030504040204" pitchFamily="50" charset="-128"/>
              <a:ea typeface="Meiryo UI" panose="020B0604030504040204" pitchFamily="50" charset="-128"/>
            </a:endParaRPr>
          </a:p>
          <a:p>
            <a:pPr>
              <a:lnSpc>
                <a:spcPct val="90000"/>
              </a:lnSpc>
              <a:spcBef>
                <a:spcPts val="1200"/>
              </a:spcBef>
              <a:spcAft>
                <a:spcPts val="200"/>
              </a:spcAft>
            </a:pPr>
            <a:r>
              <a:rPr lang="ja-JP" altLang="en-US" dirty="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を遵守してください。　　</a:t>
            </a:r>
          </a:p>
          <a:p>
            <a:endParaRPr lang="en-US" altLang="ja-JP" sz="1800" dirty="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04F42022-30DA-4824-CF45-38E8FD914934}"/>
              </a:ext>
            </a:extLst>
          </p:cNvPr>
          <p:cNvSpPr txBox="1"/>
          <p:nvPr/>
        </p:nvSpPr>
        <p:spPr>
          <a:xfrm>
            <a:off x="1199456" y="4108235"/>
            <a:ext cx="9954434" cy="1199303"/>
          </a:xfrm>
          <a:prstGeom prst="rect">
            <a:avLst/>
          </a:prstGeom>
          <a:noFill/>
        </p:spPr>
        <p:txBody>
          <a:bodyPr wrap="square" rtlCol="0">
            <a:spAutoFit/>
          </a:bodyPr>
          <a:lstStyle/>
          <a:p>
            <a:pPr marL="25718">
              <a:lnSpc>
                <a:spcPct val="90000"/>
              </a:lnSpc>
              <a:spcBef>
                <a:spcPts val="1200"/>
              </a:spcBef>
              <a:spcAft>
                <a:spcPts val="200"/>
              </a:spcAft>
            </a:pPr>
            <a:r>
              <a:rPr kumimoji="1" lang="ja-JP" altLang="en-US" sz="1800" kern="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dirty="0">
                <a:latin typeface="Meiryo UI" panose="020B0604030504040204" pitchFamily="50" charset="-128"/>
                <a:ea typeface="Meiryo UI" panose="020B0604030504040204" pitchFamily="50" charset="-128"/>
              </a:rPr>
              <a:t>練馬区職員は</a:t>
            </a:r>
            <a:r>
              <a:rPr lang="en-US" altLang="ja-JP" dirty="0">
                <a:latin typeface="Meiryo UI" panose="020B0604030504040204" pitchFamily="50" charset="-128"/>
                <a:ea typeface="Meiryo UI" panose="020B0604030504040204" pitchFamily="50" charset="-128"/>
              </a:rPr>
              <a:t>Web</a:t>
            </a:r>
            <a:r>
              <a:rPr lang="ja-JP" altLang="en-US" dirty="0">
                <a:latin typeface="Meiryo UI" panose="020B0604030504040204" pitchFamily="50" charset="-128"/>
                <a:ea typeface="Meiryo UI" panose="020B0604030504040204" pitchFamily="50" charset="-128"/>
              </a:rPr>
              <a:t>会議への参加も可能です。準備の都合上、</a:t>
            </a:r>
            <a:r>
              <a:rPr lang="en-US" altLang="ja-JP" dirty="0">
                <a:latin typeface="Meiryo UI" panose="020B0604030504040204" pitchFamily="50" charset="-128"/>
                <a:ea typeface="Meiryo UI" panose="020B0604030504040204" pitchFamily="50" charset="-128"/>
              </a:rPr>
              <a:t>Web</a:t>
            </a:r>
            <a:r>
              <a:rPr lang="ja-JP" altLang="en-US" dirty="0">
                <a:latin typeface="Meiryo UI" panose="020B0604030504040204" pitchFamily="50" charset="-128"/>
                <a:ea typeface="Meiryo UI" panose="020B0604030504040204" pitchFamily="50" charset="-128"/>
              </a:rPr>
              <a:t>会議で開催される場合は、早め</a:t>
            </a:r>
            <a:endParaRPr lang="en-US" altLang="ja-JP" dirty="0">
              <a:latin typeface="Meiryo UI" panose="020B0604030504040204" pitchFamily="50" charset="-128"/>
              <a:ea typeface="Meiryo UI" panose="020B0604030504040204" pitchFamily="50" charset="-128"/>
            </a:endParaRPr>
          </a:p>
          <a:p>
            <a:pPr marL="25718">
              <a:lnSpc>
                <a:spcPct val="90000"/>
              </a:lnSpc>
              <a:spcBef>
                <a:spcPts val="1200"/>
              </a:spcBef>
              <a:spcAft>
                <a:spcPts val="200"/>
              </a:spcAft>
            </a:pPr>
            <a:r>
              <a:rPr lang="ja-JP" altLang="en-US" dirty="0">
                <a:latin typeface="Meiryo UI" panose="020B0604030504040204" pitchFamily="50" charset="-128"/>
                <a:ea typeface="Meiryo UI" panose="020B0604030504040204" pitchFamily="50" charset="-128"/>
              </a:rPr>
              <a:t>　 のご連絡をお願いします。</a:t>
            </a:r>
            <a:endParaRPr lang="en-US" altLang="ja-JP" dirty="0">
              <a:latin typeface="Meiryo UI" panose="020B0604030504040204" pitchFamily="50" charset="-128"/>
              <a:ea typeface="Meiryo UI" panose="020B0604030504040204" pitchFamily="50" charset="-128"/>
            </a:endParaRPr>
          </a:p>
          <a:p>
            <a:pPr marL="25718">
              <a:lnSpc>
                <a:spcPct val="90000"/>
              </a:lnSpc>
              <a:spcBef>
                <a:spcPts val="1200"/>
              </a:spcBef>
              <a:spcAft>
                <a:spcPts val="200"/>
              </a:spcAft>
            </a:pPr>
            <a:r>
              <a:rPr lang="en-US" altLang="ja-JP"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参加可能な</a:t>
            </a:r>
            <a:r>
              <a:rPr lang="en-US" altLang="ja-JP" dirty="0">
                <a:latin typeface="Meiryo UI" panose="020B0604030504040204" pitchFamily="50" charset="-128"/>
                <a:ea typeface="Meiryo UI" panose="020B0604030504040204" pitchFamily="50" charset="-128"/>
              </a:rPr>
              <a:t>Web</a:t>
            </a:r>
            <a:r>
              <a:rPr lang="ja-JP" altLang="en-US" dirty="0">
                <a:latin typeface="Meiryo UI" panose="020B0604030504040204" pitchFamily="50" charset="-128"/>
                <a:ea typeface="Meiryo UI" panose="020B0604030504040204" pitchFamily="50" charset="-128"/>
              </a:rPr>
              <a:t>会議システム：</a:t>
            </a:r>
            <a:r>
              <a:rPr lang="en-US" altLang="ja-JP" dirty="0">
                <a:latin typeface="Meiryo UI" panose="020B0604030504040204" pitchFamily="50" charset="-128"/>
                <a:ea typeface="Meiryo UI" panose="020B0604030504040204" pitchFamily="50" charset="-128"/>
              </a:rPr>
              <a:t>Skype</a:t>
            </a:r>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Microsoft Teams</a:t>
            </a:r>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Zoom</a:t>
            </a:r>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Webex </a:t>
            </a:r>
            <a:r>
              <a:rPr lang="en-US" altLang="ja-JP" dirty="0" err="1">
                <a:latin typeface="Meiryo UI" panose="020B0604030504040204" pitchFamily="50" charset="-128"/>
                <a:ea typeface="Meiryo UI" panose="020B0604030504040204" pitchFamily="50" charset="-128"/>
              </a:rPr>
              <a:t>Ⅿeeting</a:t>
            </a:r>
            <a:r>
              <a:rPr lang="ja-JP" altLang="en-US" dirty="0">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18469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CDC795A-DB45-B726-F044-AADD0220E472}"/>
              </a:ext>
            </a:extLst>
          </p:cNvPr>
          <p:cNvSpPr>
            <a:spLocks noGrp="1"/>
          </p:cNvSpPr>
          <p:nvPr>
            <p:ph type="sldNum" sz="quarter" idx="12"/>
          </p:nvPr>
        </p:nvSpPr>
        <p:spPr/>
        <p:txBody>
          <a:bodyPr/>
          <a:lstStyle/>
          <a:p>
            <a:fld id="{2867FCA3-A03C-486B-B435-5E955AB890EC}" type="slidenum">
              <a:rPr kumimoji="1" lang="ja-JP" altLang="en-US" smtClean="0"/>
              <a:t>8</a:t>
            </a:fld>
            <a:endParaRPr kumimoji="1" lang="ja-JP" altLang="en-US" dirty="0"/>
          </a:p>
        </p:txBody>
      </p:sp>
      <p:sp>
        <p:nvSpPr>
          <p:cNvPr id="4" name="テキスト ボックス 3">
            <a:extLst>
              <a:ext uri="{FF2B5EF4-FFF2-40B4-BE49-F238E27FC236}">
                <a16:creationId xmlns:a16="http://schemas.microsoft.com/office/drawing/2014/main" id="{DC6B707D-BE2E-E141-6ECE-46F812120B22}"/>
              </a:ext>
            </a:extLst>
          </p:cNvPr>
          <p:cNvSpPr txBox="1"/>
          <p:nvPr/>
        </p:nvSpPr>
        <p:spPr>
          <a:xfrm>
            <a:off x="839416" y="93628"/>
            <a:ext cx="6096000" cy="707886"/>
          </a:xfrm>
          <a:prstGeom prst="rect">
            <a:avLst/>
          </a:prstGeom>
          <a:noFill/>
        </p:spPr>
        <p:txBody>
          <a:bodyPr wrap="square">
            <a:spAutoFit/>
          </a:bodyPr>
          <a:lstStyle/>
          <a:p>
            <a:r>
              <a:rPr lang="ja-JP" altLang="en-US" sz="4000" u="sng" dirty="0">
                <a:latin typeface="Meiryo UI" panose="020B0604030504040204" pitchFamily="50" charset="-128"/>
                <a:ea typeface="Meiryo UI" panose="020B0604030504040204" pitchFamily="50" charset="-128"/>
              </a:rPr>
              <a:t>６ 運営推進会議の議題</a:t>
            </a:r>
            <a:endParaRPr lang="ja-JP" altLang="en-US" sz="4000" u="sng" dirty="0"/>
          </a:p>
        </p:txBody>
      </p:sp>
      <p:sp>
        <p:nvSpPr>
          <p:cNvPr id="6" name="コンテンツ プレースホルダー 2">
            <a:extLst>
              <a:ext uri="{FF2B5EF4-FFF2-40B4-BE49-F238E27FC236}">
                <a16:creationId xmlns:a16="http://schemas.microsoft.com/office/drawing/2014/main" id="{B39EC262-D020-067A-699A-8FA6D84E2671}"/>
              </a:ext>
            </a:extLst>
          </p:cNvPr>
          <p:cNvSpPr txBox="1">
            <a:spLocks/>
          </p:cNvSpPr>
          <p:nvPr/>
        </p:nvSpPr>
        <p:spPr>
          <a:xfrm>
            <a:off x="1071727" y="2366113"/>
            <a:ext cx="4680520" cy="2708513"/>
          </a:xfrm>
          <a:prstGeom prst="rect">
            <a:avLst/>
          </a:prstGeom>
        </p:spPr>
        <p:txBody>
          <a:bodyPr vert="horz" lIns="68580" tIns="34290" rIns="68580" bIns="3429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20000"/>
              </a:lnSpc>
              <a:buNone/>
            </a:pPr>
            <a:r>
              <a:rPr lang="ja-JP" altLang="en-US" sz="7200" dirty="0">
                <a:latin typeface="Meiryo UI" panose="020B0604030504040204" pitchFamily="50" charset="-128"/>
                <a:ea typeface="Meiryo UI" panose="020B0604030504040204" pitchFamily="50" charset="-128"/>
              </a:rPr>
              <a:t>■　毎回報告することが望ましい項目　</a:t>
            </a:r>
            <a:endParaRPr lang="en-US" altLang="ja-JP" sz="7200" dirty="0">
              <a:latin typeface="Meiryo UI" panose="020B0604030504040204" pitchFamily="50" charset="-128"/>
              <a:ea typeface="Meiryo UI" panose="020B0604030504040204" pitchFamily="50" charset="-128"/>
            </a:endParaRPr>
          </a:p>
          <a:p>
            <a:pPr lvl="1">
              <a:lnSpc>
                <a:spcPct val="120000"/>
              </a:lnSpc>
            </a:pPr>
            <a:r>
              <a:rPr lang="ja-JP" altLang="en-US" sz="6400" dirty="0">
                <a:latin typeface="Meiryo UI" panose="020B0604030504040204" pitchFamily="50" charset="-128"/>
                <a:ea typeface="Meiryo UI" panose="020B0604030504040204" pitchFamily="50" charset="-128"/>
              </a:rPr>
              <a:t>利用者状況報告</a:t>
            </a:r>
          </a:p>
          <a:p>
            <a:pPr lvl="1">
              <a:lnSpc>
                <a:spcPct val="120000"/>
              </a:lnSpc>
            </a:pPr>
            <a:r>
              <a:rPr lang="ja-JP" altLang="en-US" sz="6400" dirty="0">
                <a:latin typeface="Meiryo UI" panose="020B0604030504040204" pitchFamily="50" charset="-128"/>
                <a:ea typeface="Meiryo UI" panose="020B0604030504040204" pitchFamily="50" charset="-128"/>
              </a:rPr>
              <a:t>職員の紹介、人事異動報告</a:t>
            </a:r>
          </a:p>
          <a:p>
            <a:pPr lvl="1">
              <a:lnSpc>
                <a:spcPct val="120000"/>
              </a:lnSpc>
            </a:pPr>
            <a:r>
              <a:rPr lang="ja-JP" altLang="en-US" sz="6400" dirty="0">
                <a:latin typeface="Meiryo UI" panose="020B0604030504040204" pitchFamily="50" charset="-128"/>
                <a:ea typeface="Meiryo UI" panose="020B0604030504040204" pitchFamily="50" charset="-128"/>
              </a:rPr>
              <a:t>事故、ヒヤリハット報告</a:t>
            </a:r>
          </a:p>
          <a:p>
            <a:pPr lvl="1">
              <a:lnSpc>
                <a:spcPct val="120000"/>
              </a:lnSpc>
            </a:pPr>
            <a:r>
              <a:rPr lang="ja-JP" altLang="en-US" sz="6400" dirty="0">
                <a:latin typeface="Meiryo UI" panose="020B0604030504040204" pitchFamily="50" charset="-128"/>
                <a:ea typeface="Meiryo UI" panose="020B0604030504040204" pitchFamily="50" charset="-128"/>
              </a:rPr>
              <a:t>行事、レクリエーション報告　等</a:t>
            </a:r>
            <a:endParaRPr lang="en-US" altLang="ja-JP" sz="6400" dirty="0">
              <a:latin typeface="Meiryo UI" panose="020B0604030504040204" pitchFamily="50" charset="-128"/>
              <a:ea typeface="Meiryo UI" panose="020B0604030504040204" pitchFamily="50" charset="-128"/>
            </a:endParaRPr>
          </a:p>
          <a:p>
            <a:pPr marL="457200" lvl="1" indent="0">
              <a:lnSpc>
                <a:spcPct val="120000"/>
              </a:lnSpc>
              <a:buNone/>
            </a:pPr>
            <a:r>
              <a:rPr lang="en-US" altLang="ja-JP" sz="6400" dirty="0">
                <a:latin typeface="Meiryo UI" panose="020B0604030504040204" pitchFamily="50" charset="-128"/>
                <a:ea typeface="Meiryo UI" panose="020B0604030504040204" pitchFamily="50" charset="-128"/>
              </a:rPr>
              <a:t>※</a:t>
            </a:r>
            <a:r>
              <a:rPr lang="ja-JP" altLang="en-US" sz="6400" dirty="0">
                <a:latin typeface="Meiryo UI" panose="020B0604030504040204" pitchFamily="50" charset="-128"/>
                <a:ea typeface="Meiryo UI" panose="020B0604030504040204" pitchFamily="50" charset="-128"/>
              </a:rPr>
              <a:t>（看護）小規模多機能型居宅介護は、通い</a:t>
            </a:r>
            <a:endParaRPr lang="en-US" altLang="ja-JP" sz="6400" dirty="0">
              <a:latin typeface="Meiryo UI" panose="020B0604030504040204" pitchFamily="50" charset="-128"/>
              <a:ea typeface="Meiryo UI" panose="020B0604030504040204" pitchFamily="50" charset="-128"/>
            </a:endParaRPr>
          </a:p>
          <a:p>
            <a:pPr marL="457200" lvl="1" indent="0">
              <a:lnSpc>
                <a:spcPct val="120000"/>
              </a:lnSpc>
              <a:buNone/>
            </a:pPr>
            <a:r>
              <a:rPr lang="en-US" altLang="ja-JP" sz="6400" dirty="0">
                <a:latin typeface="Meiryo UI" panose="020B0604030504040204" pitchFamily="50" charset="-128"/>
                <a:ea typeface="Meiryo UI" panose="020B0604030504040204" pitchFamily="50" charset="-128"/>
              </a:rPr>
              <a:t>     </a:t>
            </a:r>
            <a:r>
              <a:rPr lang="ja-JP" altLang="en-US" sz="6400" dirty="0">
                <a:latin typeface="Meiryo UI" panose="020B0604030504040204" pitchFamily="50" charset="-128"/>
                <a:ea typeface="Meiryo UI" panose="020B0604030504040204" pitchFamily="50" charset="-128"/>
              </a:rPr>
              <a:t>サービスおよび宿泊サービスの提供回数等の活</a:t>
            </a:r>
            <a:endParaRPr lang="en-US" altLang="ja-JP" sz="6400" dirty="0">
              <a:latin typeface="Meiryo UI" panose="020B0604030504040204" pitchFamily="50" charset="-128"/>
              <a:ea typeface="Meiryo UI" panose="020B0604030504040204" pitchFamily="50" charset="-128"/>
            </a:endParaRPr>
          </a:p>
          <a:p>
            <a:pPr marL="457200" lvl="1" indent="0">
              <a:lnSpc>
                <a:spcPct val="120000"/>
              </a:lnSpc>
              <a:buNone/>
            </a:pPr>
            <a:r>
              <a:rPr lang="en-US" altLang="ja-JP" sz="6400" dirty="0">
                <a:latin typeface="Meiryo UI" panose="020B0604030504040204" pitchFamily="50" charset="-128"/>
                <a:ea typeface="Meiryo UI" panose="020B0604030504040204" pitchFamily="50" charset="-128"/>
              </a:rPr>
              <a:t>     </a:t>
            </a:r>
            <a:r>
              <a:rPr lang="ja-JP" altLang="en-US" sz="6400" dirty="0">
                <a:latin typeface="Meiryo UI" panose="020B0604030504040204" pitchFamily="50" charset="-128"/>
                <a:ea typeface="Meiryo UI" panose="020B0604030504040204" pitchFamily="50" charset="-128"/>
              </a:rPr>
              <a:t>動状況の報告が必要です。</a:t>
            </a:r>
          </a:p>
          <a:p>
            <a:pPr marL="457200" lvl="1" indent="0">
              <a:lnSpc>
                <a:spcPct val="120000"/>
              </a:lnSpc>
              <a:buNone/>
            </a:pPr>
            <a:endParaRPr lang="en-US" altLang="ja-JP" sz="6400" dirty="0">
              <a:latin typeface="Meiryo UI" panose="020B0604030504040204" pitchFamily="50" charset="-128"/>
              <a:ea typeface="Meiryo UI" panose="020B0604030504040204" pitchFamily="50" charset="-128"/>
            </a:endParaRPr>
          </a:p>
        </p:txBody>
      </p:sp>
      <p:sp>
        <p:nvSpPr>
          <p:cNvPr id="7" name="コンテンツ プレースホルダー 2">
            <a:extLst>
              <a:ext uri="{FF2B5EF4-FFF2-40B4-BE49-F238E27FC236}">
                <a16:creationId xmlns:a16="http://schemas.microsoft.com/office/drawing/2014/main" id="{59AE1AD9-D9BC-CD65-A8D3-D75A2F064DE5}"/>
              </a:ext>
            </a:extLst>
          </p:cNvPr>
          <p:cNvSpPr txBox="1">
            <a:spLocks/>
          </p:cNvSpPr>
          <p:nvPr/>
        </p:nvSpPr>
        <p:spPr>
          <a:xfrm>
            <a:off x="6240016" y="2346523"/>
            <a:ext cx="3742046" cy="2789297"/>
          </a:xfrm>
          <a:prstGeom prst="rect">
            <a:avLst/>
          </a:prstGeom>
        </p:spPr>
        <p:txBody>
          <a:bodyPr vert="horz" lIns="68580" tIns="34290" rIns="68580" bIns="3429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20000"/>
              </a:lnSpc>
              <a:buNone/>
            </a:pPr>
            <a:r>
              <a:rPr lang="ja-JP" altLang="en-US" sz="7200" dirty="0">
                <a:latin typeface="Meiryo UI" panose="020B0604030504040204" pitchFamily="50" charset="-128"/>
                <a:ea typeface="Meiryo UI" panose="020B0604030504040204" pitchFamily="50" charset="-128"/>
              </a:rPr>
              <a:t> ■　随時報告事項</a:t>
            </a:r>
          </a:p>
          <a:p>
            <a:pPr lvl="1">
              <a:lnSpc>
                <a:spcPct val="120000"/>
              </a:lnSpc>
            </a:pPr>
            <a:r>
              <a:rPr lang="ja-JP" altLang="en-US" sz="6400" dirty="0">
                <a:latin typeface="Meiryo UI" panose="020B0604030504040204" pitchFamily="50" charset="-128"/>
                <a:ea typeface="Meiryo UI" panose="020B0604030504040204" pitchFamily="50" charset="-128"/>
              </a:rPr>
              <a:t>法人の理念、運営方針</a:t>
            </a:r>
          </a:p>
          <a:p>
            <a:pPr lvl="1">
              <a:lnSpc>
                <a:spcPct val="120000"/>
              </a:lnSpc>
            </a:pPr>
            <a:r>
              <a:rPr lang="ja-JP" altLang="en-US" sz="6400" dirty="0">
                <a:latin typeface="Meiryo UI" panose="020B0604030504040204" pitchFamily="50" charset="-128"/>
                <a:ea typeface="Meiryo UI" panose="020B0604030504040204" pitchFamily="50" charset="-128"/>
              </a:rPr>
              <a:t>研修計画、研修報告</a:t>
            </a:r>
          </a:p>
          <a:p>
            <a:pPr lvl="1">
              <a:lnSpc>
                <a:spcPct val="120000"/>
              </a:lnSpc>
            </a:pPr>
            <a:r>
              <a:rPr lang="ja-JP" altLang="en-US" sz="6400" dirty="0">
                <a:latin typeface="Meiryo UI" panose="020B0604030504040204" pitchFamily="50" charset="-128"/>
                <a:ea typeface="Meiryo UI" panose="020B0604030504040204" pitchFamily="50" charset="-128"/>
              </a:rPr>
              <a:t>実地指導結果</a:t>
            </a:r>
            <a:endParaRPr lang="en-US" altLang="ja-JP" sz="6400" dirty="0">
              <a:latin typeface="Meiryo UI" panose="020B0604030504040204" pitchFamily="50" charset="-128"/>
              <a:ea typeface="Meiryo UI" panose="020B0604030504040204" pitchFamily="50" charset="-128"/>
            </a:endParaRPr>
          </a:p>
          <a:p>
            <a:pPr lvl="1">
              <a:lnSpc>
                <a:spcPct val="120000"/>
              </a:lnSpc>
            </a:pPr>
            <a:r>
              <a:rPr lang="ja-JP" altLang="en-US" sz="6400" dirty="0">
                <a:latin typeface="Meiryo UI" panose="020B0604030504040204" pitchFamily="50" charset="-128"/>
                <a:ea typeface="Meiryo UI" panose="020B0604030504040204" pitchFamily="50" charset="-128"/>
              </a:rPr>
              <a:t>地域交流の報告</a:t>
            </a:r>
          </a:p>
          <a:p>
            <a:pPr lvl="1">
              <a:lnSpc>
                <a:spcPct val="120000"/>
              </a:lnSpc>
            </a:pPr>
            <a:r>
              <a:rPr lang="ja-JP" altLang="en-US" sz="6400" dirty="0">
                <a:latin typeface="Meiryo UI" panose="020B0604030504040204" pitchFamily="50" charset="-128"/>
                <a:ea typeface="Meiryo UI" panose="020B0604030504040204" pitchFamily="50" charset="-128"/>
              </a:rPr>
              <a:t>高齢者虐待防止の取組</a:t>
            </a:r>
            <a:endParaRPr lang="en-US" altLang="ja-JP" sz="6400" dirty="0">
              <a:latin typeface="Meiryo UI" panose="020B0604030504040204" pitchFamily="50" charset="-128"/>
              <a:ea typeface="Meiryo UI" panose="020B0604030504040204" pitchFamily="50" charset="-128"/>
            </a:endParaRPr>
          </a:p>
          <a:p>
            <a:pPr lvl="1">
              <a:lnSpc>
                <a:spcPct val="120000"/>
              </a:lnSpc>
            </a:pPr>
            <a:r>
              <a:rPr lang="ja-JP" altLang="en-US" sz="6400" dirty="0">
                <a:latin typeface="Meiryo UI" panose="020B0604030504040204" pitchFamily="50" charset="-128"/>
                <a:ea typeface="Meiryo UI" panose="020B0604030504040204" pitchFamily="50" charset="-128"/>
              </a:rPr>
              <a:t>介護保険制度の説明</a:t>
            </a:r>
            <a:endParaRPr lang="en-US" altLang="ja-JP" sz="6400" dirty="0">
              <a:latin typeface="Meiryo UI" panose="020B0604030504040204" pitchFamily="50" charset="-128"/>
              <a:ea typeface="Meiryo UI" panose="020B0604030504040204" pitchFamily="50" charset="-128"/>
            </a:endParaRPr>
          </a:p>
          <a:p>
            <a:pPr lvl="1">
              <a:lnSpc>
                <a:spcPct val="120000"/>
              </a:lnSpc>
            </a:pPr>
            <a:r>
              <a:rPr lang="ja-JP" altLang="en-US" sz="6400" dirty="0">
                <a:latin typeface="Meiryo UI" panose="020B0604030504040204" pitchFamily="50" charset="-128"/>
                <a:ea typeface="Meiryo UI" panose="020B0604030504040204" pitchFamily="50" charset="-128"/>
              </a:rPr>
              <a:t>自己評価・外部評価の結果</a:t>
            </a:r>
            <a:endParaRPr lang="en-US" altLang="ja-JP" sz="6400" dirty="0">
              <a:latin typeface="Meiryo UI" panose="020B0604030504040204" pitchFamily="50" charset="-128"/>
              <a:ea typeface="Meiryo UI" panose="020B0604030504040204" pitchFamily="50" charset="-128"/>
            </a:endParaRPr>
          </a:p>
          <a:p>
            <a:pPr lvl="1">
              <a:lnSpc>
                <a:spcPct val="120000"/>
              </a:lnSpc>
            </a:pPr>
            <a:r>
              <a:rPr lang="ja-JP" altLang="en-US" sz="6400" u="sng" dirty="0">
                <a:latin typeface="Meiryo UI" panose="020B0604030504040204" pitchFamily="50" charset="-128"/>
                <a:ea typeface="Meiryo UI" panose="020B0604030504040204" pitchFamily="50" charset="-128"/>
              </a:rPr>
              <a:t>次項に掲載もの　等</a:t>
            </a:r>
          </a:p>
          <a:p>
            <a:pPr lvl="1">
              <a:lnSpc>
                <a:spcPct val="120000"/>
              </a:lnSpc>
              <a:buFont typeface="Wingdings" panose="05000000000000000000" pitchFamily="2" charset="2"/>
              <a:buChar char="l"/>
            </a:pPr>
            <a:endParaRPr lang="ja-JP" altLang="en-US" sz="51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2DC86B05-4279-473E-1D4E-B95B90DD9F2D}"/>
              </a:ext>
            </a:extLst>
          </p:cNvPr>
          <p:cNvSpPr txBox="1"/>
          <p:nvPr/>
        </p:nvSpPr>
        <p:spPr>
          <a:xfrm>
            <a:off x="1487488" y="1052736"/>
            <a:ext cx="8917026" cy="770467"/>
          </a:xfrm>
          <a:prstGeom prst="rect">
            <a:avLst/>
          </a:prstGeom>
          <a:noFill/>
        </p:spPr>
        <p:txBody>
          <a:bodyPr wrap="square">
            <a:spAutoFit/>
          </a:bodyPr>
          <a:lstStyle/>
          <a:p>
            <a:pPr marL="0" indent="0">
              <a:lnSpc>
                <a:spcPct val="90000"/>
              </a:lnSpc>
              <a:spcBef>
                <a:spcPts val="1200"/>
              </a:spcBef>
              <a:spcAft>
                <a:spcPts val="200"/>
              </a:spcAft>
              <a:buNone/>
            </a:pPr>
            <a:r>
              <a:rPr lang="ja-JP" altLang="en-US" dirty="0">
                <a:latin typeface="Meiryo UI" panose="020B0604030504040204" pitchFamily="50" charset="-128"/>
                <a:ea typeface="Meiryo UI" panose="020B0604030504040204" pitchFamily="50" charset="-128"/>
              </a:rPr>
              <a:t>事業者は、運営推進会議に対して</a:t>
            </a:r>
            <a:r>
              <a:rPr lang="ja-JP" altLang="en-US" b="1" dirty="0">
                <a:latin typeface="Meiryo UI" panose="020B0604030504040204" pitchFamily="50" charset="-128"/>
                <a:ea typeface="Meiryo UI" panose="020B0604030504040204" pitchFamily="50" charset="-128"/>
              </a:rPr>
              <a:t>活動状況を報告</a:t>
            </a:r>
            <a:r>
              <a:rPr lang="ja-JP" altLang="en-US" dirty="0">
                <a:latin typeface="Meiryo UI" panose="020B0604030504040204" pitchFamily="50" charset="-128"/>
                <a:ea typeface="Meiryo UI" panose="020B0604030504040204" pitchFamily="50" charset="-128"/>
              </a:rPr>
              <a:t>し、運営推進会議による評価を受けるととも</a:t>
            </a:r>
            <a:endParaRPr lang="en-US" altLang="ja-JP" dirty="0">
              <a:latin typeface="Meiryo UI" panose="020B0604030504040204" pitchFamily="50" charset="-128"/>
              <a:ea typeface="Meiryo UI" panose="020B0604030504040204" pitchFamily="50" charset="-128"/>
            </a:endParaRPr>
          </a:p>
          <a:p>
            <a:pPr marL="0" indent="0">
              <a:lnSpc>
                <a:spcPct val="90000"/>
              </a:lnSpc>
              <a:spcBef>
                <a:spcPts val="1200"/>
              </a:spcBef>
              <a:spcAft>
                <a:spcPts val="200"/>
              </a:spcAft>
              <a:buNone/>
            </a:pPr>
            <a:r>
              <a:rPr lang="ja-JP" altLang="en-US" dirty="0">
                <a:latin typeface="Meiryo UI" panose="020B0604030504040204" pitchFamily="50" charset="-128"/>
                <a:ea typeface="Meiryo UI" panose="020B0604030504040204" pitchFamily="50" charset="-128"/>
              </a:rPr>
              <a:t>に、必要な要望、助言等を聴く機会を設けなければなりません。</a:t>
            </a:r>
            <a:endParaRPr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43322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DF3BDB9-D48C-DD44-F651-A51B9A87E0B2}"/>
              </a:ext>
            </a:extLst>
          </p:cNvPr>
          <p:cNvSpPr>
            <a:spLocks noGrp="1"/>
          </p:cNvSpPr>
          <p:nvPr>
            <p:ph type="sldNum" sz="quarter" idx="12"/>
          </p:nvPr>
        </p:nvSpPr>
        <p:spPr/>
        <p:txBody>
          <a:bodyPr/>
          <a:lstStyle/>
          <a:p>
            <a:fld id="{2867FCA3-A03C-486B-B435-5E955AB890EC}" type="slidenum">
              <a:rPr kumimoji="1" lang="ja-JP" altLang="en-US" smtClean="0"/>
              <a:t>9</a:t>
            </a:fld>
            <a:endParaRPr kumimoji="1" lang="ja-JP" altLang="en-US" dirty="0"/>
          </a:p>
        </p:txBody>
      </p:sp>
      <p:sp>
        <p:nvSpPr>
          <p:cNvPr id="5" name="コンテンツ プレースホルダー 2">
            <a:extLst>
              <a:ext uri="{FF2B5EF4-FFF2-40B4-BE49-F238E27FC236}">
                <a16:creationId xmlns:a16="http://schemas.microsoft.com/office/drawing/2014/main" id="{0C3C7ED9-673F-A56B-7892-F47E116A0622}"/>
              </a:ext>
            </a:extLst>
          </p:cNvPr>
          <p:cNvSpPr txBox="1">
            <a:spLocks/>
          </p:cNvSpPr>
          <p:nvPr/>
        </p:nvSpPr>
        <p:spPr>
          <a:xfrm>
            <a:off x="457207" y="260648"/>
            <a:ext cx="9565098" cy="67037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20000"/>
              </a:lnSpc>
              <a:buNone/>
            </a:pPr>
            <a:r>
              <a:rPr lang="ja-JP" altLang="en-US" sz="2000" dirty="0"/>
              <a:t>　</a:t>
            </a:r>
            <a:r>
              <a:rPr lang="ja-JP" altLang="en-US" sz="2000" dirty="0">
                <a:latin typeface="Meiryo UI" panose="020B0604030504040204" pitchFamily="50" charset="-128"/>
                <a:ea typeface="Meiryo UI" panose="020B0604030504040204" pitchFamily="50" charset="-128"/>
              </a:rPr>
              <a:t>■　以下の項目については、年１回程度、必ず運営推進会議において話し合ってください。</a:t>
            </a:r>
          </a:p>
        </p:txBody>
      </p:sp>
      <p:graphicFrame>
        <p:nvGraphicFramePr>
          <p:cNvPr id="6" name="コンテンツ プレースホルダー 4">
            <a:extLst>
              <a:ext uri="{FF2B5EF4-FFF2-40B4-BE49-F238E27FC236}">
                <a16:creationId xmlns:a16="http://schemas.microsoft.com/office/drawing/2014/main" id="{27FF801E-A0B9-FBA7-3103-311E63D207EE}"/>
              </a:ext>
            </a:extLst>
          </p:cNvPr>
          <p:cNvGraphicFramePr>
            <a:graphicFrameLocks/>
          </p:cNvGraphicFramePr>
          <p:nvPr>
            <p:extLst>
              <p:ext uri="{D42A27DB-BD31-4B8C-83A1-F6EECF244321}">
                <p14:modId xmlns:p14="http://schemas.microsoft.com/office/powerpoint/2010/main" val="3706030815"/>
              </p:ext>
            </p:extLst>
          </p:nvPr>
        </p:nvGraphicFramePr>
        <p:xfrm>
          <a:off x="1123422" y="1052736"/>
          <a:ext cx="9797114" cy="4032446"/>
        </p:xfrm>
        <a:graphic>
          <a:graphicData uri="http://schemas.openxmlformats.org/drawingml/2006/table">
            <a:tbl>
              <a:tblPr firstRow="1" bandRow="1">
                <a:tableStyleId>{5940675A-B579-460E-94D1-54222C63F5DA}</a:tableStyleId>
              </a:tblPr>
              <a:tblGrid>
                <a:gridCol w="2767124">
                  <a:extLst>
                    <a:ext uri="{9D8B030D-6E8A-4147-A177-3AD203B41FA5}">
                      <a16:colId xmlns:a16="http://schemas.microsoft.com/office/drawing/2014/main" val="959598126"/>
                    </a:ext>
                  </a:extLst>
                </a:gridCol>
                <a:gridCol w="7029990">
                  <a:extLst>
                    <a:ext uri="{9D8B030D-6E8A-4147-A177-3AD203B41FA5}">
                      <a16:colId xmlns:a16="http://schemas.microsoft.com/office/drawing/2014/main" val="344996324"/>
                    </a:ext>
                  </a:extLst>
                </a:gridCol>
              </a:tblGrid>
              <a:tr h="366586">
                <a:tc rowSpan="3">
                  <a:txBody>
                    <a:bodyPr/>
                    <a:lstStyle/>
                    <a:p>
                      <a:r>
                        <a:rPr lang="ja-JP" altLang="en-US" sz="1800" b="1" dirty="0">
                          <a:latin typeface="Meiryo UI" panose="020B0604030504040204" pitchFamily="50" charset="-128"/>
                          <a:ea typeface="Meiryo UI" panose="020B0604030504040204" pitchFamily="50" charset="-128"/>
                        </a:rPr>
                        <a:t>地域交流</a:t>
                      </a:r>
                      <a:endParaRPr kumimoji="1" lang="ja-JP" altLang="en-US" b="1" dirty="0">
                        <a:latin typeface="Meiryo UI" panose="020B0604030504040204" pitchFamily="50" charset="-128"/>
                        <a:ea typeface="Meiryo UI" panose="020B0604030504040204" pitchFamily="50" charset="-128"/>
                      </a:endParaRPr>
                    </a:p>
                  </a:txBody>
                  <a:tcPr anchor="ctr">
                    <a:solidFill>
                      <a:srgbClr val="FFD966"/>
                    </a:solidFill>
                  </a:tcPr>
                </a:tc>
                <a:tc>
                  <a:txBody>
                    <a:bodyPr/>
                    <a:lstStyle/>
                    <a:p>
                      <a:r>
                        <a:rPr kumimoji="1" lang="ja-JP" altLang="en-US" sz="1600" dirty="0">
                          <a:latin typeface="Meiryo UI" panose="020B0604030504040204" pitchFamily="50" charset="-128"/>
                          <a:ea typeface="Meiryo UI" panose="020B0604030504040204" pitchFamily="50" charset="-128"/>
                        </a:rPr>
                        <a:t>地域の町会・自治会等の人的ネットワークとの連携</a:t>
                      </a:r>
                    </a:p>
                  </a:txBody>
                  <a:tcPr>
                    <a:lnB w="12700" cap="flat" cmpd="sng" algn="ctr">
                      <a:solidFill>
                        <a:schemeClr val="tx1">
                          <a:lumMod val="50000"/>
                          <a:lumOff val="50000"/>
                        </a:schemeClr>
                      </a:solidFill>
                      <a:prstDash val="solid"/>
                      <a:round/>
                      <a:headEnd type="none" w="med" len="med"/>
                      <a:tailEnd type="none" w="med" len="med"/>
                    </a:lnB>
                    <a:pattFill prst="pct5">
                      <a:fgClr>
                        <a:schemeClr val="bg1"/>
                      </a:fgClr>
                      <a:bgClr>
                        <a:schemeClr val="bg1"/>
                      </a:bgClr>
                    </a:pattFill>
                  </a:tcPr>
                </a:tc>
                <a:extLst>
                  <a:ext uri="{0D108BD9-81ED-4DB2-BD59-A6C34878D82A}">
                    <a16:rowId xmlns:a16="http://schemas.microsoft.com/office/drawing/2014/main" val="1294670955"/>
                  </a:ext>
                </a:extLst>
              </a:tr>
              <a:tr h="366586">
                <a:tc vMerge="1">
                  <a:txBody>
                    <a:bodyPr/>
                    <a:lstStyle/>
                    <a:p>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地域の医療サービスとの連携</a:t>
                      </a:r>
                    </a:p>
                  </a:txBody>
                  <a:tcP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pattFill prst="pct5">
                      <a:fgClr>
                        <a:schemeClr val="bg1"/>
                      </a:fgClr>
                      <a:bgClr>
                        <a:schemeClr val="bg1"/>
                      </a:bgClr>
                    </a:pattFill>
                  </a:tcPr>
                </a:tc>
                <a:extLst>
                  <a:ext uri="{0D108BD9-81ED-4DB2-BD59-A6C34878D82A}">
                    <a16:rowId xmlns:a16="http://schemas.microsoft.com/office/drawing/2014/main" val="2452228638"/>
                  </a:ext>
                </a:extLst>
              </a:tr>
              <a:tr h="366586">
                <a:tc vMerge="1">
                  <a:txBody>
                    <a:bodyPr/>
                    <a:lstStyle/>
                    <a:p>
                      <a:endParaRPr kumimoji="1" lang="ja-JP" altLang="en-US" dirty="0"/>
                    </a:p>
                  </a:txBody>
                  <a:tcPr/>
                </a:tc>
                <a:tc>
                  <a:txBody>
                    <a:bodyPr/>
                    <a:lstStyle/>
                    <a:p>
                      <a:r>
                        <a:rPr kumimoji="1" lang="ja-JP" altLang="en-US" sz="1600" dirty="0">
                          <a:latin typeface="Meiryo UI" panose="020B0604030504040204" pitchFamily="50" charset="-128"/>
                          <a:ea typeface="Meiryo UI" panose="020B0604030504040204" pitchFamily="50" charset="-128"/>
                        </a:rPr>
                        <a:t>地域行事への参加等に関すること</a:t>
                      </a:r>
                    </a:p>
                  </a:txBody>
                  <a:tcPr>
                    <a:lnT w="12700" cap="flat" cmpd="sng" algn="ctr">
                      <a:solidFill>
                        <a:schemeClr val="tx1">
                          <a:lumMod val="50000"/>
                          <a:lumOff val="50000"/>
                        </a:schemeClr>
                      </a:solidFill>
                      <a:prstDash val="solid"/>
                      <a:round/>
                      <a:headEnd type="none" w="med" len="med"/>
                      <a:tailEnd type="none" w="med" len="med"/>
                    </a:lnT>
                    <a:pattFill prst="pct5">
                      <a:fgClr>
                        <a:schemeClr val="bg1"/>
                      </a:fgClr>
                      <a:bgClr>
                        <a:schemeClr val="bg1"/>
                      </a:bgClr>
                    </a:pattFill>
                  </a:tcPr>
                </a:tc>
                <a:extLst>
                  <a:ext uri="{0D108BD9-81ED-4DB2-BD59-A6C34878D82A}">
                    <a16:rowId xmlns:a16="http://schemas.microsoft.com/office/drawing/2014/main" val="1671655422"/>
                  </a:ext>
                </a:extLst>
              </a:tr>
              <a:tr h="366586">
                <a:tc rowSpan="2">
                  <a:txBody>
                    <a:bodyPr/>
                    <a:lstStyle/>
                    <a:p>
                      <a:r>
                        <a:rPr kumimoji="1" lang="ja-JP" altLang="en-US" b="1" dirty="0">
                          <a:latin typeface="Meiryo UI" panose="020B0604030504040204" pitchFamily="50" charset="-128"/>
                          <a:ea typeface="Meiryo UI" panose="020B0604030504040204" pitchFamily="50" charset="-128"/>
                        </a:rPr>
                        <a:t>防災・防犯体制の構築</a:t>
                      </a:r>
                    </a:p>
                  </a:txBody>
                  <a:tcPr anchor="ctr">
                    <a:solidFill>
                      <a:srgbClr val="FFD966"/>
                    </a:solidFill>
                  </a:tcPr>
                </a:tc>
                <a:tc>
                  <a:txBody>
                    <a:bodyPr/>
                    <a:lstStyle/>
                    <a:p>
                      <a:r>
                        <a:rPr kumimoji="1" lang="ja-JP" altLang="en-US" sz="1600" dirty="0">
                          <a:latin typeface="Meiryo UI" panose="020B0604030504040204" pitchFamily="50" charset="-128"/>
                          <a:ea typeface="Meiryo UI" panose="020B0604030504040204" pitchFamily="50" charset="-128"/>
                        </a:rPr>
                        <a:t>非常災害に関する具体的計画の策定およびその運用</a:t>
                      </a:r>
                    </a:p>
                  </a:txBody>
                  <a:tcPr>
                    <a:lnB w="12700" cap="flat" cmpd="sng" algn="ctr">
                      <a:solidFill>
                        <a:schemeClr val="tx1">
                          <a:lumMod val="50000"/>
                          <a:lumOff val="50000"/>
                        </a:schemeClr>
                      </a:solidFill>
                      <a:prstDash val="solid"/>
                      <a:round/>
                      <a:headEnd type="none" w="med" len="med"/>
                      <a:tailEnd type="none" w="med" len="med"/>
                    </a:lnB>
                    <a:pattFill prst="pct5">
                      <a:fgClr>
                        <a:schemeClr val="bg1"/>
                      </a:fgClr>
                      <a:bgClr>
                        <a:schemeClr val="bg1"/>
                      </a:bgClr>
                    </a:pattFill>
                  </a:tcPr>
                </a:tc>
                <a:extLst>
                  <a:ext uri="{0D108BD9-81ED-4DB2-BD59-A6C34878D82A}">
                    <a16:rowId xmlns:a16="http://schemas.microsoft.com/office/drawing/2014/main" val="2369534244"/>
                  </a:ext>
                </a:extLst>
              </a:tr>
              <a:tr h="366586">
                <a:tc vMerge="1">
                  <a:txBody>
                    <a:bodyPr/>
                    <a:lstStyle/>
                    <a:p>
                      <a:endParaRPr kumimoji="1" lang="ja-JP" altLang="en-US" dirty="0"/>
                    </a:p>
                  </a:txBody>
                  <a:tcPr/>
                </a:tc>
                <a:tc>
                  <a:txBody>
                    <a:bodyPr/>
                    <a:lstStyle/>
                    <a:p>
                      <a:r>
                        <a:rPr kumimoji="1" lang="ja-JP" altLang="en-US" sz="1600" dirty="0">
                          <a:latin typeface="Meiryo UI" panose="020B0604030504040204" pitchFamily="50" charset="-128"/>
                          <a:ea typeface="Meiryo UI" panose="020B0604030504040204" pitchFamily="50" charset="-128"/>
                        </a:rPr>
                        <a:t>非常災害時の関係機関への通報および連携体制の構築</a:t>
                      </a:r>
                    </a:p>
                  </a:txBody>
                  <a:tcPr>
                    <a:lnT w="12700" cap="flat" cmpd="sng" algn="ctr">
                      <a:solidFill>
                        <a:schemeClr val="tx1">
                          <a:lumMod val="50000"/>
                          <a:lumOff val="50000"/>
                        </a:schemeClr>
                      </a:solidFill>
                      <a:prstDash val="solid"/>
                      <a:round/>
                      <a:headEnd type="none" w="med" len="med"/>
                      <a:tailEnd type="none" w="med" len="med"/>
                    </a:lnT>
                    <a:pattFill prst="pct5">
                      <a:fgClr>
                        <a:schemeClr val="bg1"/>
                      </a:fgClr>
                      <a:bgClr>
                        <a:schemeClr val="bg1"/>
                      </a:bgClr>
                    </a:pattFill>
                  </a:tcPr>
                </a:tc>
                <a:extLst>
                  <a:ext uri="{0D108BD9-81ED-4DB2-BD59-A6C34878D82A}">
                    <a16:rowId xmlns:a16="http://schemas.microsoft.com/office/drawing/2014/main" val="3136185482"/>
                  </a:ext>
                </a:extLst>
              </a:tr>
              <a:tr h="366586">
                <a:tc rowSpan="2">
                  <a:txBody>
                    <a:bodyPr/>
                    <a:lstStyle/>
                    <a:p>
                      <a:r>
                        <a:rPr kumimoji="1" lang="ja-JP" altLang="en-US" b="1" dirty="0">
                          <a:latin typeface="Meiryo UI" panose="020B0604030504040204" pitchFamily="50" charset="-128"/>
                          <a:ea typeface="Meiryo UI" panose="020B0604030504040204" pitchFamily="50" charset="-128"/>
                        </a:rPr>
                        <a:t>高齢者虐待防止</a:t>
                      </a:r>
                    </a:p>
                  </a:txBody>
                  <a:tcPr anchor="ctr">
                    <a:solidFill>
                      <a:srgbClr val="FFD9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身体的拘束</a:t>
                      </a:r>
                    </a:p>
                  </a:txBody>
                  <a:tcPr>
                    <a:lnB w="12700" cap="flat" cmpd="sng" algn="ctr">
                      <a:solidFill>
                        <a:schemeClr val="tx1">
                          <a:lumMod val="50000"/>
                          <a:lumOff val="50000"/>
                        </a:schemeClr>
                      </a:solidFill>
                      <a:prstDash val="solid"/>
                      <a:round/>
                      <a:headEnd type="none" w="med" len="med"/>
                      <a:tailEnd type="none" w="med" len="med"/>
                    </a:lnB>
                    <a:pattFill prst="pct5">
                      <a:fgClr>
                        <a:schemeClr val="bg1"/>
                      </a:fgClr>
                      <a:bgClr>
                        <a:schemeClr val="bg1"/>
                      </a:bgClr>
                    </a:pattFill>
                  </a:tcPr>
                </a:tc>
                <a:extLst>
                  <a:ext uri="{0D108BD9-81ED-4DB2-BD59-A6C34878D82A}">
                    <a16:rowId xmlns:a16="http://schemas.microsoft.com/office/drawing/2014/main" val="2716059949"/>
                  </a:ext>
                </a:extLst>
              </a:tr>
              <a:tr h="366586">
                <a:tc vMerge="1">
                  <a:txBody>
                    <a:bodyPr/>
                    <a:lstStyle/>
                    <a:p>
                      <a:endParaRPr kumimoji="1" lang="ja-JP" altLang="en-US" dirty="0"/>
                    </a:p>
                  </a:txBody>
                  <a:tcPr/>
                </a:tc>
                <a:tc>
                  <a:txBody>
                    <a:bodyPr/>
                    <a:lstStyle/>
                    <a:p>
                      <a:r>
                        <a:rPr kumimoji="1" lang="ja-JP" altLang="en-US" sz="1600" dirty="0">
                          <a:latin typeface="Meiryo UI" panose="020B0604030504040204" pitchFamily="50" charset="-128"/>
                          <a:ea typeface="Meiryo UI" panose="020B0604030504040204" pitchFamily="50" charset="-128"/>
                        </a:rPr>
                        <a:t>職員の研修・啓発</a:t>
                      </a:r>
                    </a:p>
                  </a:txBody>
                  <a:tcPr>
                    <a:lnT w="12700" cap="flat" cmpd="sng" algn="ctr">
                      <a:solidFill>
                        <a:schemeClr val="tx1">
                          <a:lumMod val="50000"/>
                          <a:lumOff val="50000"/>
                        </a:schemeClr>
                      </a:solidFill>
                      <a:prstDash val="solid"/>
                      <a:round/>
                      <a:headEnd type="none" w="med" len="med"/>
                      <a:tailEnd type="none" w="med" len="med"/>
                    </a:lnT>
                    <a:pattFill prst="pct5">
                      <a:fgClr>
                        <a:schemeClr val="bg1"/>
                      </a:fgClr>
                      <a:bgClr>
                        <a:schemeClr val="bg1"/>
                      </a:bgClr>
                    </a:pattFill>
                  </a:tcPr>
                </a:tc>
                <a:extLst>
                  <a:ext uri="{0D108BD9-81ED-4DB2-BD59-A6C34878D82A}">
                    <a16:rowId xmlns:a16="http://schemas.microsoft.com/office/drawing/2014/main" val="3703489867"/>
                  </a:ext>
                </a:extLst>
              </a:tr>
              <a:tr h="366586">
                <a:tc rowSpan="4">
                  <a:txBody>
                    <a:bodyPr/>
                    <a:lstStyle/>
                    <a:p>
                      <a:r>
                        <a:rPr kumimoji="1" lang="ja-JP" altLang="en-US" b="1" dirty="0">
                          <a:latin typeface="Meiryo UI" panose="020B0604030504040204" pitchFamily="50" charset="-128"/>
                          <a:ea typeface="Meiryo UI" panose="020B0604030504040204" pitchFamily="50" charset="-128"/>
                        </a:rPr>
                        <a:t>衛生管理</a:t>
                      </a:r>
                    </a:p>
                  </a:txBody>
                  <a:tcPr anchor="ctr">
                    <a:solidFill>
                      <a:srgbClr val="FFD966"/>
                    </a:solidFill>
                  </a:tcPr>
                </a:tc>
                <a:tc>
                  <a:txBody>
                    <a:bodyPr/>
                    <a:lstStyle/>
                    <a:p>
                      <a:r>
                        <a:rPr kumimoji="1" lang="ja-JP" altLang="en-US" sz="1600" dirty="0">
                          <a:latin typeface="Meiryo UI" panose="020B0604030504040204" pitchFamily="50" charset="-128"/>
                          <a:ea typeface="Meiryo UI" panose="020B0604030504040204" pitchFamily="50" charset="-128"/>
                        </a:rPr>
                        <a:t>感染症対策の実施状況</a:t>
                      </a:r>
                    </a:p>
                  </a:txBody>
                  <a:tcPr>
                    <a:lnB w="12700" cap="flat" cmpd="sng" algn="ctr">
                      <a:solidFill>
                        <a:schemeClr val="tx1">
                          <a:lumMod val="50000"/>
                          <a:lumOff val="50000"/>
                        </a:schemeClr>
                      </a:solidFill>
                      <a:prstDash val="solid"/>
                      <a:round/>
                      <a:headEnd type="none" w="med" len="med"/>
                      <a:tailEnd type="none" w="med" len="med"/>
                    </a:lnB>
                    <a:pattFill prst="pct5">
                      <a:fgClr>
                        <a:schemeClr val="bg1"/>
                      </a:fgClr>
                      <a:bgClr>
                        <a:schemeClr val="bg1"/>
                      </a:bgClr>
                    </a:pattFill>
                  </a:tcPr>
                </a:tc>
                <a:extLst>
                  <a:ext uri="{0D108BD9-81ED-4DB2-BD59-A6C34878D82A}">
                    <a16:rowId xmlns:a16="http://schemas.microsoft.com/office/drawing/2014/main" val="1931303247"/>
                  </a:ext>
                </a:extLst>
              </a:tr>
              <a:tr h="366586">
                <a:tc vMerge="1">
                  <a:txBody>
                    <a:bodyPr/>
                    <a:lstStyle/>
                    <a:p>
                      <a:endParaRPr kumimoji="1" lang="ja-JP" altLang="en-US" dirty="0"/>
                    </a:p>
                  </a:txBody>
                  <a:tcPr/>
                </a:tc>
                <a:tc>
                  <a:txBody>
                    <a:bodyPr/>
                    <a:lstStyle/>
                    <a:p>
                      <a:r>
                        <a:rPr kumimoji="1" lang="ja-JP" altLang="en-US" sz="1600" dirty="0">
                          <a:latin typeface="Meiryo UI" panose="020B0604030504040204" pitchFamily="50" charset="-128"/>
                          <a:ea typeface="Meiryo UI" panose="020B0604030504040204" pitchFamily="50" charset="-128"/>
                        </a:rPr>
                        <a:t>感染対策委員会</a:t>
                      </a:r>
                    </a:p>
                  </a:txBody>
                  <a:tcP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pattFill prst="pct5">
                      <a:fgClr>
                        <a:schemeClr val="bg1"/>
                      </a:fgClr>
                      <a:bgClr>
                        <a:schemeClr val="bg1"/>
                      </a:bgClr>
                    </a:pattFill>
                  </a:tcPr>
                </a:tc>
                <a:extLst>
                  <a:ext uri="{0D108BD9-81ED-4DB2-BD59-A6C34878D82A}">
                    <a16:rowId xmlns:a16="http://schemas.microsoft.com/office/drawing/2014/main" val="874117112"/>
                  </a:ext>
                </a:extLst>
              </a:tr>
              <a:tr h="366586">
                <a:tc vMerge="1">
                  <a:txBody>
                    <a:bodyPr/>
                    <a:lstStyle/>
                    <a:p>
                      <a:endParaRPr kumimoji="1" lang="ja-JP" altLang="en-US" dirty="0"/>
                    </a:p>
                  </a:txBody>
                  <a:tcPr/>
                </a:tc>
                <a:tc>
                  <a:txBody>
                    <a:bodyPr/>
                    <a:lstStyle/>
                    <a:p>
                      <a:r>
                        <a:rPr kumimoji="1" lang="ja-JP" altLang="en-US" sz="1600" dirty="0">
                          <a:latin typeface="Meiryo UI" panose="020B0604030504040204" pitchFamily="50" charset="-128"/>
                          <a:ea typeface="Meiryo UI" panose="020B0604030504040204" pitchFamily="50" charset="-128"/>
                        </a:rPr>
                        <a:t>感染症および食中毒の予防・まん延防止のための指針</a:t>
                      </a:r>
                    </a:p>
                  </a:txBody>
                  <a:tcP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pattFill prst="pct5">
                      <a:fgClr>
                        <a:schemeClr val="bg1"/>
                      </a:fgClr>
                      <a:bgClr>
                        <a:schemeClr val="bg1"/>
                      </a:bgClr>
                    </a:pattFill>
                  </a:tcPr>
                </a:tc>
                <a:extLst>
                  <a:ext uri="{0D108BD9-81ED-4DB2-BD59-A6C34878D82A}">
                    <a16:rowId xmlns:a16="http://schemas.microsoft.com/office/drawing/2014/main" val="1614888986"/>
                  </a:ext>
                </a:extLst>
              </a:tr>
              <a:tr h="366586">
                <a:tc vMerge="1">
                  <a:txBody>
                    <a:bodyPr/>
                    <a:lstStyle/>
                    <a:p>
                      <a:endParaRPr kumimoji="1" lang="ja-JP" altLang="en-US" dirty="0"/>
                    </a:p>
                  </a:txBody>
                  <a:tcPr/>
                </a:tc>
                <a:tc>
                  <a:txBody>
                    <a:bodyPr/>
                    <a:lstStyle/>
                    <a:p>
                      <a:r>
                        <a:rPr kumimoji="1" lang="ja-JP" altLang="en-US" sz="1600" dirty="0">
                          <a:latin typeface="Meiryo UI" panose="020B0604030504040204" pitchFamily="50" charset="-128"/>
                          <a:ea typeface="Meiryo UI" panose="020B0604030504040204" pitchFamily="50" charset="-128"/>
                        </a:rPr>
                        <a:t>職員の研修・啓発</a:t>
                      </a:r>
                    </a:p>
                  </a:txBody>
                  <a:tcPr>
                    <a:lnT w="12700" cap="flat" cmpd="sng" algn="ctr">
                      <a:solidFill>
                        <a:schemeClr val="tx1">
                          <a:lumMod val="50000"/>
                          <a:lumOff val="50000"/>
                        </a:schemeClr>
                      </a:solidFill>
                      <a:prstDash val="solid"/>
                      <a:round/>
                      <a:headEnd type="none" w="med" len="med"/>
                      <a:tailEnd type="none" w="med" len="med"/>
                    </a:lnT>
                    <a:pattFill prst="pct5">
                      <a:fgClr>
                        <a:schemeClr val="bg1"/>
                      </a:fgClr>
                      <a:bgClr>
                        <a:schemeClr val="bg1"/>
                      </a:bgClr>
                    </a:pattFill>
                  </a:tcPr>
                </a:tc>
                <a:extLst>
                  <a:ext uri="{0D108BD9-81ED-4DB2-BD59-A6C34878D82A}">
                    <a16:rowId xmlns:a16="http://schemas.microsoft.com/office/drawing/2014/main" val="2225242748"/>
                  </a:ext>
                </a:extLst>
              </a:tr>
            </a:tbl>
          </a:graphicData>
        </a:graphic>
      </p:graphicFrame>
    </p:spTree>
    <p:extLst>
      <p:ext uri="{BB962C8B-B14F-4D97-AF65-F5344CB8AC3E}">
        <p14:creationId xmlns:p14="http://schemas.microsoft.com/office/powerpoint/2010/main" val="1509136319"/>
      </p:ext>
    </p:extLst>
  </p:cSld>
  <p:clrMapOvr>
    <a:masterClrMapping/>
  </p:clrMapOvr>
</p:sld>
</file>

<file path=ppt/theme/theme1.xml><?xml version="1.0" encoding="utf-8"?>
<a:theme xmlns:a="http://schemas.openxmlformats.org/drawingml/2006/main" name="レトロスペクト">
  <a:themeElements>
    <a:clrScheme name="レトロスペクト">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光沢のあるエッジ">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78</TotalTime>
  <Words>3931</Words>
  <Application>Microsoft Office PowerPoint</Application>
  <PresentationFormat>ワイド画面</PresentationFormat>
  <Paragraphs>368</Paragraphs>
  <Slides>29</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29</vt:i4>
      </vt:variant>
    </vt:vector>
  </HeadingPairs>
  <TitlesOfParts>
    <vt:vector size="37" baseType="lpstr">
      <vt:lpstr>HG丸ｺﾞｼｯｸM-PRO</vt:lpstr>
      <vt:lpstr>Meiryo UI</vt:lpstr>
      <vt:lpstr>游ゴシック</vt:lpstr>
      <vt:lpstr>Calibri</vt:lpstr>
      <vt:lpstr>Calibri Light</vt:lpstr>
      <vt:lpstr>Century</vt:lpstr>
      <vt:lpstr>Wingdings</vt:lpstr>
      <vt:lpstr>レトロスペクト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光永　凌</cp:lastModifiedBy>
  <cp:revision>9</cp:revision>
  <cp:lastPrinted>2025-03-24T01:55:45Z</cp:lastPrinted>
  <dcterms:modified xsi:type="dcterms:W3CDTF">2025-03-25T01:46:23Z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2024-11-27T07:22:53Z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a2ab2787-c1e7-407f-a903-ef94d39b46a6</vt:lpwstr>
  </property>
  <property fmtid="{D5CDD505-2E9C-101B-9397-08002B2CF9AE}" pid="7" name="MSIP_Label_defa4170-0d19-0005-0004-bc88714345d2_ActionId">
    <vt:lpwstr>6a69f827-57b3-4ad5-ab9b-4f87e9b7fe28</vt:lpwstr>
  </property>
  <property fmtid="{D5CDD505-2E9C-101B-9397-08002B2CF9AE}" pid="8" name="MSIP_Label_defa4170-0d19-0005-0004-bc88714345d2_ContentBits">
    <vt:lpwstr>0</vt:lpwstr>
  </property>
</Properties>
</file>