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55">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994" y="-108"/>
      </p:cViewPr>
      <p:guideLst>
        <p:guide orient="horz" pos="3155"/>
        <p:guide pos="2169"/>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85466" cy="501339"/>
          </a:xfrm>
          <a:prstGeom prst="rect">
            <a:avLst/>
          </a:prstGeom>
        </p:spPr>
        <p:txBody>
          <a:bodyPr vert="horz" lIns="93113" tIns="46557" rIns="93113" bIns="46557"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074" y="1"/>
            <a:ext cx="2985465" cy="501339"/>
          </a:xfrm>
          <a:prstGeom prst="rect">
            <a:avLst/>
          </a:prstGeom>
        </p:spPr>
        <p:txBody>
          <a:bodyPr vert="horz" lIns="93113" tIns="46557" rIns="93113" bIns="46557" rtlCol="0"/>
          <a:lstStyle>
            <a:lvl1pPr algn="r">
              <a:defRPr sz="1200"/>
            </a:lvl1pPr>
          </a:lstStyle>
          <a:p>
            <a:fld id="{8DE13B39-B71B-4273-A796-B4FAE7FD661E}" type="datetimeFigureOut">
              <a:rPr kumimoji="1" lang="ja-JP" altLang="en-US" smtClean="0"/>
              <a:t>2018/6/4</a:t>
            </a:fld>
            <a:endParaRPr kumimoji="1" lang="ja-JP" altLang="en-US"/>
          </a:p>
        </p:txBody>
      </p:sp>
      <p:sp>
        <p:nvSpPr>
          <p:cNvPr id="4" name="スライド イメージ プレースホルダー 3"/>
          <p:cNvSpPr>
            <a:spLocks noGrp="1" noRot="1" noChangeAspect="1"/>
          </p:cNvSpPr>
          <p:nvPr>
            <p:ph type="sldImg" idx="2"/>
          </p:nvPr>
        </p:nvSpPr>
        <p:spPr>
          <a:xfrm>
            <a:off x="938213" y="750888"/>
            <a:ext cx="5011737" cy="3757612"/>
          </a:xfrm>
          <a:prstGeom prst="rect">
            <a:avLst/>
          </a:prstGeom>
          <a:noFill/>
          <a:ln w="12700">
            <a:solidFill>
              <a:prstClr val="black"/>
            </a:solidFill>
          </a:ln>
        </p:spPr>
        <p:txBody>
          <a:bodyPr vert="horz" lIns="93113" tIns="46557" rIns="93113" bIns="46557" rtlCol="0" anchor="ctr"/>
          <a:lstStyle/>
          <a:p>
            <a:endParaRPr lang="ja-JP" altLang="en-US"/>
          </a:p>
        </p:txBody>
      </p:sp>
      <p:sp>
        <p:nvSpPr>
          <p:cNvPr id="5" name="ノート プレースホルダー 4"/>
          <p:cNvSpPr>
            <a:spLocks noGrp="1"/>
          </p:cNvSpPr>
          <p:nvPr>
            <p:ph type="body" sz="quarter" idx="3"/>
          </p:nvPr>
        </p:nvSpPr>
        <p:spPr>
          <a:xfrm>
            <a:off x="688330" y="4758687"/>
            <a:ext cx="5511505" cy="4508824"/>
          </a:xfrm>
          <a:prstGeom prst="rect">
            <a:avLst/>
          </a:prstGeom>
        </p:spPr>
        <p:txBody>
          <a:bodyPr vert="horz" lIns="93113" tIns="46557" rIns="93113" bIns="4655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515762"/>
            <a:ext cx="2985466" cy="501338"/>
          </a:xfrm>
          <a:prstGeom prst="rect">
            <a:avLst/>
          </a:prstGeom>
        </p:spPr>
        <p:txBody>
          <a:bodyPr vert="horz" lIns="93113" tIns="46557" rIns="93113" bIns="4655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074" y="9515762"/>
            <a:ext cx="2985465" cy="501338"/>
          </a:xfrm>
          <a:prstGeom prst="rect">
            <a:avLst/>
          </a:prstGeom>
        </p:spPr>
        <p:txBody>
          <a:bodyPr vert="horz" lIns="93113" tIns="46557" rIns="93113" bIns="46557" rtlCol="0" anchor="b"/>
          <a:lstStyle>
            <a:lvl1pPr algn="r">
              <a:defRPr sz="1200"/>
            </a:lvl1pPr>
          </a:lstStyle>
          <a:p>
            <a:fld id="{1D8087AC-E735-4E59-B3F7-8CF1ED19417E}" type="slidenum">
              <a:rPr kumimoji="1" lang="ja-JP" altLang="en-US" smtClean="0"/>
              <a:t>‹#›</a:t>
            </a:fld>
            <a:endParaRPr kumimoji="1" lang="ja-JP" altLang="en-US"/>
          </a:p>
        </p:txBody>
      </p:sp>
    </p:spTree>
    <p:extLst>
      <p:ext uri="{BB962C8B-B14F-4D97-AF65-F5344CB8AC3E}">
        <p14:creationId xmlns:p14="http://schemas.microsoft.com/office/powerpoint/2010/main" val="34097607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9898A23-8DA9-4FBF-8516-927D8CE35022}" type="datetimeFigureOut">
              <a:rPr kumimoji="1" lang="ja-JP" altLang="en-US" smtClean="0"/>
              <a:t>2018/6/4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76623E-3A83-4F80-B004-0D7D40E05824}" type="slidenum">
              <a:rPr kumimoji="1" lang="ja-JP" altLang="en-US" smtClean="0"/>
              <a:t>‹#›</a:t>
            </a:fld>
            <a:endParaRPr kumimoji="1" lang="ja-JP" altLang="en-US"/>
          </a:p>
        </p:txBody>
      </p:sp>
    </p:spTree>
    <p:extLst>
      <p:ext uri="{BB962C8B-B14F-4D97-AF65-F5344CB8AC3E}">
        <p14:creationId xmlns:p14="http://schemas.microsoft.com/office/powerpoint/2010/main" val="2488222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9898A23-8DA9-4FBF-8516-927D8CE35022}" type="datetimeFigureOut">
              <a:rPr kumimoji="1" lang="ja-JP" altLang="en-US" smtClean="0"/>
              <a:t>2018/6/4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76623E-3A83-4F80-B004-0D7D40E05824}" type="slidenum">
              <a:rPr kumimoji="1" lang="ja-JP" altLang="en-US" smtClean="0"/>
              <a:t>‹#›</a:t>
            </a:fld>
            <a:endParaRPr kumimoji="1" lang="ja-JP" altLang="en-US"/>
          </a:p>
        </p:txBody>
      </p:sp>
    </p:spTree>
    <p:extLst>
      <p:ext uri="{BB962C8B-B14F-4D97-AF65-F5344CB8AC3E}">
        <p14:creationId xmlns:p14="http://schemas.microsoft.com/office/powerpoint/2010/main" val="3572889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9898A23-8DA9-4FBF-8516-927D8CE35022}" type="datetimeFigureOut">
              <a:rPr kumimoji="1" lang="ja-JP" altLang="en-US" smtClean="0"/>
              <a:t>2018/6/4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76623E-3A83-4F80-B004-0D7D40E05824}" type="slidenum">
              <a:rPr kumimoji="1" lang="ja-JP" altLang="en-US" smtClean="0"/>
              <a:t>‹#›</a:t>
            </a:fld>
            <a:endParaRPr kumimoji="1" lang="ja-JP" altLang="en-US"/>
          </a:p>
        </p:txBody>
      </p:sp>
    </p:spTree>
    <p:extLst>
      <p:ext uri="{BB962C8B-B14F-4D97-AF65-F5344CB8AC3E}">
        <p14:creationId xmlns:p14="http://schemas.microsoft.com/office/powerpoint/2010/main" val="3151579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9898A23-8DA9-4FBF-8516-927D8CE35022}" type="datetimeFigureOut">
              <a:rPr kumimoji="1" lang="ja-JP" altLang="en-US" smtClean="0"/>
              <a:t>2018/6/4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76623E-3A83-4F80-B004-0D7D40E05824}" type="slidenum">
              <a:rPr kumimoji="1" lang="ja-JP" altLang="en-US" smtClean="0"/>
              <a:t>‹#›</a:t>
            </a:fld>
            <a:endParaRPr kumimoji="1" lang="ja-JP" altLang="en-US"/>
          </a:p>
        </p:txBody>
      </p:sp>
    </p:spTree>
    <p:extLst>
      <p:ext uri="{BB962C8B-B14F-4D97-AF65-F5344CB8AC3E}">
        <p14:creationId xmlns:p14="http://schemas.microsoft.com/office/powerpoint/2010/main" val="2369072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9898A23-8DA9-4FBF-8516-927D8CE35022}" type="datetimeFigureOut">
              <a:rPr kumimoji="1" lang="ja-JP" altLang="en-US" smtClean="0"/>
              <a:t>2018/6/4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76623E-3A83-4F80-B004-0D7D40E05824}" type="slidenum">
              <a:rPr kumimoji="1" lang="ja-JP" altLang="en-US" smtClean="0"/>
              <a:t>‹#›</a:t>
            </a:fld>
            <a:endParaRPr kumimoji="1" lang="ja-JP" altLang="en-US"/>
          </a:p>
        </p:txBody>
      </p:sp>
    </p:spTree>
    <p:extLst>
      <p:ext uri="{BB962C8B-B14F-4D97-AF65-F5344CB8AC3E}">
        <p14:creationId xmlns:p14="http://schemas.microsoft.com/office/powerpoint/2010/main" val="2978802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9898A23-8DA9-4FBF-8516-927D8CE35022}" type="datetimeFigureOut">
              <a:rPr kumimoji="1" lang="ja-JP" altLang="en-US" smtClean="0"/>
              <a:t>2018/6/4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76623E-3A83-4F80-B004-0D7D40E05824}" type="slidenum">
              <a:rPr kumimoji="1" lang="ja-JP" altLang="en-US" smtClean="0"/>
              <a:t>‹#›</a:t>
            </a:fld>
            <a:endParaRPr kumimoji="1" lang="ja-JP" altLang="en-US"/>
          </a:p>
        </p:txBody>
      </p:sp>
    </p:spTree>
    <p:extLst>
      <p:ext uri="{BB962C8B-B14F-4D97-AF65-F5344CB8AC3E}">
        <p14:creationId xmlns:p14="http://schemas.microsoft.com/office/powerpoint/2010/main" val="1494473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9898A23-8DA9-4FBF-8516-927D8CE35022}" type="datetimeFigureOut">
              <a:rPr kumimoji="1" lang="ja-JP" altLang="en-US" smtClean="0"/>
              <a:t>2018/6/4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76623E-3A83-4F80-B004-0D7D40E05824}" type="slidenum">
              <a:rPr kumimoji="1" lang="ja-JP" altLang="en-US" smtClean="0"/>
              <a:t>‹#›</a:t>
            </a:fld>
            <a:endParaRPr kumimoji="1" lang="ja-JP" altLang="en-US"/>
          </a:p>
        </p:txBody>
      </p:sp>
    </p:spTree>
    <p:extLst>
      <p:ext uri="{BB962C8B-B14F-4D97-AF65-F5344CB8AC3E}">
        <p14:creationId xmlns:p14="http://schemas.microsoft.com/office/powerpoint/2010/main" val="741288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9898A23-8DA9-4FBF-8516-927D8CE35022}" type="datetimeFigureOut">
              <a:rPr kumimoji="1" lang="ja-JP" altLang="en-US" smtClean="0"/>
              <a:t>2018/6/4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76623E-3A83-4F80-B004-0D7D40E05824}" type="slidenum">
              <a:rPr kumimoji="1" lang="ja-JP" altLang="en-US" smtClean="0"/>
              <a:t>‹#›</a:t>
            </a:fld>
            <a:endParaRPr kumimoji="1" lang="ja-JP" altLang="en-US"/>
          </a:p>
        </p:txBody>
      </p:sp>
    </p:spTree>
    <p:extLst>
      <p:ext uri="{BB962C8B-B14F-4D97-AF65-F5344CB8AC3E}">
        <p14:creationId xmlns:p14="http://schemas.microsoft.com/office/powerpoint/2010/main" val="1431277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9898A23-8DA9-4FBF-8516-927D8CE35022}" type="datetimeFigureOut">
              <a:rPr kumimoji="1" lang="ja-JP" altLang="en-US" smtClean="0"/>
              <a:t>2018/6/4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76623E-3A83-4F80-B004-0D7D40E05824}" type="slidenum">
              <a:rPr kumimoji="1" lang="ja-JP" altLang="en-US" smtClean="0"/>
              <a:t>‹#›</a:t>
            </a:fld>
            <a:endParaRPr kumimoji="1" lang="ja-JP" altLang="en-US"/>
          </a:p>
        </p:txBody>
      </p:sp>
    </p:spTree>
    <p:extLst>
      <p:ext uri="{BB962C8B-B14F-4D97-AF65-F5344CB8AC3E}">
        <p14:creationId xmlns:p14="http://schemas.microsoft.com/office/powerpoint/2010/main" val="56122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9898A23-8DA9-4FBF-8516-927D8CE35022}" type="datetimeFigureOut">
              <a:rPr kumimoji="1" lang="ja-JP" altLang="en-US" smtClean="0"/>
              <a:t>2018/6/4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76623E-3A83-4F80-B004-0D7D40E05824}" type="slidenum">
              <a:rPr kumimoji="1" lang="ja-JP" altLang="en-US" smtClean="0"/>
              <a:t>‹#›</a:t>
            </a:fld>
            <a:endParaRPr kumimoji="1" lang="ja-JP" altLang="en-US"/>
          </a:p>
        </p:txBody>
      </p:sp>
    </p:spTree>
    <p:extLst>
      <p:ext uri="{BB962C8B-B14F-4D97-AF65-F5344CB8AC3E}">
        <p14:creationId xmlns:p14="http://schemas.microsoft.com/office/powerpoint/2010/main" val="3794267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9898A23-8DA9-4FBF-8516-927D8CE35022}" type="datetimeFigureOut">
              <a:rPr kumimoji="1" lang="ja-JP" altLang="en-US" smtClean="0"/>
              <a:t>2018/6/4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76623E-3A83-4F80-B004-0D7D40E05824}" type="slidenum">
              <a:rPr kumimoji="1" lang="ja-JP" altLang="en-US" smtClean="0"/>
              <a:t>‹#›</a:t>
            </a:fld>
            <a:endParaRPr kumimoji="1" lang="ja-JP" altLang="en-US"/>
          </a:p>
        </p:txBody>
      </p:sp>
    </p:spTree>
    <p:extLst>
      <p:ext uri="{BB962C8B-B14F-4D97-AF65-F5344CB8AC3E}">
        <p14:creationId xmlns:p14="http://schemas.microsoft.com/office/powerpoint/2010/main" val="3032333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898A23-8DA9-4FBF-8516-927D8CE35022}" type="datetimeFigureOut">
              <a:rPr kumimoji="1" lang="ja-JP" altLang="en-US" smtClean="0"/>
              <a:t>2018/6/4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76623E-3A83-4F80-B004-0D7D40E05824}" type="slidenum">
              <a:rPr kumimoji="1" lang="ja-JP" altLang="en-US" smtClean="0"/>
              <a:t>‹#›</a:t>
            </a:fld>
            <a:endParaRPr kumimoji="1" lang="ja-JP" altLang="en-US"/>
          </a:p>
        </p:txBody>
      </p:sp>
    </p:spTree>
    <p:extLst>
      <p:ext uri="{BB962C8B-B14F-4D97-AF65-F5344CB8AC3E}">
        <p14:creationId xmlns:p14="http://schemas.microsoft.com/office/powerpoint/2010/main" val="857903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1214258" y="36240"/>
            <a:ext cx="6595870" cy="504055"/>
          </a:xfrm>
          <a:prstGeom prst="rect">
            <a:avLst/>
          </a:prstGeom>
        </p:spPr>
        <p:txBody>
          <a:bodyPr>
            <a:normAutofit fontScale="75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000" b="1" dirty="0" smtClean="0">
                <a:ln w="12700">
                  <a:noFill/>
                  <a:prstDash val="solid"/>
                </a:ln>
              </a:rPr>
              <a:t>　平成</a:t>
            </a:r>
            <a:r>
              <a:rPr lang="en-US" altLang="ja-JP" sz="2000" b="1" dirty="0" smtClean="0">
                <a:ln w="12700">
                  <a:noFill/>
                  <a:prstDash val="solid"/>
                </a:ln>
              </a:rPr>
              <a:t>30</a:t>
            </a:r>
            <a:r>
              <a:rPr lang="ja-JP" altLang="en-US" sz="2000" b="1" dirty="0" smtClean="0">
                <a:ln w="12700">
                  <a:noFill/>
                  <a:prstDash val="solid"/>
                </a:ln>
              </a:rPr>
              <a:t>年度第</a:t>
            </a:r>
            <a:r>
              <a:rPr lang="en-US" altLang="ja-JP" sz="2000" b="1" dirty="0" smtClean="0">
                <a:ln w="12700">
                  <a:noFill/>
                  <a:prstDash val="solid"/>
                </a:ln>
              </a:rPr>
              <a:t>Ⅰ</a:t>
            </a:r>
            <a:r>
              <a:rPr lang="ja-JP" altLang="en-US" sz="2000" b="1" dirty="0" smtClean="0">
                <a:ln w="12700">
                  <a:noFill/>
                  <a:prstDash val="solid"/>
                </a:ln>
              </a:rPr>
              <a:t>期東京都主任介護支援専門員研修　受講者推薦要件の概要</a:t>
            </a:r>
            <a:endParaRPr lang="ja-JP" altLang="en-US" sz="1800" b="1" dirty="0">
              <a:ln w="12700">
                <a:noFill/>
                <a:prstDash val="solid"/>
              </a:ln>
            </a:endParaRPr>
          </a:p>
        </p:txBody>
      </p:sp>
      <p:sp>
        <p:nvSpPr>
          <p:cNvPr id="24" name="角丸四角形 23"/>
          <p:cNvSpPr/>
          <p:nvPr/>
        </p:nvSpPr>
        <p:spPr>
          <a:xfrm>
            <a:off x="4170898" y="433368"/>
            <a:ext cx="4779936" cy="6290144"/>
          </a:xfrm>
          <a:prstGeom prst="roundRect">
            <a:avLst/>
          </a:prstGeom>
          <a:solidFill>
            <a:schemeClr val="accent1">
              <a:lumMod val="20000"/>
              <a:lumOff val="80000"/>
            </a:schemeClr>
          </a:solidFill>
          <a:ln w="317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9" name="テキスト ボックス 28"/>
          <p:cNvSpPr txBox="1"/>
          <p:nvPr/>
        </p:nvSpPr>
        <p:spPr>
          <a:xfrm>
            <a:off x="5784530" y="386406"/>
            <a:ext cx="1499232" cy="307777"/>
          </a:xfrm>
          <a:prstGeom prst="rect">
            <a:avLst/>
          </a:prstGeom>
          <a:noFill/>
        </p:spPr>
        <p:txBody>
          <a:bodyPr wrap="square" rtlCol="0">
            <a:spAutoFit/>
          </a:bodyPr>
          <a:lstStyle/>
          <a:p>
            <a:pPr algn="ctr"/>
            <a:r>
              <a:rPr lang="ja-JP" altLang="en-US" sz="1400" b="1" u="sng" dirty="0" smtClean="0"/>
              <a:t>練馬区の要件</a:t>
            </a:r>
            <a:endParaRPr kumimoji="1" lang="ja-JP" altLang="en-US" sz="1600" b="1" u="sng" dirty="0"/>
          </a:p>
        </p:txBody>
      </p:sp>
      <p:sp>
        <p:nvSpPr>
          <p:cNvPr id="65" name="角丸四角形 64"/>
          <p:cNvSpPr/>
          <p:nvPr/>
        </p:nvSpPr>
        <p:spPr>
          <a:xfrm>
            <a:off x="136340" y="403803"/>
            <a:ext cx="3674892" cy="6380912"/>
          </a:xfrm>
          <a:prstGeom prst="roundRect">
            <a:avLst>
              <a:gd name="adj" fmla="val 21329"/>
            </a:avLst>
          </a:prstGeom>
          <a:solidFill>
            <a:schemeClr val="accent6">
              <a:lumMod val="40000"/>
              <a:lumOff val="60000"/>
            </a:schemeClr>
          </a:solidFill>
          <a:ln w="3175">
            <a:solidFill>
              <a:schemeClr val="tx1"/>
            </a:solid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1017413" y="647577"/>
            <a:ext cx="2160240" cy="261610"/>
          </a:xfrm>
          <a:prstGeom prst="rect">
            <a:avLst/>
          </a:prstGeom>
          <a:noFill/>
        </p:spPr>
        <p:txBody>
          <a:bodyPr wrap="square" rtlCol="0">
            <a:spAutoFit/>
          </a:bodyPr>
          <a:lstStyle/>
          <a:p>
            <a:pPr algn="ctr"/>
            <a:r>
              <a:rPr lang="ja-JP" altLang="en-US" sz="1100" u="sng" dirty="0" smtClean="0"/>
              <a:t>以下を</a:t>
            </a:r>
            <a:r>
              <a:rPr lang="ja-JP" altLang="en-US" sz="1100" u="sng" dirty="0" smtClean="0">
                <a:solidFill>
                  <a:srgbClr val="FF0000"/>
                </a:solidFill>
              </a:rPr>
              <a:t>すべて</a:t>
            </a:r>
            <a:r>
              <a:rPr lang="ja-JP" altLang="en-US" sz="1100" u="sng" dirty="0" smtClean="0"/>
              <a:t>満たすこと</a:t>
            </a:r>
            <a:endParaRPr kumimoji="1" lang="ja-JP" altLang="en-US" sz="1100" u="sng" dirty="0"/>
          </a:p>
        </p:txBody>
      </p:sp>
      <p:sp>
        <p:nvSpPr>
          <p:cNvPr id="47" name="角丸四角形 46"/>
          <p:cNvSpPr/>
          <p:nvPr/>
        </p:nvSpPr>
        <p:spPr>
          <a:xfrm>
            <a:off x="205808" y="945168"/>
            <a:ext cx="3486891" cy="678178"/>
          </a:xfrm>
          <a:prstGeom prst="roundRect">
            <a:avLst/>
          </a:prstGeom>
          <a:solidFill>
            <a:srgbClr val="CCFFCC"/>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48" name="テキスト ボックス 47"/>
          <p:cNvSpPr txBox="1"/>
          <p:nvPr/>
        </p:nvSpPr>
        <p:spPr>
          <a:xfrm>
            <a:off x="221013" y="999751"/>
            <a:ext cx="3471686" cy="553998"/>
          </a:xfrm>
          <a:prstGeom prst="rect">
            <a:avLst/>
          </a:prstGeom>
          <a:noFill/>
        </p:spPr>
        <p:txBody>
          <a:bodyPr wrap="square" rtlCol="0">
            <a:spAutoFit/>
          </a:bodyPr>
          <a:lstStyle/>
          <a:p>
            <a:pPr algn="ctr"/>
            <a:r>
              <a:rPr kumimoji="1" lang="ja-JP" altLang="en-US" sz="1000" dirty="0" smtClean="0"/>
              <a:t>１　勤務要件</a:t>
            </a:r>
          </a:p>
          <a:p>
            <a:r>
              <a:rPr lang="ja-JP" altLang="en-US" sz="1000" dirty="0" smtClean="0"/>
              <a:t>常勤専従の介護支援専門員または主任介護支援門員に準ずる者として配置され勤務</a:t>
            </a:r>
            <a:r>
              <a:rPr lang="ja-JP" altLang="en-US" sz="1000" dirty="0"/>
              <a:t>　</a:t>
            </a:r>
          </a:p>
        </p:txBody>
      </p:sp>
      <p:sp>
        <p:nvSpPr>
          <p:cNvPr id="49" name="テキスト ボックス 48"/>
          <p:cNvSpPr txBox="1"/>
          <p:nvPr/>
        </p:nvSpPr>
        <p:spPr>
          <a:xfrm>
            <a:off x="1354701" y="413605"/>
            <a:ext cx="1499232" cy="307777"/>
          </a:xfrm>
          <a:prstGeom prst="rect">
            <a:avLst/>
          </a:prstGeom>
          <a:noFill/>
        </p:spPr>
        <p:txBody>
          <a:bodyPr wrap="square" rtlCol="0">
            <a:spAutoFit/>
          </a:bodyPr>
          <a:lstStyle/>
          <a:p>
            <a:pPr algn="ctr"/>
            <a:r>
              <a:rPr lang="ja-JP" altLang="en-US" sz="1400" b="1" u="sng" dirty="0" smtClean="0"/>
              <a:t>東京都の要件</a:t>
            </a:r>
            <a:endParaRPr kumimoji="1" lang="ja-JP" altLang="en-US" sz="1600" b="1" u="sng" dirty="0"/>
          </a:p>
        </p:txBody>
      </p:sp>
      <p:sp>
        <p:nvSpPr>
          <p:cNvPr id="50" name="テキスト ボックス 49"/>
          <p:cNvSpPr txBox="1"/>
          <p:nvPr/>
        </p:nvSpPr>
        <p:spPr>
          <a:xfrm>
            <a:off x="1194414" y="1565996"/>
            <a:ext cx="1499232" cy="369332"/>
          </a:xfrm>
          <a:prstGeom prst="rect">
            <a:avLst/>
          </a:prstGeom>
          <a:noFill/>
        </p:spPr>
        <p:txBody>
          <a:bodyPr wrap="square" rtlCol="0">
            <a:spAutoFit/>
          </a:bodyPr>
          <a:lstStyle/>
          <a:p>
            <a:pPr algn="ctr"/>
            <a:r>
              <a:rPr lang="ja-JP" altLang="en-US" b="1" dirty="0" smtClean="0"/>
              <a:t>＋</a:t>
            </a:r>
            <a:endParaRPr kumimoji="1" lang="ja-JP" altLang="en-US" b="1" dirty="0"/>
          </a:p>
        </p:txBody>
      </p:sp>
      <p:sp>
        <p:nvSpPr>
          <p:cNvPr id="51" name="角丸四角形 50"/>
          <p:cNvSpPr/>
          <p:nvPr/>
        </p:nvSpPr>
        <p:spPr>
          <a:xfrm>
            <a:off x="221013" y="1867783"/>
            <a:ext cx="3471685" cy="1075760"/>
          </a:xfrm>
          <a:prstGeom prst="roundRect">
            <a:avLst/>
          </a:prstGeom>
          <a:solidFill>
            <a:srgbClr val="CCFFCC"/>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52" name="テキスト ボックス 51"/>
          <p:cNvSpPr txBox="1"/>
          <p:nvPr/>
        </p:nvSpPr>
        <p:spPr>
          <a:xfrm>
            <a:off x="260470" y="1916116"/>
            <a:ext cx="3432228" cy="1323439"/>
          </a:xfrm>
          <a:prstGeom prst="rect">
            <a:avLst/>
          </a:prstGeom>
          <a:noFill/>
        </p:spPr>
        <p:txBody>
          <a:bodyPr wrap="square" rtlCol="0">
            <a:spAutoFit/>
          </a:bodyPr>
          <a:lstStyle/>
          <a:p>
            <a:pPr algn="ctr"/>
            <a:r>
              <a:rPr kumimoji="1" lang="ja-JP" altLang="en-US" sz="1000" dirty="0" smtClean="0"/>
              <a:t>２　研修要件</a:t>
            </a:r>
          </a:p>
          <a:p>
            <a:pPr algn="ctr"/>
            <a:r>
              <a:rPr lang="ja-JP" altLang="en-US" sz="1000" dirty="0" smtClean="0"/>
              <a:t>次の</a:t>
            </a:r>
            <a:r>
              <a:rPr lang="ja-JP" altLang="en-US" sz="1000" u="sng" dirty="0" smtClean="0">
                <a:solidFill>
                  <a:srgbClr val="FF0000"/>
                </a:solidFill>
              </a:rPr>
              <a:t>いずれか</a:t>
            </a:r>
            <a:r>
              <a:rPr lang="ja-JP" altLang="en-US" sz="1000" dirty="0" smtClean="0"/>
              <a:t>の研修を修了</a:t>
            </a:r>
          </a:p>
          <a:p>
            <a:r>
              <a:rPr lang="ja-JP" altLang="en-US" sz="1000" dirty="0" smtClean="0"/>
              <a:t>（１）介護支援専門員専門研修</a:t>
            </a:r>
            <a:r>
              <a:rPr lang="en-US" altLang="ja-JP" sz="1000" dirty="0" smtClean="0"/>
              <a:t>Ⅰ</a:t>
            </a:r>
            <a:r>
              <a:rPr lang="ja-JP" altLang="en-US" sz="1000" dirty="0" smtClean="0"/>
              <a:t>および</a:t>
            </a:r>
            <a:r>
              <a:rPr lang="en-US" altLang="ja-JP" sz="1000" dirty="0" smtClean="0"/>
              <a:t>Ⅱ</a:t>
            </a:r>
          </a:p>
          <a:p>
            <a:r>
              <a:rPr lang="ja-JP" altLang="en-US" sz="1000" dirty="0" smtClean="0"/>
              <a:t>（</a:t>
            </a:r>
            <a:r>
              <a:rPr lang="ja-JP" altLang="en-US" sz="1000" dirty="0"/>
              <a:t>２</a:t>
            </a:r>
            <a:r>
              <a:rPr lang="ja-JP" altLang="en-US" sz="1000" dirty="0" smtClean="0"/>
              <a:t>）介護支援専門員専門研修</a:t>
            </a:r>
            <a:r>
              <a:rPr lang="en-US" altLang="ja-JP" sz="1000" dirty="0" smtClean="0"/>
              <a:t>Ⅰ</a:t>
            </a:r>
            <a:r>
              <a:rPr lang="ja-JP" altLang="en-US" sz="1000" dirty="0" smtClean="0"/>
              <a:t>および都道府県が実施する</a:t>
            </a:r>
          </a:p>
          <a:p>
            <a:r>
              <a:rPr lang="ja-JP" altLang="en-US" sz="1000" dirty="0"/>
              <a:t>　</a:t>
            </a:r>
            <a:r>
              <a:rPr lang="ja-JP" altLang="en-US" sz="1000" dirty="0" smtClean="0"/>
              <a:t>　 更新研修（</a:t>
            </a:r>
            <a:r>
              <a:rPr lang="en-US" altLang="ja-JP" sz="1000" dirty="0" smtClean="0"/>
              <a:t>20</a:t>
            </a:r>
            <a:r>
              <a:rPr lang="ja-JP" altLang="en-US" sz="1000" dirty="0" smtClean="0"/>
              <a:t>時間または</a:t>
            </a:r>
            <a:r>
              <a:rPr lang="en-US" altLang="ja-JP" sz="1000" dirty="0" smtClean="0"/>
              <a:t>32</a:t>
            </a:r>
            <a:r>
              <a:rPr lang="ja-JP" altLang="en-US" sz="1000" dirty="0" smtClean="0"/>
              <a:t>時間）</a:t>
            </a:r>
            <a:endParaRPr lang="en-US" altLang="ja-JP" sz="1000" dirty="0" smtClean="0"/>
          </a:p>
          <a:p>
            <a:r>
              <a:rPr lang="ja-JP" altLang="en-US" sz="1000" dirty="0"/>
              <a:t>（３</a:t>
            </a:r>
            <a:r>
              <a:rPr lang="ja-JP" altLang="en-US" sz="1000" dirty="0" smtClean="0"/>
              <a:t>）都道府県が実施する更新研修（</a:t>
            </a:r>
            <a:r>
              <a:rPr lang="en-US" altLang="ja-JP" sz="1000" dirty="0" smtClean="0"/>
              <a:t>53</a:t>
            </a:r>
            <a:r>
              <a:rPr lang="ja-JP" altLang="en-US" sz="1000" dirty="0" smtClean="0"/>
              <a:t>時間または</a:t>
            </a:r>
            <a:r>
              <a:rPr lang="en-US" altLang="ja-JP" sz="1000" dirty="0" smtClean="0"/>
              <a:t>88</a:t>
            </a:r>
            <a:r>
              <a:rPr lang="ja-JP" altLang="en-US" sz="1000" dirty="0" smtClean="0"/>
              <a:t>時間）</a:t>
            </a:r>
            <a:endParaRPr lang="en-US" altLang="ja-JP" sz="1000" dirty="0" smtClean="0"/>
          </a:p>
          <a:p>
            <a:endParaRPr lang="ja-JP" altLang="en-US" sz="1000" dirty="0" smtClean="0"/>
          </a:p>
          <a:p>
            <a:r>
              <a:rPr lang="ja-JP" altLang="en-US" sz="1000" dirty="0"/>
              <a:t>　</a:t>
            </a:r>
          </a:p>
        </p:txBody>
      </p:sp>
      <p:sp>
        <p:nvSpPr>
          <p:cNvPr id="53" name="テキスト ボックス 52"/>
          <p:cNvSpPr txBox="1"/>
          <p:nvPr/>
        </p:nvSpPr>
        <p:spPr>
          <a:xfrm>
            <a:off x="1214258" y="2881060"/>
            <a:ext cx="1499232" cy="369332"/>
          </a:xfrm>
          <a:prstGeom prst="rect">
            <a:avLst/>
          </a:prstGeom>
          <a:noFill/>
        </p:spPr>
        <p:txBody>
          <a:bodyPr wrap="square" rtlCol="0">
            <a:spAutoFit/>
          </a:bodyPr>
          <a:lstStyle/>
          <a:p>
            <a:pPr algn="ctr"/>
            <a:r>
              <a:rPr lang="ja-JP" altLang="en-US" b="1" dirty="0" smtClean="0"/>
              <a:t>＋</a:t>
            </a:r>
            <a:endParaRPr kumimoji="1" lang="ja-JP" altLang="en-US" b="1" dirty="0"/>
          </a:p>
        </p:txBody>
      </p:sp>
      <p:sp>
        <p:nvSpPr>
          <p:cNvPr id="55" name="角丸四角形 54"/>
          <p:cNvSpPr/>
          <p:nvPr/>
        </p:nvSpPr>
        <p:spPr>
          <a:xfrm>
            <a:off x="221013" y="3190702"/>
            <a:ext cx="3471685" cy="1361761"/>
          </a:xfrm>
          <a:prstGeom prst="roundRect">
            <a:avLst/>
          </a:prstGeom>
          <a:solidFill>
            <a:srgbClr val="CCFFCC"/>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75" name="テキスト ボックス 74"/>
          <p:cNvSpPr txBox="1"/>
          <p:nvPr/>
        </p:nvSpPr>
        <p:spPr>
          <a:xfrm>
            <a:off x="260470" y="3250392"/>
            <a:ext cx="3432228" cy="1323439"/>
          </a:xfrm>
          <a:prstGeom prst="rect">
            <a:avLst/>
          </a:prstGeom>
          <a:noFill/>
        </p:spPr>
        <p:txBody>
          <a:bodyPr wrap="square" rtlCol="0">
            <a:spAutoFit/>
          </a:bodyPr>
          <a:lstStyle/>
          <a:p>
            <a:pPr algn="ctr"/>
            <a:r>
              <a:rPr lang="ja-JP" altLang="en-US" sz="1000" dirty="0" smtClean="0"/>
              <a:t>３</a:t>
            </a:r>
            <a:r>
              <a:rPr kumimoji="1" lang="ja-JP" altLang="en-US" sz="1000" dirty="0" smtClean="0"/>
              <a:t>　実務経験要件</a:t>
            </a:r>
          </a:p>
          <a:p>
            <a:pPr algn="ctr"/>
            <a:r>
              <a:rPr lang="ja-JP" altLang="en-US" sz="1000" dirty="0" smtClean="0"/>
              <a:t>次の</a:t>
            </a:r>
            <a:r>
              <a:rPr lang="ja-JP" altLang="en-US" sz="1000" u="sng" dirty="0" smtClean="0">
                <a:solidFill>
                  <a:srgbClr val="FF0000"/>
                </a:solidFill>
              </a:rPr>
              <a:t>いずれか</a:t>
            </a:r>
            <a:r>
              <a:rPr lang="ja-JP" altLang="en-US" sz="1000" dirty="0" smtClean="0"/>
              <a:t>に該当</a:t>
            </a:r>
          </a:p>
          <a:p>
            <a:r>
              <a:rPr lang="ja-JP" altLang="en-US" sz="1000" dirty="0" smtClean="0"/>
              <a:t>（１）常勤専従の介護支援専門員専門員として従事した期間</a:t>
            </a:r>
            <a:endParaRPr lang="en-US" altLang="ja-JP" sz="1000" dirty="0" smtClean="0"/>
          </a:p>
          <a:p>
            <a:r>
              <a:rPr lang="en-US" altLang="ja-JP" sz="1000" dirty="0"/>
              <a:t> </a:t>
            </a:r>
            <a:r>
              <a:rPr lang="en-US" altLang="ja-JP" sz="1000" dirty="0" smtClean="0"/>
              <a:t>      </a:t>
            </a:r>
            <a:r>
              <a:rPr lang="ja-JP" altLang="en-US" sz="1000" dirty="0" smtClean="0"/>
              <a:t>が通算して５年（</a:t>
            </a:r>
            <a:r>
              <a:rPr lang="en-US" altLang="ja-JP" sz="1000" dirty="0" smtClean="0"/>
              <a:t>60</a:t>
            </a:r>
            <a:r>
              <a:rPr lang="ja-JP" altLang="en-US" sz="1000" dirty="0" smtClean="0"/>
              <a:t>ヶ月）</a:t>
            </a:r>
            <a:endParaRPr lang="en-US" altLang="ja-JP" sz="1000" dirty="0" smtClean="0"/>
          </a:p>
          <a:p>
            <a:r>
              <a:rPr lang="ja-JP" altLang="en-US" sz="1000" dirty="0" smtClean="0"/>
              <a:t>（</a:t>
            </a:r>
            <a:r>
              <a:rPr lang="ja-JP" altLang="en-US" sz="1000" dirty="0"/>
              <a:t>２</a:t>
            </a:r>
            <a:r>
              <a:rPr lang="ja-JP" altLang="en-US" sz="1000" dirty="0" smtClean="0"/>
              <a:t>）ケアマネジメントリーダー養成研修を修了した者または、</a:t>
            </a:r>
            <a:endParaRPr lang="en-US" altLang="ja-JP" sz="1000" dirty="0" smtClean="0"/>
          </a:p>
          <a:p>
            <a:r>
              <a:rPr lang="en-US" altLang="ja-JP" sz="1000" dirty="0"/>
              <a:t> </a:t>
            </a:r>
            <a:r>
              <a:rPr lang="en-US" altLang="ja-JP" sz="1000" dirty="0" smtClean="0"/>
              <a:t>      </a:t>
            </a:r>
            <a:r>
              <a:rPr lang="ja-JP" altLang="en-US" sz="1000" dirty="0" smtClean="0"/>
              <a:t>認定ケアマネジャーであって、常勤専従の介護支援専門</a:t>
            </a:r>
            <a:endParaRPr lang="en-US" altLang="ja-JP" sz="1000" dirty="0" smtClean="0"/>
          </a:p>
          <a:p>
            <a:r>
              <a:rPr lang="en-US" altLang="ja-JP" sz="1000" dirty="0"/>
              <a:t> </a:t>
            </a:r>
            <a:r>
              <a:rPr lang="en-US" altLang="ja-JP" sz="1000" dirty="0" smtClean="0"/>
              <a:t>      </a:t>
            </a:r>
            <a:r>
              <a:rPr lang="ja-JP" altLang="en-US" sz="1000" dirty="0" smtClean="0"/>
              <a:t>員として従事した期間が通算して３年（</a:t>
            </a:r>
            <a:r>
              <a:rPr lang="en-US" altLang="ja-JP" sz="1000" dirty="0" smtClean="0"/>
              <a:t>36</a:t>
            </a:r>
            <a:r>
              <a:rPr lang="ja-JP" altLang="en-US" sz="1000" dirty="0" smtClean="0"/>
              <a:t>ヶ月）以上</a:t>
            </a:r>
          </a:p>
          <a:p>
            <a:r>
              <a:rPr lang="ja-JP" altLang="en-US" sz="1000" dirty="0"/>
              <a:t>　</a:t>
            </a:r>
          </a:p>
        </p:txBody>
      </p:sp>
      <p:sp>
        <p:nvSpPr>
          <p:cNvPr id="79" name="テキスト ボックス 78"/>
          <p:cNvSpPr txBox="1"/>
          <p:nvPr/>
        </p:nvSpPr>
        <p:spPr>
          <a:xfrm>
            <a:off x="1207239" y="4516386"/>
            <a:ext cx="1499232" cy="369332"/>
          </a:xfrm>
          <a:prstGeom prst="rect">
            <a:avLst/>
          </a:prstGeom>
          <a:noFill/>
        </p:spPr>
        <p:txBody>
          <a:bodyPr wrap="square" rtlCol="0">
            <a:spAutoFit/>
          </a:bodyPr>
          <a:lstStyle/>
          <a:p>
            <a:pPr algn="ctr"/>
            <a:r>
              <a:rPr lang="ja-JP" altLang="en-US" b="1" dirty="0" smtClean="0"/>
              <a:t>＋</a:t>
            </a:r>
            <a:endParaRPr kumimoji="1" lang="ja-JP" altLang="en-US" b="1" dirty="0"/>
          </a:p>
        </p:txBody>
      </p:sp>
      <p:sp>
        <p:nvSpPr>
          <p:cNvPr id="80" name="角丸四角形 79"/>
          <p:cNvSpPr/>
          <p:nvPr/>
        </p:nvSpPr>
        <p:spPr>
          <a:xfrm>
            <a:off x="221013" y="4800659"/>
            <a:ext cx="3471685" cy="1724685"/>
          </a:xfrm>
          <a:prstGeom prst="roundRect">
            <a:avLst/>
          </a:prstGeom>
          <a:solidFill>
            <a:srgbClr val="CCFFCC"/>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81" name="テキスト ボックス 80"/>
          <p:cNvSpPr txBox="1"/>
          <p:nvPr/>
        </p:nvSpPr>
        <p:spPr>
          <a:xfrm>
            <a:off x="260469" y="4846157"/>
            <a:ext cx="3516901" cy="1785104"/>
          </a:xfrm>
          <a:prstGeom prst="rect">
            <a:avLst/>
          </a:prstGeom>
          <a:noFill/>
        </p:spPr>
        <p:txBody>
          <a:bodyPr wrap="square" rtlCol="0">
            <a:spAutoFit/>
          </a:bodyPr>
          <a:lstStyle/>
          <a:p>
            <a:pPr algn="ctr"/>
            <a:r>
              <a:rPr lang="ja-JP" altLang="en-US" sz="1000" dirty="0" smtClean="0"/>
              <a:t>４</a:t>
            </a:r>
            <a:r>
              <a:rPr kumimoji="1" lang="ja-JP" altLang="en-US" sz="1000" dirty="0" smtClean="0"/>
              <a:t>　区市町村要件</a:t>
            </a:r>
          </a:p>
          <a:p>
            <a:pPr algn="ctr"/>
            <a:r>
              <a:rPr lang="ja-JP" altLang="en-US" sz="1000" dirty="0" smtClean="0"/>
              <a:t>次の</a:t>
            </a:r>
            <a:r>
              <a:rPr lang="ja-JP" altLang="en-US" sz="1000" u="sng" dirty="0" smtClean="0">
                <a:solidFill>
                  <a:srgbClr val="FF0000"/>
                </a:solidFill>
              </a:rPr>
              <a:t>いずれか</a:t>
            </a:r>
            <a:r>
              <a:rPr lang="ja-JP" altLang="en-US" sz="1000" dirty="0" smtClean="0"/>
              <a:t>に該当</a:t>
            </a:r>
          </a:p>
          <a:p>
            <a:r>
              <a:rPr lang="ja-JP" altLang="en-US" sz="1000" dirty="0" smtClean="0"/>
              <a:t>（１）主任介護支援専門員に準ずる者として、現に地域包括支</a:t>
            </a:r>
            <a:endParaRPr lang="en-US" altLang="ja-JP" sz="1000" dirty="0" smtClean="0"/>
          </a:p>
          <a:p>
            <a:r>
              <a:rPr lang="en-US" altLang="ja-JP" sz="1000" dirty="0"/>
              <a:t> </a:t>
            </a:r>
            <a:r>
              <a:rPr lang="en-US" altLang="ja-JP" sz="1000" dirty="0" smtClean="0"/>
              <a:t>      </a:t>
            </a:r>
            <a:r>
              <a:rPr lang="ja-JP" altLang="en-US" sz="1000" dirty="0" smtClean="0"/>
              <a:t>援センターに配置</a:t>
            </a:r>
          </a:p>
          <a:p>
            <a:r>
              <a:rPr lang="ja-JP" altLang="en-US" sz="1000" dirty="0"/>
              <a:t>（２</a:t>
            </a:r>
            <a:r>
              <a:rPr lang="ja-JP" altLang="en-US" sz="1000" dirty="0" smtClean="0"/>
              <a:t>）質の高いケアマネジメントを実施し、地域の介護支援専員</a:t>
            </a:r>
          </a:p>
          <a:p>
            <a:r>
              <a:rPr lang="ja-JP" altLang="en-US" sz="1000" dirty="0"/>
              <a:t> </a:t>
            </a:r>
            <a:r>
              <a:rPr lang="ja-JP" altLang="en-US" sz="1000" dirty="0" smtClean="0"/>
              <a:t>      の研修、支援および連携体制の構築業務を担い、地域全</a:t>
            </a:r>
            <a:endParaRPr lang="en-US" altLang="ja-JP" sz="1000" dirty="0" smtClean="0"/>
          </a:p>
          <a:p>
            <a:r>
              <a:rPr lang="en-US" altLang="ja-JP" sz="1000" dirty="0"/>
              <a:t> </a:t>
            </a:r>
            <a:r>
              <a:rPr lang="en-US" altLang="ja-JP" sz="1000" dirty="0" smtClean="0"/>
              <a:t>      </a:t>
            </a:r>
            <a:r>
              <a:rPr lang="ja-JP" altLang="en-US" sz="1000" dirty="0" smtClean="0"/>
              <a:t>体のケアマネジメントの向上に資することが期待される者</a:t>
            </a:r>
            <a:endParaRPr lang="en-US" altLang="ja-JP" sz="1000" dirty="0"/>
          </a:p>
          <a:p>
            <a:r>
              <a:rPr lang="ja-JP" altLang="en-US" sz="1000" dirty="0" smtClean="0"/>
              <a:t>（３）居宅介護支援事業所の介護支援専門員であって、管理者</a:t>
            </a:r>
            <a:endParaRPr lang="en-US" altLang="ja-JP" sz="1000" dirty="0" smtClean="0"/>
          </a:p>
          <a:p>
            <a:r>
              <a:rPr lang="en-US" altLang="ja-JP" sz="1000" dirty="0"/>
              <a:t> </a:t>
            </a:r>
            <a:r>
              <a:rPr lang="en-US" altLang="ja-JP" sz="1000" dirty="0" smtClean="0"/>
              <a:t>       </a:t>
            </a:r>
            <a:r>
              <a:rPr lang="ja-JP" altLang="en-US" sz="1000" dirty="0" smtClean="0"/>
              <a:t>として配置されている者で、本研修修了後は区市町村が</a:t>
            </a:r>
            <a:endParaRPr lang="en-US" altLang="ja-JP" sz="1000" dirty="0" smtClean="0"/>
          </a:p>
          <a:p>
            <a:r>
              <a:rPr lang="en-US" altLang="ja-JP" sz="1000" dirty="0"/>
              <a:t> </a:t>
            </a:r>
            <a:r>
              <a:rPr lang="en-US" altLang="ja-JP" sz="1000" dirty="0" smtClean="0"/>
              <a:t>      </a:t>
            </a:r>
            <a:r>
              <a:rPr lang="ja-JP" altLang="en-US" sz="1000" dirty="0" smtClean="0"/>
              <a:t>行う事業等に協力する意思がある者</a:t>
            </a:r>
          </a:p>
          <a:p>
            <a:r>
              <a:rPr lang="ja-JP" altLang="en-US" sz="1000" dirty="0"/>
              <a:t>　</a:t>
            </a:r>
          </a:p>
        </p:txBody>
      </p:sp>
      <p:sp>
        <p:nvSpPr>
          <p:cNvPr id="82" name="テキスト ボックス 81"/>
          <p:cNvSpPr txBox="1"/>
          <p:nvPr/>
        </p:nvSpPr>
        <p:spPr>
          <a:xfrm>
            <a:off x="3254859" y="3393774"/>
            <a:ext cx="1499232" cy="369332"/>
          </a:xfrm>
          <a:prstGeom prst="rect">
            <a:avLst/>
          </a:prstGeom>
          <a:noFill/>
        </p:spPr>
        <p:txBody>
          <a:bodyPr wrap="square" rtlCol="0">
            <a:spAutoFit/>
          </a:bodyPr>
          <a:lstStyle/>
          <a:p>
            <a:pPr algn="ctr"/>
            <a:r>
              <a:rPr lang="ja-JP" altLang="en-US" b="1" dirty="0" smtClean="0"/>
              <a:t>＋</a:t>
            </a:r>
            <a:endParaRPr kumimoji="1" lang="ja-JP" altLang="en-US" b="1" dirty="0"/>
          </a:p>
        </p:txBody>
      </p:sp>
      <p:sp>
        <p:nvSpPr>
          <p:cNvPr id="83" name="テキスト ボックス 82"/>
          <p:cNvSpPr txBox="1"/>
          <p:nvPr/>
        </p:nvSpPr>
        <p:spPr>
          <a:xfrm>
            <a:off x="5454026" y="639218"/>
            <a:ext cx="2160240" cy="261610"/>
          </a:xfrm>
          <a:prstGeom prst="rect">
            <a:avLst/>
          </a:prstGeom>
          <a:noFill/>
        </p:spPr>
        <p:txBody>
          <a:bodyPr wrap="square" rtlCol="0">
            <a:spAutoFit/>
          </a:bodyPr>
          <a:lstStyle/>
          <a:p>
            <a:pPr algn="ctr"/>
            <a:r>
              <a:rPr lang="ja-JP" altLang="en-US" sz="1100" u="sng" dirty="0" smtClean="0"/>
              <a:t>以下を</a:t>
            </a:r>
            <a:r>
              <a:rPr lang="ja-JP" altLang="en-US" sz="1100" u="sng" dirty="0" smtClean="0">
                <a:solidFill>
                  <a:srgbClr val="FF0000"/>
                </a:solidFill>
              </a:rPr>
              <a:t>すべて</a:t>
            </a:r>
            <a:r>
              <a:rPr lang="ja-JP" altLang="en-US" sz="1100" u="sng" dirty="0" smtClean="0"/>
              <a:t>満たすこと</a:t>
            </a:r>
            <a:endParaRPr kumimoji="1" lang="ja-JP" altLang="en-US" sz="1100" u="sng" dirty="0"/>
          </a:p>
        </p:txBody>
      </p:sp>
      <p:sp>
        <p:nvSpPr>
          <p:cNvPr id="84" name="角丸四角形 83"/>
          <p:cNvSpPr/>
          <p:nvPr/>
        </p:nvSpPr>
        <p:spPr>
          <a:xfrm>
            <a:off x="4268437" y="2608481"/>
            <a:ext cx="4536503" cy="730384"/>
          </a:xfrm>
          <a:prstGeom prst="roundRect">
            <a:avLst/>
          </a:prstGeom>
          <a:solidFill>
            <a:srgbClr val="CCFFCC"/>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85" name="テキスト ボックス 84"/>
          <p:cNvSpPr txBox="1"/>
          <p:nvPr/>
        </p:nvSpPr>
        <p:spPr>
          <a:xfrm>
            <a:off x="4245398" y="2630979"/>
            <a:ext cx="4669436" cy="707886"/>
          </a:xfrm>
          <a:prstGeom prst="rect">
            <a:avLst/>
          </a:prstGeom>
          <a:noFill/>
        </p:spPr>
        <p:txBody>
          <a:bodyPr wrap="square" rtlCol="0">
            <a:spAutoFit/>
          </a:bodyPr>
          <a:lstStyle/>
          <a:p>
            <a:pPr algn="ctr"/>
            <a:r>
              <a:rPr lang="ja-JP" altLang="en-US" sz="1000" dirty="0" smtClean="0"/>
              <a:t>練馬区要綱第３条　次の</a:t>
            </a:r>
            <a:r>
              <a:rPr lang="ja-JP" altLang="en-US" sz="1000" u="sng" dirty="0" smtClean="0">
                <a:solidFill>
                  <a:srgbClr val="FF0000"/>
                </a:solidFill>
              </a:rPr>
              <a:t>すべて</a:t>
            </a:r>
            <a:r>
              <a:rPr lang="ja-JP" altLang="en-US" sz="1000" dirty="0" smtClean="0"/>
              <a:t>を満たすこと</a:t>
            </a:r>
            <a:endParaRPr lang="ja-JP" altLang="en-US" sz="1000" u="sng" dirty="0" smtClean="0"/>
          </a:p>
          <a:p>
            <a:r>
              <a:rPr lang="ja-JP" altLang="en-US" sz="1000" dirty="0"/>
              <a:t>　</a:t>
            </a:r>
            <a:r>
              <a:rPr lang="ja-JP" altLang="en-US" sz="1000" dirty="0" smtClean="0"/>
              <a:t>（１）所属する事業所等について、区や東京都が実施する実地指導等の結果に</a:t>
            </a:r>
          </a:p>
          <a:p>
            <a:r>
              <a:rPr lang="ja-JP" altLang="en-US" sz="1000" dirty="0"/>
              <a:t>　</a:t>
            </a:r>
            <a:r>
              <a:rPr lang="ja-JP" altLang="en-US" sz="1000" dirty="0" smtClean="0"/>
              <a:t>　　 特に問題がないこと</a:t>
            </a:r>
            <a:endParaRPr lang="en-US" altLang="ja-JP" sz="1000" dirty="0" smtClean="0"/>
          </a:p>
          <a:p>
            <a:r>
              <a:rPr lang="en-US" altLang="ja-JP" sz="1000" dirty="0"/>
              <a:t> </a:t>
            </a:r>
            <a:r>
              <a:rPr lang="en-US" altLang="ja-JP" sz="1000" dirty="0" smtClean="0"/>
              <a:t>  </a:t>
            </a:r>
            <a:r>
              <a:rPr lang="ja-JP" altLang="en-US" sz="1000" dirty="0" smtClean="0"/>
              <a:t>（２）当該指導等が終結している</a:t>
            </a:r>
            <a:r>
              <a:rPr lang="ja-JP" altLang="en-US" sz="1000" dirty="0"/>
              <a:t>　</a:t>
            </a:r>
          </a:p>
        </p:txBody>
      </p:sp>
      <p:sp>
        <p:nvSpPr>
          <p:cNvPr id="87" name="テキスト ボックス 86"/>
          <p:cNvSpPr txBox="1"/>
          <p:nvPr/>
        </p:nvSpPr>
        <p:spPr>
          <a:xfrm>
            <a:off x="5683049" y="3285274"/>
            <a:ext cx="1499232" cy="369332"/>
          </a:xfrm>
          <a:prstGeom prst="rect">
            <a:avLst/>
          </a:prstGeom>
          <a:noFill/>
        </p:spPr>
        <p:txBody>
          <a:bodyPr wrap="square" rtlCol="0">
            <a:spAutoFit/>
          </a:bodyPr>
          <a:lstStyle/>
          <a:p>
            <a:pPr algn="ctr"/>
            <a:r>
              <a:rPr lang="ja-JP" altLang="en-US" b="1" dirty="0" smtClean="0"/>
              <a:t>＋</a:t>
            </a:r>
            <a:endParaRPr kumimoji="1" lang="ja-JP" altLang="en-US" b="1" dirty="0"/>
          </a:p>
        </p:txBody>
      </p:sp>
      <p:sp>
        <p:nvSpPr>
          <p:cNvPr id="88" name="角丸四角形 87"/>
          <p:cNvSpPr/>
          <p:nvPr/>
        </p:nvSpPr>
        <p:spPr>
          <a:xfrm>
            <a:off x="4281807" y="3578440"/>
            <a:ext cx="4536503" cy="1598584"/>
          </a:xfrm>
          <a:prstGeom prst="roundRect">
            <a:avLst/>
          </a:prstGeom>
          <a:solidFill>
            <a:srgbClr val="CCFFCC"/>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89" name="テキスト ボックス 88"/>
          <p:cNvSpPr txBox="1"/>
          <p:nvPr/>
        </p:nvSpPr>
        <p:spPr>
          <a:xfrm>
            <a:off x="4244282" y="3588201"/>
            <a:ext cx="4558115" cy="1785104"/>
          </a:xfrm>
          <a:prstGeom prst="rect">
            <a:avLst/>
          </a:prstGeom>
          <a:noFill/>
        </p:spPr>
        <p:txBody>
          <a:bodyPr wrap="square" rtlCol="0">
            <a:spAutoFit/>
          </a:bodyPr>
          <a:lstStyle/>
          <a:p>
            <a:pPr algn="ctr"/>
            <a:r>
              <a:rPr lang="ja-JP" altLang="en-US" sz="1000" dirty="0" smtClean="0"/>
              <a:t>練馬区要綱第４条第１項　次の</a:t>
            </a:r>
            <a:r>
              <a:rPr lang="ja-JP" altLang="en-US" sz="1000" u="sng" dirty="0" smtClean="0">
                <a:solidFill>
                  <a:srgbClr val="FF0000"/>
                </a:solidFill>
              </a:rPr>
              <a:t>すべて</a:t>
            </a:r>
            <a:r>
              <a:rPr lang="ja-JP" altLang="en-US" sz="1000" dirty="0" smtClean="0"/>
              <a:t>を満たすこと</a:t>
            </a:r>
            <a:endParaRPr lang="ja-JP" altLang="en-US" sz="1000" u="sng" dirty="0" smtClean="0"/>
          </a:p>
          <a:p>
            <a:r>
              <a:rPr lang="ja-JP" altLang="en-US" sz="1000" dirty="0"/>
              <a:t>　</a:t>
            </a:r>
            <a:r>
              <a:rPr lang="ja-JP" altLang="en-US" sz="1000" dirty="0" smtClean="0"/>
              <a:t>（１）区内の事業所に勤務し、かつ区内において勤務の介護支援専門員として実</a:t>
            </a:r>
          </a:p>
          <a:p>
            <a:r>
              <a:rPr lang="ja-JP" altLang="en-US" sz="1000" dirty="0" smtClean="0"/>
              <a:t>          務に従事した期間が通算して２年（</a:t>
            </a:r>
            <a:r>
              <a:rPr lang="en-US" altLang="ja-JP" sz="1000" dirty="0" smtClean="0"/>
              <a:t>24</a:t>
            </a:r>
            <a:r>
              <a:rPr lang="ja-JP" altLang="en-US" sz="1000" dirty="0" smtClean="0"/>
              <a:t>ヶ月）以上</a:t>
            </a:r>
            <a:endParaRPr lang="en-US" altLang="ja-JP" sz="1000" dirty="0" smtClean="0"/>
          </a:p>
          <a:p>
            <a:r>
              <a:rPr lang="en-US" altLang="ja-JP" sz="1000" dirty="0"/>
              <a:t> </a:t>
            </a:r>
            <a:r>
              <a:rPr lang="en-US" altLang="ja-JP" sz="1000" dirty="0" smtClean="0"/>
              <a:t>  </a:t>
            </a:r>
            <a:r>
              <a:rPr lang="ja-JP" altLang="en-US" sz="1000" dirty="0" smtClean="0"/>
              <a:t>（２）地域包括支援センターまたは関係機関と連携し、虐待など困難事例等のケ</a:t>
            </a:r>
          </a:p>
          <a:p>
            <a:r>
              <a:rPr lang="ja-JP" altLang="en-US" sz="1000" dirty="0"/>
              <a:t> </a:t>
            </a:r>
            <a:r>
              <a:rPr lang="ja-JP" altLang="en-US" sz="1000" dirty="0" smtClean="0"/>
              <a:t>         アマネジメントを担当したことがある</a:t>
            </a:r>
            <a:endParaRPr lang="en-US" altLang="ja-JP" sz="1000" dirty="0" smtClean="0"/>
          </a:p>
          <a:p>
            <a:r>
              <a:rPr lang="en-US" altLang="ja-JP" sz="1000" dirty="0"/>
              <a:t> </a:t>
            </a:r>
            <a:r>
              <a:rPr lang="en-US" altLang="ja-JP" sz="1000" dirty="0" smtClean="0"/>
              <a:t>  </a:t>
            </a:r>
            <a:r>
              <a:rPr lang="ja-JP" altLang="en-US" sz="1000" dirty="0" smtClean="0"/>
              <a:t>（３）地域包括支援センターまたは関係機関が主催する研修会、事例検討会もし</a:t>
            </a:r>
          </a:p>
          <a:p>
            <a:r>
              <a:rPr lang="ja-JP" altLang="en-US" sz="1000" dirty="0"/>
              <a:t> </a:t>
            </a:r>
            <a:r>
              <a:rPr lang="ja-JP" altLang="en-US" sz="1000" dirty="0" smtClean="0"/>
              <a:t>          </a:t>
            </a:r>
            <a:r>
              <a:rPr lang="ja-JP" altLang="en-US" sz="1000" dirty="0" err="1" smtClean="0"/>
              <a:t>くは</a:t>
            </a:r>
            <a:r>
              <a:rPr lang="ja-JP" altLang="en-US" sz="1000" dirty="0" smtClean="0"/>
              <a:t>ネットワークづくりを目的とした地域連携会議や情報交換会に積極的に</a:t>
            </a:r>
            <a:endParaRPr lang="en-US" altLang="ja-JP" sz="1000" dirty="0" smtClean="0"/>
          </a:p>
          <a:p>
            <a:r>
              <a:rPr lang="en-US" altLang="ja-JP" sz="1000" dirty="0"/>
              <a:t> </a:t>
            </a:r>
            <a:r>
              <a:rPr lang="en-US" altLang="ja-JP" sz="1000" dirty="0" smtClean="0"/>
              <a:t>          </a:t>
            </a:r>
            <a:r>
              <a:rPr lang="ja-JP" altLang="en-US" sz="1000" dirty="0" smtClean="0"/>
              <a:t>参加</a:t>
            </a:r>
            <a:endParaRPr lang="en-US" altLang="ja-JP" sz="1000" dirty="0" smtClean="0"/>
          </a:p>
          <a:p>
            <a:r>
              <a:rPr lang="en-US" altLang="ja-JP" sz="1000" dirty="0"/>
              <a:t> </a:t>
            </a:r>
            <a:r>
              <a:rPr lang="en-US" altLang="ja-JP" sz="1000" dirty="0" smtClean="0"/>
              <a:t>  </a:t>
            </a:r>
            <a:r>
              <a:rPr lang="ja-JP" altLang="en-US" sz="1000" dirty="0" smtClean="0"/>
              <a:t>（４）当該研修修了後、１年間は引き続き区内で介護支援専門員として実務に従</a:t>
            </a:r>
          </a:p>
          <a:p>
            <a:r>
              <a:rPr lang="ja-JP" altLang="en-US" sz="1000" dirty="0"/>
              <a:t> </a:t>
            </a:r>
            <a:r>
              <a:rPr lang="ja-JP" altLang="en-US" sz="1000" dirty="0" smtClean="0"/>
              <a:t>         </a:t>
            </a:r>
            <a:r>
              <a:rPr lang="ja-JP" altLang="en-US" sz="1000" dirty="0" err="1" smtClean="0"/>
              <a:t>事する</a:t>
            </a:r>
            <a:r>
              <a:rPr lang="ja-JP" altLang="en-US" sz="1000" dirty="0" smtClean="0"/>
              <a:t>予定がある</a:t>
            </a:r>
          </a:p>
          <a:p>
            <a:endParaRPr lang="ja-JP" altLang="en-US" sz="1000" dirty="0"/>
          </a:p>
        </p:txBody>
      </p:sp>
      <p:sp>
        <p:nvSpPr>
          <p:cNvPr id="90" name="テキスト ボックス 89"/>
          <p:cNvSpPr txBox="1"/>
          <p:nvPr/>
        </p:nvSpPr>
        <p:spPr>
          <a:xfrm>
            <a:off x="5712418" y="5097038"/>
            <a:ext cx="1499232" cy="369332"/>
          </a:xfrm>
          <a:prstGeom prst="rect">
            <a:avLst/>
          </a:prstGeom>
          <a:noFill/>
        </p:spPr>
        <p:txBody>
          <a:bodyPr wrap="square" rtlCol="0">
            <a:spAutoFit/>
          </a:bodyPr>
          <a:lstStyle/>
          <a:p>
            <a:pPr algn="ctr"/>
            <a:r>
              <a:rPr lang="ja-JP" altLang="en-US" b="1" dirty="0" smtClean="0"/>
              <a:t>＋</a:t>
            </a:r>
            <a:endParaRPr kumimoji="1" lang="ja-JP" altLang="en-US" b="1" dirty="0"/>
          </a:p>
        </p:txBody>
      </p:sp>
      <p:sp>
        <p:nvSpPr>
          <p:cNvPr id="92" name="角丸四角形 91"/>
          <p:cNvSpPr/>
          <p:nvPr/>
        </p:nvSpPr>
        <p:spPr>
          <a:xfrm>
            <a:off x="4311866" y="5368451"/>
            <a:ext cx="4536503" cy="1006143"/>
          </a:xfrm>
          <a:prstGeom prst="roundRect">
            <a:avLst/>
          </a:prstGeom>
          <a:solidFill>
            <a:srgbClr val="CCFFCC"/>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93" name="テキスト ボックス 92"/>
          <p:cNvSpPr txBox="1"/>
          <p:nvPr/>
        </p:nvSpPr>
        <p:spPr>
          <a:xfrm>
            <a:off x="4281808" y="5360969"/>
            <a:ext cx="4558115" cy="1169551"/>
          </a:xfrm>
          <a:prstGeom prst="rect">
            <a:avLst/>
          </a:prstGeom>
          <a:noFill/>
        </p:spPr>
        <p:txBody>
          <a:bodyPr wrap="square" rtlCol="0">
            <a:spAutoFit/>
          </a:bodyPr>
          <a:lstStyle/>
          <a:p>
            <a:pPr algn="ctr"/>
            <a:r>
              <a:rPr lang="ja-JP" altLang="en-US" sz="1000" dirty="0" smtClean="0"/>
              <a:t>練馬区要綱第４条第２項　次の</a:t>
            </a:r>
            <a:r>
              <a:rPr lang="ja-JP" altLang="en-US" sz="1000" u="sng" dirty="0" smtClean="0">
                <a:solidFill>
                  <a:srgbClr val="FF0000"/>
                </a:solidFill>
              </a:rPr>
              <a:t>いずれか</a:t>
            </a:r>
            <a:r>
              <a:rPr lang="ja-JP" altLang="en-US" sz="1000" dirty="0" smtClean="0"/>
              <a:t>に該当</a:t>
            </a:r>
            <a:endParaRPr lang="ja-JP" altLang="en-US" sz="1000" u="sng" dirty="0" smtClean="0"/>
          </a:p>
          <a:p>
            <a:r>
              <a:rPr lang="ja-JP" altLang="en-US" sz="1000" dirty="0"/>
              <a:t>　</a:t>
            </a:r>
            <a:r>
              <a:rPr lang="ja-JP" altLang="en-US" sz="1000" dirty="0" smtClean="0"/>
              <a:t>（１）地域の介護支援専門員のケアマネジメント能力の向上および地域ネットワー</a:t>
            </a:r>
          </a:p>
          <a:p>
            <a:r>
              <a:rPr lang="ja-JP" altLang="en-US" sz="1000" dirty="0"/>
              <a:t> </a:t>
            </a:r>
            <a:r>
              <a:rPr lang="ja-JP" altLang="en-US" sz="1000" dirty="0" smtClean="0"/>
              <a:t>         クの構築を目的とした勉強会や研修、事例検討会等を過去１年間の間に複</a:t>
            </a:r>
            <a:endParaRPr lang="en-US" altLang="ja-JP" sz="1000" dirty="0" smtClean="0"/>
          </a:p>
          <a:p>
            <a:r>
              <a:rPr lang="en-US" altLang="ja-JP" sz="1000" dirty="0"/>
              <a:t> </a:t>
            </a:r>
            <a:r>
              <a:rPr lang="en-US" altLang="ja-JP" sz="1000" dirty="0" smtClean="0"/>
              <a:t>         </a:t>
            </a:r>
            <a:r>
              <a:rPr lang="ja-JP" altLang="en-US" sz="1000" dirty="0" smtClean="0"/>
              <a:t>数回以上企画または実施</a:t>
            </a:r>
          </a:p>
          <a:p>
            <a:r>
              <a:rPr lang="en-US" altLang="ja-JP" sz="1000" dirty="0" smtClean="0"/>
              <a:t>  </a:t>
            </a:r>
            <a:r>
              <a:rPr lang="ja-JP" altLang="en-US" sz="1000" dirty="0" smtClean="0"/>
              <a:t>（２）東京都内の在宅介護支援センターまたは地域包括支援センターにおいて、２</a:t>
            </a:r>
          </a:p>
          <a:p>
            <a:r>
              <a:rPr lang="ja-JP" altLang="en-US" sz="1000" dirty="0"/>
              <a:t> </a:t>
            </a:r>
            <a:r>
              <a:rPr lang="ja-JP" altLang="en-US" sz="1000" dirty="0" smtClean="0"/>
              <a:t>        年以上相談業務を勤めた経験があり、現に相談業務に勤めている</a:t>
            </a:r>
          </a:p>
          <a:p>
            <a:endParaRPr lang="ja-JP" altLang="en-US" sz="1000" dirty="0"/>
          </a:p>
        </p:txBody>
      </p:sp>
      <p:sp>
        <p:nvSpPr>
          <p:cNvPr id="95" name="角丸四角形 94"/>
          <p:cNvSpPr/>
          <p:nvPr/>
        </p:nvSpPr>
        <p:spPr>
          <a:xfrm>
            <a:off x="4273361" y="955737"/>
            <a:ext cx="4566562" cy="1398347"/>
          </a:xfrm>
          <a:prstGeom prst="roundRect">
            <a:avLst/>
          </a:prstGeom>
          <a:solidFill>
            <a:srgbClr val="CCFFCC"/>
          </a:solidFill>
          <a:ln w="3175">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sp>
        <p:nvSpPr>
          <p:cNvPr id="96" name="テキスト ボックス 95"/>
          <p:cNvSpPr txBox="1"/>
          <p:nvPr/>
        </p:nvSpPr>
        <p:spPr>
          <a:xfrm>
            <a:off x="5671589" y="2290387"/>
            <a:ext cx="1499232" cy="369332"/>
          </a:xfrm>
          <a:prstGeom prst="rect">
            <a:avLst/>
          </a:prstGeom>
          <a:noFill/>
        </p:spPr>
        <p:txBody>
          <a:bodyPr wrap="square" rtlCol="0">
            <a:spAutoFit/>
          </a:bodyPr>
          <a:lstStyle/>
          <a:p>
            <a:pPr algn="ctr"/>
            <a:r>
              <a:rPr lang="ja-JP" altLang="en-US" b="1" dirty="0" smtClean="0"/>
              <a:t>＋</a:t>
            </a:r>
            <a:endParaRPr kumimoji="1" lang="ja-JP" altLang="en-US" b="1" dirty="0"/>
          </a:p>
        </p:txBody>
      </p:sp>
      <p:sp>
        <p:nvSpPr>
          <p:cNvPr id="97" name="テキスト ボックス 96"/>
          <p:cNvSpPr txBox="1"/>
          <p:nvPr/>
        </p:nvSpPr>
        <p:spPr>
          <a:xfrm>
            <a:off x="4268437" y="1011366"/>
            <a:ext cx="4669436" cy="1477328"/>
          </a:xfrm>
          <a:prstGeom prst="rect">
            <a:avLst/>
          </a:prstGeom>
          <a:noFill/>
        </p:spPr>
        <p:txBody>
          <a:bodyPr wrap="square" rtlCol="0">
            <a:spAutoFit/>
          </a:bodyPr>
          <a:lstStyle/>
          <a:p>
            <a:pPr algn="ctr"/>
            <a:r>
              <a:rPr lang="ja-JP" altLang="en-US" sz="1000" dirty="0" smtClean="0"/>
              <a:t>練馬区要綱第２条　次の</a:t>
            </a:r>
            <a:r>
              <a:rPr lang="ja-JP" altLang="en-US" sz="1000" u="sng" dirty="0" smtClean="0">
                <a:solidFill>
                  <a:srgbClr val="FF0000"/>
                </a:solidFill>
              </a:rPr>
              <a:t>すべての</a:t>
            </a:r>
            <a:r>
              <a:rPr lang="ja-JP" altLang="en-US" sz="1000" u="sng" dirty="0" smtClean="0"/>
              <a:t>資質を有すること</a:t>
            </a:r>
          </a:p>
          <a:p>
            <a:r>
              <a:rPr lang="ja-JP" altLang="en-US" sz="1000" dirty="0"/>
              <a:t> </a:t>
            </a:r>
            <a:r>
              <a:rPr lang="ja-JP" altLang="en-US" sz="1000" dirty="0" smtClean="0"/>
              <a:t>  （１）地域において介護支援専門員が実際に直面している問題を把握し、適切な指</a:t>
            </a:r>
          </a:p>
          <a:p>
            <a:r>
              <a:rPr lang="ja-JP" altLang="en-US" sz="1000" dirty="0" smtClean="0"/>
              <a:t>　　　  導および助言を行うことがでる者</a:t>
            </a:r>
            <a:endParaRPr lang="en-US" altLang="ja-JP" sz="1000" dirty="0" smtClean="0"/>
          </a:p>
          <a:p>
            <a:r>
              <a:rPr lang="en-US" altLang="ja-JP" sz="1000" dirty="0"/>
              <a:t> </a:t>
            </a:r>
            <a:r>
              <a:rPr lang="en-US" altLang="ja-JP" sz="1000" dirty="0" smtClean="0"/>
              <a:t>  </a:t>
            </a:r>
            <a:r>
              <a:rPr lang="ja-JP" altLang="en-US" sz="1000" dirty="0" smtClean="0"/>
              <a:t>（２）地域における包括的・継続的なケアシステムを実現するために必要な情報の</a:t>
            </a:r>
          </a:p>
          <a:p>
            <a:r>
              <a:rPr lang="ja-JP" altLang="en-US" sz="1000" dirty="0"/>
              <a:t> </a:t>
            </a:r>
            <a:r>
              <a:rPr lang="ja-JP" altLang="en-US" sz="1000" dirty="0" smtClean="0"/>
              <a:t>          収集および発信ならびに事業所および職種間の調整を行うことができる者</a:t>
            </a:r>
            <a:endParaRPr lang="en-US" altLang="ja-JP" sz="1000" dirty="0" smtClean="0"/>
          </a:p>
          <a:p>
            <a:r>
              <a:rPr lang="en-US" altLang="ja-JP" sz="1000" dirty="0"/>
              <a:t> </a:t>
            </a:r>
            <a:r>
              <a:rPr lang="en-US" altLang="ja-JP" sz="1000" dirty="0" smtClean="0"/>
              <a:t> </a:t>
            </a:r>
            <a:r>
              <a:rPr lang="ja-JP" altLang="en-US" sz="1000" dirty="0" smtClean="0"/>
              <a:t>（３）事業所における適正な人事・経営管理ができ、かつ、利用者の視点にたって</a:t>
            </a:r>
            <a:endParaRPr lang="en-US" altLang="ja-JP" sz="1000" dirty="0" smtClean="0"/>
          </a:p>
          <a:p>
            <a:r>
              <a:rPr lang="en-US" altLang="ja-JP" sz="1000" dirty="0"/>
              <a:t> </a:t>
            </a:r>
            <a:r>
              <a:rPr lang="en-US" altLang="ja-JP" sz="1000" dirty="0" smtClean="0"/>
              <a:t>        </a:t>
            </a:r>
            <a:r>
              <a:rPr lang="ja-JP" altLang="en-US" sz="1000" dirty="0" smtClean="0"/>
              <a:t>フォーマルサービスやインフォーマルサービスの質・量を確保し、改善していく</a:t>
            </a:r>
            <a:endParaRPr lang="en-US" altLang="ja-JP" sz="1000" dirty="0" smtClean="0"/>
          </a:p>
          <a:p>
            <a:r>
              <a:rPr lang="en-US" altLang="ja-JP" sz="1000"/>
              <a:t> </a:t>
            </a:r>
            <a:r>
              <a:rPr lang="en-US" altLang="ja-JP" sz="1000" smtClean="0"/>
              <a:t>        </a:t>
            </a:r>
            <a:r>
              <a:rPr lang="ja-JP" altLang="en-US" sz="1000" smtClean="0"/>
              <a:t>ような</a:t>
            </a:r>
            <a:r>
              <a:rPr lang="ja-JP" altLang="en-US" sz="1000" dirty="0" smtClean="0"/>
              <a:t>提案を行うことができる者</a:t>
            </a:r>
          </a:p>
          <a:p>
            <a:endParaRPr lang="ja-JP" altLang="en-US" sz="1000" dirty="0"/>
          </a:p>
        </p:txBody>
      </p:sp>
    </p:spTree>
    <p:extLst>
      <p:ext uri="{BB962C8B-B14F-4D97-AF65-F5344CB8AC3E}">
        <p14:creationId xmlns:p14="http://schemas.microsoft.com/office/powerpoint/2010/main" val="3613369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CFFCC"/>
        </a:solidFill>
        <a:ln w="3175">
          <a:solidFill>
            <a:schemeClr val="tx1"/>
          </a:solidFill>
        </a:ln>
        <a:effectLst>
          <a:outerShdw blurRad="50800" dist="38100" dir="2700000" algn="tl" rotWithShape="0">
            <a:prstClr val="black">
              <a:alpha val="40000"/>
            </a:prstClr>
          </a:outerShdw>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1369</TotalTime>
  <Words>41</Words>
  <Application>Microsoft Office PowerPoint</Application>
  <PresentationFormat>画面に合わせる (4:3)</PresentationFormat>
  <Paragraphs>69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PowerPoint プレゼンテーション</vt:lpstr>
    </vt:vector>
  </TitlesOfParts>
  <Company>練馬区</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行方不明認知症高齢者等情報共有サイトについて</dc:title>
  <dc:creator>npcadmin2011</dc:creator>
  <cp:lastModifiedBy>岩方　博行</cp:lastModifiedBy>
  <cp:revision>98</cp:revision>
  <cp:lastPrinted>2018-06-04T05:35:09Z</cp:lastPrinted>
  <dcterms:created xsi:type="dcterms:W3CDTF">2015-10-19T12:29:21Z</dcterms:created>
  <dcterms:modified xsi:type="dcterms:W3CDTF">2018-06-04T05:37:38Z</dcterms:modified>
</cp:coreProperties>
</file>